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256" r:id="rId2"/>
    <p:sldId id="557" r:id="rId3"/>
    <p:sldId id="329" r:id="rId4"/>
    <p:sldId id="339" r:id="rId5"/>
    <p:sldId id="389" r:id="rId6"/>
    <p:sldId id="385" r:id="rId7"/>
    <p:sldId id="364" r:id="rId8"/>
    <p:sldId id="378" r:id="rId9"/>
    <p:sldId id="386" r:id="rId10"/>
    <p:sldId id="390" r:id="rId11"/>
    <p:sldId id="365" r:id="rId12"/>
    <p:sldId id="366" r:id="rId13"/>
    <p:sldId id="367" r:id="rId14"/>
    <p:sldId id="372" r:id="rId15"/>
    <p:sldId id="343" r:id="rId16"/>
    <p:sldId id="455" r:id="rId17"/>
    <p:sldId id="461" r:id="rId18"/>
    <p:sldId id="460" r:id="rId19"/>
    <p:sldId id="459" r:id="rId20"/>
    <p:sldId id="463" r:id="rId21"/>
    <p:sldId id="465" r:id="rId22"/>
    <p:sldId id="466" r:id="rId23"/>
    <p:sldId id="489" r:id="rId24"/>
    <p:sldId id="468" r:id="rId25"/>
    <p:sldId id="467" r:id="rId26"/>
    <p:sldId id="550" r:id="rId27"/>
    <p:sldId id="469" r:id="rId28"/>
    <p:sldId id="470" r:id="rId29"/>
    <p:sldId id="471" r:id="rId30"/>
    <p:sldId id="472" r:id="rId31"/>
    <p:sldId id="473" r:id="rId32"/>
    <p:sldId id="475" r:id="rId33"/>
    <p:sldId id="476" r:id="rId34"/>
    <p:sldId id="477" r:id="rId35"/>
    <p:sldId id="478" r:id="rId36"/>
    <p:sldId id="479" r:id="rId37"/>
    <p:sldId id="480" r:id="rId38"/>
    <p:sldId id="481" r:id="rId39"/>
    <p:sldId id="482" r:id="rId40"/>
    <p:sldId id="483" r:id="rId41"/>
    <p:sldId id="541" r:id="rId42"/>
    <p:sldId id="485" r:id="rId43"/>
    <p:sldId id="540" r:id="rId44"/>
    <p:sldId id="539" r:id="rId45"/>
    <p:sldId id="486" r:id="rId46"/>
    <p:sldId id="500" r:id="rId47"/>
    <p:sldId id="487" r:id="rId48"/>
    <p:sldId id="501" r:id="rId49"/>
    <p:sldId id="488" r:id="rId50"/>
    <p:sldId id="545" r:id="rId51"/>
    <p:sldId id="491" r:id="rId52"/>
    <p:sldId id="543" r:id="rId53"/>
    <p:sldId id="542" r:id="rId54"/>
    <p:sldId id="544" r:id="rId55"/>
    <p:sldId id="474" r:id="rId56"/>
    <p:sldId id="492" r:id="rId57"/>
    <p:sldId id="493" r:id="rId58"/>
    <p:sldId id="504" r:id="rId59"/>
    <p:sldId id="505" r:id="rId60"/>
    <p:sldId id="503" r:id="rId61"/>
    <p:sldId id="502" r:id="rId62"/>
    <p:sldId id="529" r:id="rId63"/>
    <p:sldId id="549" r:id="rId64"/>
    <p:sldId id="548" r:id="rId65"/>
    <p:sldId id="546" r:id="rId66"/>
    <p:sldId id="547" r:id="rId67"/>
    <p:sldId id="523" r:id="rId68"/>
    <p:sldId id="524" r:id="rId69"/>
    <p:sldId id="525" r:id="rId70"/>
    <p:sldId id="536" r:id="rId71"/>
    <p:sldId id="537" r:id="rId72"/>
    <p:sldId id="538" r:id="rId73"/>
    <p:sldId id="526" r:id="rId74"/>
    <p:sldId id="527" r:id="rId75"/>
    <p:sldId id="528" r:id="rId76"/>
    <p:sldId id="530" r:id="rId77"/>
    <p:sldId id="506" r:id="rId78"/>
    <p:sldId id="507" r:id="rId79"/>
    <p:sldId id="509" r:id="rId80"/>
    <p:sldId id="521" r:id="rId81"/>
    <p:sldId id="522" r:id="rId82"/>
    <p:sldId id="508" r:id="rId83"/>
    <p:sldId id="510" r:id="rId84"/>
    <p:sldId id="531" r:id="rId85"/>
    <p:sldId id="532" r:id="rId86"/>
    <p:sldId id="511" r:id="rId87"/>
    <p:sldId id="534" r:id="rId88"/>
    <p:sldId id="512" r:id="rId89"/>
    <p:sldId id="513" r:id="rId90"/>
    <p:sldId id="514" r:id="rId91"/>
    <p:sldId id="515" r:id="rId92"/>
    <p:sldId id="516" r:id="rId93"/>
    <p:sldId id="517" r:id="rId94"/>
    <p:sldId id="533" r:id="rId95"/>
    <p:sldId id="518" r:id="rId96"/>
    <p:sldId id="341" r:id="rId97"/>
    <p:sldId id="285" r:id="rId9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40" userDrawn="1">
          <p15:clr>
            <a:srgbClr val="A4A3A4"/>
          </p15:clr>
        </p15:guide>
        <p15:guide id="2" pos="816" userDrawn="1">
          <p15:clr>
            <a:srgbClr val="A4A3A4"/>
          </p15:clr>
        </p15:guide>
        <p15:guide id="3" pos="1536" userDrawn="1">
          <p15:clr>
            <a:srgbClr val="A4A3A4"/>
          </p15:clr>
        </p15:guide>
        <p15:guide id="4" orient="horz" pos="912" userDrawn="1">
          <p15:clr>
            <a:srgbClr val="A4A3A4"/>
          </p15:clr>
        </p15:guide>
        <p15:guide id="5" orient="horz" pos="2160" userDrawn="1">
          <p15:clr>
            <a:srgbClr val="A4A3A4"/>
          </p15:clr>
        </p15:guide>
        <p15:guide id="6" pos="2880" userDrawn="1">
          <p15:clr>
            <a:srgbClr val="A4A3A4"/>
          </p15:clr>
        </p15:guide>
        <p15:guide id="7" pos="5568" userDrawn="1">
          <p15:clr>
            <a:srgbClr val="A4A3A4"/>
          </p15:clr>
        </p15:guide>
        <p15:guide id="8" pos="144" userDrawn="1">
          <p15:clr>
            <a:srgbClr val="A4A3A4"/>
          </p15:clr>
        </p15:guide>
        <p15:guide id="9" orient="horz" pos="76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7CBDD3"/>
    <a:srgbClr val="B3B3B3"/>
    <a:srgbClr val="FFC000"/>
    <a:srgbClr val="92D050"/>
    <a:srgbClr val="3585DC"/>
    <a:srgbClr val="FF0000"/>
    <a:srgbClr val="7EBED9"/>
    <a:srgbClr val="FFA385"/>
    <a:srgbClr val="7CB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6754" autoAdjust="0"/>
  </p:normalViewPr>
  <p:slideViewPr>
    <p:cSldViewPr>
      <p:cViewPr varScale="1">
        <p:scale>
          <a:sx n="63" d="100"/>
          <a:sy n="63" d="100"/>
        </p:scale>
        <p:origin x="1344" y="36"/>
      </p:cViewPr>
      <p:guideLst>
        <p:guide orient="horz" pos="240"/>
        <p:guide pos="816"/>
        <p:guide pos="1536"/>
        <p:guide orient="horz" pos="912"/>
        <p:guide orient="horz" pos="2160"/>
        <p:guide pos="2880"/>
        <p:guide pos="5568"/>
        <p:guide pos="144"/>
        <p:guide orient="horz" pos="768"/>
      </p:guideLst>
    </p:cSldViewPr>
  </p:slideViewPr>
  <p:outlineViewPr>
    <p:cViewPr>
      <p:scale>
        <a:sx n="33" d="100"/>
        <a:sy n="33" d="100"/>
      </p:scale>
      <p:origin x="0" y="-28008"/>
    </p:cViewPr>
  </p:outlineViewPr>
  <p:notesTextViewPr>
    <p:cViewPr>
      <p:scale>
        <a:sx n="100" d="100"/>
        <a:sy n="100" d="100"/>
      </p:scale>
      <p:origin x="0" y="0"/>
    </p:cViewPr>
  </p:notesTextViewPr>
  <p:notesViewPr>
    <p:cSldViewPr>
      <p:cViewPr varScale="1">
        <p:scale>
          <a:sx n="87" d="100"/>
          <a:sy n="87" d="100"/>
        </p:scale>
        <p:origin x="298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1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image" Target="../media/image220.wmf"/><Relationship Id="rId1" Type="http://schemas.openxmlformats.org/officeDocument/2006/relationships/image" Target="../media/image219.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23.wmf"/><Relationship Id="rId1" Type="http://schemas.openxmlformats.org/officeDocument/2006/relationships/image" Target="../media/image22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25.wmf"/><Relationship Id="rId1" Type="http://schemas.openxmlformats.org/officeDocument/2006/relationships/image" Target="../media/image22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image" Target="../media/image227.wmf"/><Relationship Id="rId1" Type="http://schemas.openxmlformats.org/officeDocument/2006/relationships/image" Target="../media/image22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31.wmf"/><Relationship Id="rId2" Type="http://schemas.openxmlformats.org/officeDocument/2006/relationships/image" Target="../media/image230.wmf"/><Relationship Id="rId1" Type="http://schemas.openxmlformats.org/officeDocument/2006/relationships/image" Target="../media/image229.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 Id="rId6" Type="http://schemas.openxmlformats.org/officeDocument/2006/relationships/image" Target="../media/image237.wmf"/><Relationship Id="rId5" Type="http://schemas.openxmlformats.org/officeDocument/2006/relationships/image" Target="../media/image236.wmf"/><Relationship Id="rId4" Type="http://schemas.openxmlformats.org/officeDocument/2006/relationships/image" Target="../media/image23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image" Target="../media/image26.wmf"/><Relationship Id="rId3" Type="http://schemas.openxmlformats.org/officeDocument/2006/relationships/image" Target="../media/image16.wmf"/><Relationship Id="rId7" Type="http://schemas.openxmlformats.org/officeDocument/2006/relationships/image" Target="../media/image20.wmf"/><Relationship Id="rId12" Type="http://schemas.openxmlformats.org/officeDocument/2006/relationships/image" Target="../media/image25.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11" Type="http://schemas.openxmlformats.org/officeDocument/2006/relationships/image" Target="../media/image24.wmf"/><Relationship Id="rId5" Type="http://schemas.openxmlformats.org/officeDocument/2006/relationships/image" Target="../media/image18.wmf"/><Relationship Id="rId15" Type="http://schemas.openxmlformats.org/officeDocument/2006/relationships/image" Target="../media/image28.wmf"/><Relationship Id="rId10" Type="http://schemas.openxmlformats.org/officeDocument/2006/relationships/image" Target="../media/image23.wmf"/><Relationship Id="rId4" Type="http://schemas.openxmlformats.org/officeDocument/2006/relationships/image" Target="../media/image17.wmf"/><Relationship Id="rId9" Type="http://schemas.openxmlformats.org/officeDocument/2006/relationships/image" Target="../media/image22.wmf"/><Relationship Id="rId14"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20.wmf"/><Relationship Id="rId18" Type="http://schemas.openxmlformats.org/officeDocument/2006/relationships/image" Target="../media/image25.wmf"/><Relationship Id="rId3" Type="http://schemas.openxmlformats.org/officeDocument/2006/relationships/image" Target="../media/image32.wmf"/><Relationship Id="rId21" Type="http://schemas.openxmlformats.org/officeDocument/2006/relationships/image" Target="../media/image28.wmf"/><Relationship Id="rId7" Type="http://schemas.openxmlformats.org/officeDocument/2006/relationships/image" Target="../media/image14.wmf"/><Relationship Id="rId12" Type="http://schemas.openxmlformats.org/officeDocument/2006/relationships/image" Target="../media/image19.wmf"/><Relationship Id="rId17" Type="http://schemas.openxmlformats.org/officeDocument/2006/relationships/image" Target="../media/image24.wmf"/><Relationship Id="rId2" Type="http://schemas.openxmlformats.org/officeDocument/2006/relationships/image" Target="../media/image31.wmf"/><Relationship Id="rId16" Type="http://schemas.openxmlformats.org/officeDocument/2006/relationships/image" Target="../media/image23.wmf"/><Relationship Id="rId20" Type="http://schemas.openxmlformats.org/officeDocument/2006/relationships/image" Target="../media/image27.wmf"/><Relationship Id="rId1" Type="http://schemas.openxmlformats.org/officeDocument/2006/relationships/image" Target="../media/image30.wmf"/><Relationship Id="rId6" Type="http://schemas.openxmlformats.org/officeDocument/2006/relationships/image" Target="../media/image35.wmf"/><Relationship Id="rId11" Type="http://schemas.openxmlformats.org/officeDocument/2006/relationships/image" Target="../media/image18.wmf"/><Relationship Id="rId5" Type="http://schemas.openxmlformats.org/officeDocument/2006/relationships/image" Target="../media/image34.wmf"/><Relationship Id="rId15" Type="http://schemas.openxmlformats.org/officeDocument/2006/relationships/image" Target="../media/image22.wmf"/><Relationship Id="rId10" Type="http://schemas.openxmlformats.org/officeDocument/2006/relationships/image" Target="../media/image17.wmf"/><Relationship Id="rId19" Type="http://schemas.openxmlformats.org/officeDocument/2006/relationships/image" Target="../media/image26.wmf"/><Relationship Id="rId4" Type="http://schemas.openxmlformats.org/officeDocument/2006/relationships/image" Target="../media/image33.wmf"/><Relationship Id="rId9" Type="http://schemas.openxmlformats.org/officeDocument/2006/relationships/image" Target="../media/image16.wmf"/><Relationship Id="rId14" Type="http://schemas.openxmlformats.org/officeDocument/2006/relationships/image" Target="../media/image21.wmf"/><Relationship Id="rId22" Type="http://schemas.openxmlformats.org/officeDocument/2006/relationships/image" Target="../media/image36.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19.wmf"/><Relationship Id="rId18" Type="http://schemas.openxmlformats.org/officeDocument/2006/relationships/image" Target="../media/image24.wmf"/><Relationship Id="rId3" Type="http://schemas.openxmlformats.org/officeDocument/2006/relationships/image" Target="../media/image39.wmf"/><Relationship Id="rId21" Type="http://schemas.openxmlformats.org/officeDocument/2006/relationships/image" Target="../media/image27.wmf"/><Relationship Id="rId7" Type="http://schemas.openxmlformats.org/officeDocument/2006/relationships/image" Target="../media/image43.wmf"/><Relationship Id="rId12" Type="http://schemas.openxmlformats.org/officeDocument/2006/relationships/image" Target="../media/image18.wmf"/><Relationship Id="rId17" Type="http://schemas.openxmlformats.org/officeDocument/2006/relationships/image" Target="../media/image23.wmf"/><Relationship Id="rId2" Type="http://schemas.openxmlformats.org/officeDocument/2006/relationships/image" Target="../media/image38.wmf"/><Relationship Id="rId16" Type="http://schemas.openxmlformats.org/officeDocument/2006/relationships/image" Target="../media/image22.wmf"/><Relationship Id="rId20" Type="http://schemas.openxmlformats.org/officeDocument/2006/relationships/image" Target="../media/image26.wmf"/><Relationship Id="rId1" Type="http://schemas.openxmlformats.org/officeDocument/2006/relationships/image" Target="../media/image37.wmf"/><Relationship Id="rId6" Type="http://schemas.openxmlformats.org/officeDocument/2006/relationships/image" Target="../media/image42.wmf"/><Relationship Id="rId11" Type="http://schemas.openxmlformats.org/officeDocument/2006/relationships/image" Target="../media/image17.wmf"/><Relationship Id="rId5" Type="http://schemas.openxmlformats.org/officeDocument/2006/relationships/image" Target="../media/image41.wmf"/><Relationship Id="rId15" Type="http://schemas.openxmlformats.org/officeDocument/2006/relationships/image" Target="../media/image21.wmf"/><Relationship Id="rId10" Type="http://schemas.openxmlformats.org/officeDocument/2006/relationships/image" Target="../media/image16.wmf"/><Relationship Id="rId19" Type="http://schemas.openxmlformats.org/officeDocument/2006/relationships/image" Target="../media/image25.wmf"/><Relationship Id="rId4" Type="http://schemas.openxmlformats.org/officeDocument/2006/relationships/image" Target="../media/image40.wmf"/><Relationship Id="rId9" Type="http://schemas.openxmlformats.org/officeDocument/2006/relationships/image" Target="../media/image15.wmf"/><Relationship Id="rId14" Type="http://schemas.openxmlformats.org/officeDocument/2006/relationships/image" Target="../media/image20.wmf"/><Relationship Id="rId22"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zh-CN" altLang="en-US"/>
          </a:p>
        </p:txBody>
      </p:sp>
      <p:sp>
        <p:nvSpPr>
          <p:cNvPr id="4608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zh-CN"/>
          </a:p>
        </p:txBody>
      </p:sp>
      <p:sp>
        <p:nvSpPr>
          <p:cNvPr id="4608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ltLang="zh-CN"/>
          </a:p>
        </p:txBody>
      </p:sp>
      <p:sp>
        <p:nvSpPr>
          <p:cNvPr id="4608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47C74CBD-BD53-4667-9EE0-5ADFE78442F8}" type="slidenum">
              <a:rPr lang="zh-CN" altLang="en-US"/>
              <a:pPr>
                <a:defRPr/>
              </a:pPr>
              <a:t>‹#›</a:t>
            </a:fld>
            <a:endParaRPr lang="en-US" altLang="zh-CN"/>
          </a:p>
        </p:txBody>
      </p:sp>
    </p:spTree>
    <p:extLst>
      <p:ext uri="{BB962C8B-B14F-4D97-AF65-F5344CB8AC3E}">
        <p14:creationId xmlns:p14="http://schemas.microsoft.com/office/powerpoint/2010/main" val="2243617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zh-CN"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zh-CN"/>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2578AFEC-1B9B-4B12-A5AF-4F6124430C0B}" type="slidenum">
              <a:rPr lang="zh-CN" altLang="en-US"/>
              <a:pPr>
                <a:defRPr/>
              </a:pPr>
              <a:t>‹#›</a:t>
            </a:fld>
            <a:endParaRPr lang="en-US" altLang="zh-CN"/>
          </a:p>
        </p:txBody>
      </p:sp>
    </p:spTree>
    <p:extLst>
      <p:ext uri="{BB962C8B-B14F-4D97-AF65-F5344CB8AC3E}">
        <p14:creationId xmlns:p14="http://schemas.microsoft.com/office/powerpoint/2010/main" val="1202102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578AFEC-1B9B-4B12-A5AF-4F6124430C0B}" type="slidenum">
              <a:rPr lang="zh-CN" altLang="en-US" smtClean="0"/>
              <a:pPr>
                <a:defRPr/>
              </a:pPr>
              <a:t>11</a:t>
            </a:fld>
            <a:endParaRPr lang="en-US" altLang="zh-CN"/>
          </a:p>
        </p:txBody>
      </p:sp>
    </p:spTree>
    <p:extLst>
      <p:ext uri="{BB962C8B-B14F-4D97-AF65-F5344CB8AC3E}">
        <p14:creationId xmlns:p14="http://schemas.microsoft.com/office/powerpoint/2010/main" val="2114789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578AFEC-1B9B-4B12-A5AF-4F6124430C0B}" type="slidenum">
              <a:rPr lang="zh-CN" altLang="en-US" smtClean="0"/>
              <a:pPr>
                <a:defRPr/>
              </a:pPr>
              <a:t>64</a:t>
            </a:fld>
            <a:endParaRPr lang="en-US" altLang="zh-CN"/>
          </a:p>
        </p:txBody>
      </p:sp>
    </p:spTree>
    <p:extLst>
      <p:ext uri="{BB962C8B-B14F-4D97-AF65-F5344CB8AC3E}">
        <p14:creationId xmlns:p14="http://schemas.microsoft.com/office/powerpoint/2010/main" val="238159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578AFEC-1B9B-4B12-A5AF-4F6124430C0B}" type="slidenum">
              <a:rPr lang="zh-CN" altLang="en-US" smtClean="0"/>
              <a:pPr>
                <a:defRPr/>
              </a:pPr>
              <a:t>65</a:t>
            </a:fld>
            <a:endParaRPr lang="en-US" altLang="zh-CN"/>
          </a:p>
        </p:txBody>
      </p:sp>
    </p:spTree>
    <p:extLst>
      <p:ext uri="{BB962C8B-B14F-4D97-AF65-F5344CB8AC3E}">
        <p14:creationId xmlns:p14="http://schemas.microsoft.com/office/powerpoint/2010/main" val="2206539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578AFEC-1B9B-4B12-A5AF-4F6124430C0B}" type="slidenum">
              <a:rPr lang="zh-CN" altLang="en-US" smtClean="0"/>
              <a:pPr>
                <a:defRPr/>
              </a:pPr>
              <a:t>66</a:t>
            </a:fld>
            <a:endParaRPr lang="en-US" altLang="zh-CN"/>
          </a:p>
        </p:txBody>
      </p:sp>
    </p:spTree>
    <p:extLst>
      <p:ext uri="{BB962C8B-B14F-4D97-AF65-F5344CB8AC3E}">
        <p14:creationId xmlns:p14="http://schemas.microsoft.com/office/powerpoint/2010/main" val="1703887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spTree>
      <p:nvGrpSpPr>
        <p:cNvPr id="1" name=""/>
        <p:cNvGrpSpPr/>
        <p:nvPr/>
      </p:nvGrpSpPr>
      <p:grpSpPr>
        <a:xfrm>
          <a:off x="0" y="0"/>
          <a:ext cx="0" cy="0"/>
          <a:chOff x="0" y="0"/>
          <a:chExt cx="0" cy="0"/>
        </a:xfrm>
      </p:grpSpPr>
      <p:sp>
        <p:nvSpPr>
          <p:cNvPr id="4" name="Freeform 40"/>
          <p:cNvSpPr>
            <a:spLocks/>
          </p:cNvSpPr>
          <p:nvPr/>
        </p:nvSpPr>
        <p:spPr bwMode="gray">
          <a:xfrm>
            <a:off x="0" y="6048375"/>
            <a:ext cx="2762250" cy="809625"/>
          </a:xfrm>
          <a:custGeom>
            <a:avLst/>
            <a:gdLst>
              <a:gd name="T0" fmla="*/ 0 w 1740"/>
              <a:gd name="T1" fmla="*/ 0 h 510"/>
              <a:gd name="T2" fmla="*/ 0 w 1740"/>
              <a:gd name="T3" fmla="*/ 1285279688 h 510"/>
              <a:gd name="T4" fmla="*/ 2147483646 w 1740"/>
              <a:gd name="T5" fmla="*/ 1285279688 h 510"/>
              <a:gd name="T6" fmla="*/ 2147483646 w 1740"/>
              <a:gd name="T7" fmla="*/ 75604688 h 510"/>
              <a:gd name="T8" fmla="*/ 0 w 1740"/>
              <a:gd name="T9" fmla="*/ 0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 name="Freeform 41"/>
          <p:cNvSpPr>
            <a:spLocks/>
          </p:cNvSpPr>
          <p:nvPr/>
        </p:nvSpPr>
        <p:spPr bwMode="gray">
          <a:xfrm>
            <a:off x="2590800" y="4705350"/>
            <a:ext cx="6400800" cy="2152650"/>
          </a:xfrm>
          <a:custGeom>
            <a:avLst/>
            <a:gdLst>
              <a:gd name="T0" fmla="*/ 2147483646 w 4032"/>
              <a:gd name="T1" fmla="*/ 0 h 1356"/>
              <a:gd name="T2" fmla="*/ 2147483646 w 4032"/>
              <a:gd name="T3" fmla="*/ 1602819375 h 1356"/>
              <a:gd name="T4" fmla="*/ 2147483646 w 4032"/>
              <a:gd name="T5" fmla="*/ 2147483646 h 1356"/>
              <a:gd name="T6" fmla="*/ 725805000 w 4032"/>
              <a:gd name="T7" fmla="*/ 2147483646 h 1356"/>
              <a:gd name="T8" fmla="*/ 0 w 4032"/>
              <a:gd name="T9" fmla="*/ 2086689375 h 1356"/>
              <a:gd name="T10" fmla="*/ 2147483646 w 4032"/>
              <a:gd name="T11" fmla="*/ 0 h 1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 name="Freeform 42"/>
          <p:cNvSpPr>
            <a:spLocks/>
          </p:cNvSpPr>
          <p:nvPr/>
        </p:nvSpPr>
        <p:spPr bwMode="gray">
          <a:xfrm>
            <a:off x="4400550" y="781050"/>
            <a:ext cx="4743450" cy="5048250"/>
          </a:xfrm>
          <a:custGeom>
            <a:avLst/>
            <a:gdLst>
              <a:gd name="T0" fmla="*/ 1285279688 w 2988"/>
              <a:gd name="T1" fmla="*/ 2147483646 h 3180"/>
              <a:gd name="T2" fmla="*/ 2147483646 w 2988"/>
              <a:gd name="T3" fmla="*/ 0 h 3180"/>
              <a:gd name="T4" fmla="*/ 2147483646 w 2988"/>
              <a:gd name="T5" fmla="*/ 861893438 h 3180"/>
              <a:gd name="T6" fmla="*/ 2147483646 w 2988"/>
              <a:gd name="T7" fmla="*/ 2147483646 h 3180"/>
              <a:gd name="T8" fmla="*/ 2147483646 w 2988"/>
              <a:gd name="T9" fmla="*/ 2147483646 h 3180"/>
              <a:gd name="T10" fmla="*/ 0 w 2988"/>
              <a:gd name="T11" fmla="*/ 2147483646 h 3180"/>
              <a:gd name="T12" fmla="*/ 1285279688 w 2988"/>
              <a:gd name="T13" fmla="*/ 2147483646 h 3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 name="Freeform 43"/>
          <p:cNvSpPr>
            <a:spLocks/>
          </p:cNvSpPr>
          <p:nvPr/>
        </p:nvSpPr>
        <p:spPr bwMode="gray">
          <a:xfrm>
            <a:off x="4800600" y="0"/>
            <a:ext cx="3276600" cy="2409825"/>
          </a:xfrm>
          <a:custGeom>
            <a:avLst/>
            <a:gdLst>
              <a:gd name="T0" fmla="*/ 0 w 2064"/>
              <a:gd name="T1" fmla="*/ 0 h 1518"/>
              <a:gd name="T2" fmla="*/ 695563125 w 2064"/>
              <a:gd name="T3" fmla="*/ 2147483646 h 1518"/>
              <a:gd name="T4" fmla="*/ 2147483646 w 2064"/>
              <a:gd name="T5" fmla="*/ 0 h 1518"/>
              <a:gd name="T6" fmla="*/ 0 w 2064"/>
              <a:gd name="T7" fmla="*/ 0 h 15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bg2">
              <a:lumMod val="20000"/>
              <a:lumOff val="80000"/>
            </a:schemeClr>
          </a:solidFill>
          <a:ln>
            <a:noFill/>
          </a:ln>
          <a:effectLst/>
          <a:extLst/>
        </p:spPr>
        <p:txBody>
          <a:bodyPr/>
          <a:lstStyle/>
          <a:p>
            <a:endParaRPr lang="zh-CN" altLang="en-US"/>
          </a:p>
        </p:txBody>
      </p:sp>
      <p:sp>
        <p:nvSpPr>
          <p:cNvPr id="8" name="Freeform 79"/>
          <p:cNvSpPr>
            <a:spLocks/>
          </p:cNvSpPr>
          <p:nvPr userDrawn="1"/>
        </p:nvSpPr>
        <p:spPr bwMode="gray">
          <a:xfrm>
            <a:off x="0" y="0"/>
            <a:ext cx="6583363" cy="7267575"/>
          </a:xfrm>
          <a:custGeom>
            <a:avLst/>
            <a:gdLst>
              <a:gd name="T0" fmla="*/ 0 w 4014"/>
              <a:gd name="T1" fmla="*/ 0 h 4455"/>
              <a:gd name="T2" fmla="*/ 2147483646 w 4014"/>
              <a:gd name="T3" fmla="*/ 0 h 4455"/>
              <a:gd name="T4" fmla="*/ 2147483646 w 4014"/>
              <a:gd name="T5" fmla="*/ 2147483646 h 4455"/>
              <a:gd name="T6" fmla="*/ 0 w 4014"/>
              <a:gd name="T7" fmla="*/ 2147483646 h 4455"/>
              <a:gd name="T8" fmla="*/ 0 w 4014"/>
              <a:gd name="T9" fmla="*/ 0 h 4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CCFFCC"/>
          </a:solidFill>
          <a:ln>
            <a:noFill/>
          </a:ln>
          <a:effectLst/>
          <a:extLst/>
        </p:spPr>
        <p:txBody>
          <a:bodyPr/>
          <a:lstStyle/>
          <a:p>
            <a:endParaRPr lang="zh-CN" altLang="en-US"/>
          </a:p>
        </p:txBody>
      </p:sp>
      <p:grpSp>
        <p:nvGrpSpPr>
          <p:cNvPr id="28" name="Group 71"/>
          <p:cNvGrpSpPr>
            <a:grpSpLocks/>
          </p:cNvGrpSpPr>
          <p:nvPr/>
        </p:nvGrpSpPr>
        <p:grpSpPr bwMode="auto">
          <a:xfrm>
            <a:off x="8077200" y="0"/>
            <a:ext cx="1076325" cy="6858000"/>
            <a:chOff x="5088" y="0"/>
            <a:chExt cx="678" cy="4320"/>
          </a:xfrm>
        </p:grpSpPr>
        <p:sp>
          <p:nvSpPr>
            <p:cNvPr id="29" name="Freeform 66"/>
            <p:cNvSpPr>
              <a:spLocks/>
            </p:cNvSpPr>
            <p:nvPr userDrawn="1"/>
          </p:nvSpPr>
          <p:spPr bwMode="gray">
            <a:xfrm>
              <a:off x="5088" y="0"/>
              <a:ext cx="672" cy="702"/>
            </a:xfrm>
            <a:custGeom>
              <a:avLst/>
              <a:gdLst>
                <a:gd name="T0" fmla="*/ 0 w 672"/>
                <a:gd name="T1" fmla="*/ 410 h 720"/>
                <a:gd name="T2" fmla="*/ 288 w 672"/>
                <a:gd name="T3" fmla="*/ 0 h 720"/>
                <a:gd name="T4" fmla="*/ 672 w 672"/>
                <a:gd name="T5" fmla="*/ 0 h 720"/>
                <a:gd name="T6" fmla="*/ 672 w 672"/>
                <a:gd name="T7" fmla="*/ 684 h 720"/>
                <a:gd name="T8" fmla="*/ 0 w 672"/>
                <a:gd name="T9" fmla="*/ 41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Freeform 67"/>
            <p:cNvSpPr>
              <a:spLocks/>
            </p:cNvSpPr>
            <p:nvPr userDrawn="1"/>
          </p:nvSpPr>
          <p:spPr bwMode="gray">
            <a:xfrm>
              <a:off x="5602" y="3496"/>
              <a:ext cx="164" cy="824"/>
            </a:xfrm>
            <a:custGeom>
              <a:avLst/>
              <a:gdLst>
                <a:gd name="T0" fmla="*/ 123 w 212"/>
                <a:gd name="T1" fmla="*/ 0 h 824"/>
                <a:gd name="T2" fmla="*/ 0 w 212"/>
                <a:gd name="T3" fmla="*/ 82 h 824"/>
                <a:gd name="T4" fmla="*/ 101 w 212"/>
                <a:gd name="T5" fmla="*/ 824 h 824"/>
                <a:gd name="T6" fmla="*/ 127 w 212"/>
                <a:gd name="T7" fmla="*/ 822 h 824"/>
                <a:gd name="T8" fmla="*/ 123 w 212"/>
                <a:gd name="T9" fmla="*/ 0 h 8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pic>
        <p:nvPicPr>
          <p:cNvPr id="34" name="Picture 83" descr="water"/>
          <p:cNvPicPr>
            <a:picLocks noChangeAspect="1" noChangeArrowheads="1"/>
          </p:cNvPicPr>
          <p:nvPr/>
        </p:nvPicPr>
        <p:blipFill>
          <a:blip r:embed="rId2">
            <a:extLst>
              <a:ext uri="{28A0092B-C50C-407E-A947-70E740481C1C}">
                <a14:useLocalDpi xmlns:a14="http://schemas.microsoft.com/office/drawing/2010/main" val="0"/>
              </a:ext>
            </a:extLst>
          </a:blip>
          <a:srcRect l="22409" t="16374" b="27486"/>
          <a:stretch>
            <a:fillRect/>
          </a:stretch>
        </p:blipFill>
        <p:spPr bwMode="gray">
          <a:xfrm rot="20572784">
            <a:off x="4922748" y="3302918"/>
            <a:ext cx="3868001" cy="319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333375" y="5084763"/>
            <a:ext cx="6400800" cy="457200"/>
          </a:xfrm>
        </p:spPr>
        <p:txBody>
          <a:bodyPr/>
          <a:lstStyle>
            <a:lvl1pPr marL="0" indent="0">
              <a:buFontTx/>
              <a:buNone/>
              <a:defRPr sz="1600">
                <a:latin typeface="Times New Roman" pitchFamily="18" charset="0"/>
              </a:defRPr>
            </a:lvl1pPr>
          </a:lstStyle>
          <a:p>
            <a:pPr lvl="0"/>
            <a:r>
              <a:rPr lang="en-US" altLang="zh-CN" noProof="0" dirty="0"/>
              <a:t>Click to edit Master subtitle style</a:t>
            </a:r>
          </a:p>
        </p:txBody>
      </p:sp>
      <p:sp>
        <p:nvSpPr>
          <p:cNvPr id="3074" name="Rectangle 2"/>
          <p:cNvSpPr>
            <a:spLocks noGrp="1" noChangeArrowheads="1"/>
          </p:cNvSpPr>
          <p:nvPr>
            <p:ph type="ctrTitle"/>
          </p:nvPr>
        </p:nvSpPr>
        <p:spPr bwMode="gray">
          <a:xfrm>
            <a:off x="363855" y="337849"/>
            <a:ext cx="8229600" cy="1470025"/>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a:lvl1pPr>
          </a:lstStyle>
          <a:p>
            <a:pPr lvl="0"/>
            <a:r>
              <a:rPr lang="en-US" altLang="zh-CN" noProof="0" dirty="0"/>
              <a:t>Click to edit Master title style</a:t>
            </a:r>
          </a:p>
        </p:txBody>
      </p:sp>
      <p:sp>
        <p:nvSpPr>
          <p:cNvPr id="35" name="Rectangle 4"/>
          <p:cNvSpPr>
            <a:spLocks noGrp="1" noChangeArrowheads="1"/>
          </p:cNvSpPr>
          <p:nvPr>
            <p:ph type="dt" sz="half" idx="10"/>
          </p:nvPr>
        </p:nvSpPr>
        <p:spPr>
          <a:xfrm>
            <a:off x="457200" y="6407150"/>
            <a:ext cx="2133600" cy="314325"/>
          </a:xfrm>
        </p:spPr>
        <p:txBody>
          <a:bodyPr/>
          <a:lstStyle>
            <a:lvl1pPr>
              <a:defRPr/>
            </a:lvl1pPr>
          </a:lstStyle>
          <a:p>
            <a:pPr>
              <a:defRPr/>
            </a:pPr>
            <a:endParaRPr lang="en-US" altLang="zh-CN"/>
          </a:p>
        </p:txBody>
      </p:sp>
      <p:sp>
        <p:nvSpPr>
          <p:cNvPr id="36" name="Rectangle 5"/>
          <p:cNvSpPr>
            <a:spLocks noGrp="1" noChangeArrowheads="1"/>
          </p:cNvSpPr>
          <p:nvPr>
            <p:ph type="ftr" sz="quarter" idx="11"/>
          </p:nvPr>
        </p:nvSpPr>
        <p:spPr>
          <a:xfrm>
            <a:off x="3124200" y="6407150"/>
            <a:ext cx="2895600" cy="314325"/>
          </a:xfrm>
        </p:spPr>
        <p:txBody>
          <a:bodyPr/>
          <a:lstStyle>
            <a:lvl1pPr>
              <a:defRPr/>
            </a:lvl1pPr>
          </a:lstStyle>
          <a:p>
            <a:pPr>
              <a:defRPr/>
            </a:pPr>
            <a:endParaRPr lang="en-US" altLang="zh-CN"/>
          </a:p>
        </p:txBody>
      </p:sp>
      <p:sp>
        <p:nvSpPr>
          <p:cNvPr id="37" name="Rectangle 6"/>
          <p:cNvSpPr>
            <a:spLocks noGrp="1" noChangeArrowheads="1"/>
          </p:cNvSpPr>
          <p:nvPr>
            <p:ph type="sldNum" sz="quarter" idx="12"/>
          </p:nvPr>
        </p:nvSpPr>
        <p:spPr>
          <a:xfrm>
            <a:off x="6553200" y="6407150"/>
            <a:ext cx="2133600" cy="314325"/>
          </a:xfrm>
        </p:spPr>
        <p:txBody>
          <a:bodyPr/>
          <a:lstStyle>
            <a:lvl1pPr>
              <a:defRPr smtClean="0"/>
            </a:lvl1pPr>
          </a:lstStyle>
          <a:p>
            <a:pPr>
              <a:defRPr/>
            </a:pPr>
            <a:fld id="{D27EBA9D-4C1E-44F6-9C3C-FA952644E867}" type="slidenum">
              <a:rPr lang="zh-CN" altLang="en-US"/>
              <a:pPr>
                <a:defRPr/>
              </a:pPr>
              <a:t>‹#›</a:t>
            </a:fld>
            <a:endParaRPr lang="en-US" altLang="zh-CN"/>
          </a:p>
        </p:txBody>
      </p:sp>
      <p:pic>
        <p:nvPicPr>
          <p:cNvPr id="3" name="图片 2">
            <a:extLst>
              <a:ext uri="{FF2B5EF4-FFF2-40B4-BE49-F238E27FC236}">
                <a16:creationId xmlns:a16="http://schemas.microsoft.com/office/drawing/2014/main" id="{799FDBA7-4A47-4359-B556-977970839A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64" y="3640916"/>
            <a:ext cx="1372578" cy="2018666"/>
          </a:xfrm>
          <a:prstGeom prst="rect">
            <a:avLst/>
          </a:prstGeom>
        </p:spPr>
      </p:pic>
    </p:spTree>
    <p:extLst>
      <p:ext uri="{BB962C8B-B14F-4D97-AF65-F5344CB8AC3E}">
        <p14:creationId xmlns:p14="http://schemas.microsoft.com/office/powerpoint/2010/main" val="147157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par>
                          <p:cTn id="17" fill="hold">
                            <p:stCondLst>
                              <p:cond delay="3000"/>
                            </p:stCondLst>
                            <p:childTnLst>
                              <p:par>
                                <p:cTn id="18" presetID="26" presetClass="emph" presetSubtype="0" fill="hold" grpId="1" nodeType="afterEffect">
                                  <p:stCondLst>
                                    <p:cond delay="0"/>
                                  </p:stCondLst>
                                  <p:childTnLst>
                                    <p:animEffect transition="out" filter="fade">
                                      <p:cBhvr>
                                        <p:cTn id="19" dur="2000" tmFilter="0, 0; .2, .5; .8, .5; 1, 0"/>
                                        <p:tgtEl>
                                          <p:spTgt spid="7"/>
                                        </p:tgtEl>
                                      </p:cBhvr>
                                    </p:animEffect>
                                    <p:animScale>
                                      <p:cBhvr>
                                        <p:cTn id="20" dur="1000" autoRev="1" fill="hold"/>
                                        <p:tgtEl>
                                          <p:spTgt spid="7"/>
                                        </p:tgtEl>
                                      </p:cBhvr>
                                      <p:by x="105000" y="105000"/>
                                    </p:animScale>
                                  </p:childTnLst>
                                </p:cTn>
                              </p:par>
                              <p:par>
                                <p:cTn id="21" presetID="26" presetClass="emph" presetSubtype="0" fill="hold" grpId="1" nodeType="withEffect">
                                  <p:stCondLst>
                                    <p:cond delay="500"/>
                                  </p:stCondLst>
                                  <p:childTnLst>
                                    <p:animEffect transition="out" filter="fade">
                                      <p:cBhvr>
                                        <p:cTn id="22" dur="2000" tmFilter="0, 0; .2, .5; .8, .5; 1, 0"/>
                                        <p:tgtEl>
                                          <p:spTgt spid="6"/>
                                        </p:tgtEl>
                                      </p:cBhvr>
                                    </p:animEffect>
                                    <p:animScale>
                                      <p:cBhvr>
                                        <p:cTn id="23" dur="1000" autoRev="1" fill="hold"/>
                                        <p:tgtEl>
                                          <p:spTgt spid="6"/>
                                        </p:tgtEl>
                                      </p:cBhvr>
                                      <p:by x="105000" y="105000"/>
                                    </p:animScale>
                                  </p:childTnLst>
                                </p:cTn>
                              </p:par>
                              <p:par>
                                <p:cTn id="24" presetID="26" presetClass="emph" presetSubtype="0" fill="hold" grpId="1" nodeType="withEffect">
                                  <p:stCondLst>
                                    <p:cond delay="1000"/>
                                  </p:stCondLst>
                                  <p:childTnLst>
                                    <p:animEffect transition="out" filter="fade">
                                      <p:cBhvr>
                                        <p:cTn id="25" dur="2000" tmFilter="0, 0; .2, .5; .8, .5; 1, 0"/>
                                        <p:tgtEl>
                                          <p:spTgt spid="5"/>
                                        </p:tgtEl>
                                      </p:cBhvr>
                                    </p:animEffect>
                                    <p:animScale>
                                      <p:cBhvr>
                                        <p:cTn id="26" dur="1000" autoRev="1" fill="hold"/>
                                        <p:tgtEl>
                                          <p:spTgt spid="5"/>
                                        </p:tgtEl>
                                      </p:cBhvr>
                                      <p:by x="105000" y="105000"/>
                                    </p:animScale>
                                  </p:childTnLst>
                                </p:cTn>
                              </p:par>
                              <p:par>
                                <p:cTn id="27" presetID="26" presetClass="emph" presetSubtype="0" fill="hold" grpId="1" nodeType="withEffect">
                                  <p:stCondLst>
                                    <p:cond delay="1600"/>
                                  </p:stCondLst>
                                  <p:childTnLst>
                                    <p:animEffect transition="out" filter="fade">
                                      <p:cBhvr>
                                        <p:cTn id="28" dur="2000" tmFilter="0, 0; .2, .5; .8, .5; 1, 0"/>
                                        <p:tgtEl>
                                          <p:spTgt spid="4"/>
                                        </p:tgtEl>
                                      </p:cBhvr>
                                    </p:animEffect>
                                    <p:animScale>
                                      <p:cBhvr>
                                        <p:cTn id="29" dur="1000" autoRev="1" fill="hold"/>
                                        <p:tgtEl>
                                          <p:spTgt spid="4"/>
                                        </p:tgtEl>
                                      </p:cBhvr>
                                      <p:by x="105000" y="105000"/>
                                    </p:animScale>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EABED02-ECAA-4035-B983-A3D3EE9243E5}" type="slidenum">
              <a:rPr lang="zh-CN" altLang="en-US"/>
              <a:pPr>
                <a:defRPr/>
              </a:pPr>
              <a:t>‹#›</a:t>
            </a:fld>
            <a:endParaRPr lang="en-US" altLang="zh-CN"/>
          </a:p>
        </p:txBody>
      </p:sp>
    </p:spTree>
    <p:extLst>
      <p:ext uri="{BB962C8B-B14F-4D97-AF65-F5344CB8AC3E}">
        <p14:creationId xmlns:p14="http://schemas.microsoft.com/office/powerpoint/2010/main" val="4083327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15200" y="457200"/>
            <a:ext cx="2286000" cy="5668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457200"/>
            <a:ext cx="6705600" cy="56689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4BD9A87B-EAF6-4631-91AD-1E7A10E05E56}" type="slidenum">
              <a:rPr lang="zh-CN" altLang="en-US"/>
              <a:pPr>
                <a:defRPr/>
              </a:pPr>
              <a:t>‹#›</a:t>
            </a:fld>
            <a:endParaRPr lang="en-US" altLang="zh-CN"/>
          </a:p>
        </p:txBody>
      </p:sp>
    </p:spTree>
    <p:extLst>
      <p:ext uri="{BB962C8B-B14F-4D97-AF65-F5344CB8AC3E}">
        <p14:creationId xmlns:p14="http://schemas.microsoft.com/office/powerpoint/2010/main" val="3030987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371600" y="457200"/>
            <a:ext cx="8229600" cy="9271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744D096-F5C2-4837-8B34-5FE6A71FBC76}" type="slidenum">
              <a:rPr lang="zh-CN" altLang="en-US"/>
              <a:pPr>
                <a:defRPr/>
              </a:pPr>
              <a:t>‹#›</a:t>
            </a:fld>
            <a:endParaRPr lang="en-US" altLang="zh-CN"/>
          </a:p>
        </p:txBody>
      </p:sp>
    </p:spTree>
    <p:extLst>
      <p:ext uri="{BB962C8B-B14F-4D97-AF65-F5344CB8AC3E}">
        <p14:creationId xmlns:p14="http://schemas.microsoft.com/office/powerpoint/2010/main" val="3345702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1371600" y="457200"/>
            <a:ext cx="8229600" cy="9271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82296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7200" y="3938588"/>
            <a:ext cx="82296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D8376065-2CBF-44BE-8507-02D53BE30A43}" type="slidenum">
              <a:rPr lang="zh-CN" altLang="en-US"/>
              <a:pPr>
                <a:defRPr/>
              </a:pPr>
              <a:t>‹#›</a:t>
            </a:fld>
            <a:endParaRPr lang="en-US" altLang="zh-CN"/>
          </a:p>
        </p:txBody>
      </p:sp>
    </p:spTree>
    <p:extLst>
      <p:ext uri="{BB962C8B-B14F-4D97-AF65-F5344CB8AC3E}">
        <p14:creationId xmlns:p14="http://schemas.microsoft.com/office/powerpoint/2010/main" val="1006564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371600" y="457200"/>
            <a:ext cx="8229600" cy="927100"/>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9EB345D-7FF3-4D45-8E9B-582FFB21CA8A}" type="slidenum">
              <a:rPr lang="zh-CN" altLang="en-US"/>
              <a:pPr>
                <a:defRPr/>
              </a:pPr>
              <a:t>‹#›</a:t>
            </a:fld>
            <a:endParaRPr lang="en-US" altLang="zh-CN"/>
          </a:p>
        </p:txBody>
      </p:sp>
    </p:spTree>
    <p:extLst>
      <p:ext uri="{BB962C8B-B14F-4D97-AF65-F5344CB8AC3E}">
        <p14:creationId xmlns:p14="http://schemas.microsoft.com/office/powerpoint/2010/main" val="2745301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3AB2FE4-7370-437A-AA87-9313ED451DB0}" type="slidenum">
              <a:rPr lang="zh-CN" altLang="en-US"/>
              <a:pPr>
                <a:defRPr/>
              </a:pPr>
              <a:t>‹#›</a:t>
            </a:fld>
            <a:endParaRPr lang="en-US" altLang="zh-CN"/>
          </a:p>
        </p:txBody>
      </p:sp>
    </p:spTree>
    <p:extLst>
      <p:ext uri="{BB962C8B-B14F-4D97-AF65-F5344CB8AC3E}">
        <p14:creationId xmlns:p14="http://schemas.microsoft.com/office/powerpoint/2010/main" val="74003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4EC4021-6BAE-45F8-95D0-273BDDABF32F}" type="slidenum">
              <a:rPr lang="zh-CN" altLang="en-US"/>
              <a:pPr>
                <a:defRPr/>
              </a:pPr>
              <a:t>‹#›</a:t>
            </a:fld>
            <a:endParaRPr lang="en-US" altLang="zh-CN"/>
          </a:p>
        </p:txBody>
      </p:sp>
    </p:spTree>
    <p:extLst>
      <p:ext uri="{BB962C8B-B14F-4D97-AF65-F5344CB8AC3E}">
        <p14:creationId xmlns:p14="http://schemas.microsoft.com/office/powerpoint/2010/main" val="2656062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2B1AE5C-8DCE-4FCC-9C5C-DE468A67CDEA}" type="slidenum">
              <a:rPr lang="zh-CN" altLang="en-US"/>
              <a:pPr>
                <a:defRPr/>
              </a:pPr>
              <a:t>‹#›</a:t>
            </a:fld>
            <a:endParaRPr lang="en-US" altLang="zh-CN"/>
          </a:p>
        </p:txBody>
      </p:sp>
    </p:spTree>
    <p:extLst>
      <p:ext uri="{BB962C8B-B14F-4D97-AF65-F5344CB8AC3E}">
        <p14:creationId xmlns:p14="http://schemas.microsoft.com/office/powerpoint/2010/main" val="66764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1E6DCDC4-7F3D-4CDE-80D7-75D25913B316}" type="slidenum">
              <a:rPr lang="zh-CN" altLang="en-US"/>
              <a:pPr>
                <a:defRPr/>
              </a:pPr>
              <a:t>‹#›</a:t>
            </a:fld>
            <a:endParaRPr lang="en-US" altLang="zh-CN"/>
          </a:p>
        </p:txBody>
      </p:sp>
    </p:spTree>
    <p:extLst>
      <p:ext uri="{BB962C8B-B14F-4D97-AF65-F5344CB8AC3E}">
        <p14:creationId xmlns:p14="http://schemas.microsoft.com/office/powerpoint/2010/main" val="405505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682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7D8C5FAE-3A2F-4BB0-94C3-550216F112B0}" type="slidenum">
              <a:rPr lang="zh-CN" altLang="en-US"/>
              <a:pPr>
                <a:defRPr/>
              </a:pPr>
              <a:t>‹#›</a:t>
            </a:fld>
            <a:endParaRPr lang="en-US" altLang="zh-CN"/>
          </a:p>
        </p:txBody>
      </p:sp>
    </p:spTree>
    <p:extLst>
      <p:ext uri="{BB962C8B-B14F-4D97-AF65-F5344CB8AC3E}">
        <p14:creationId xmlns:p14="http://schemas.microsoft.com/office/powerpoint/2010/main" val="2972289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89B6935-F845-4097-84D4-02C7A18FB41D}" type="slidenum">
              <a:rPr lang="zh-CN" altLang="en-US"/>
              <a:pPr>
                <a:defRPr/>
              </a:pPr>
              <a:t>‹#›</a:t>
            </a:fld>
            <a:endParaRPr lang="en-US" altLang="zh-CN"/>
          </a:p>
        </p:txBody>
      </p:sp>
    </p:spTree>
    <p:extLst>
      <p:ext uri="{BB962C8B-B14F-4D97-AF65-F5344CB8AC3E}">
        <p14:creationId xmlns:p14="http://schemas.microsoft.com/office/powerpoint/2010/main" val="215952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45DBE92-0858-48FA-94FF-1446853124D1}" type="slidenum">
              <a:rPr lang="zh-CN" altLang="en-US"/>
              <a:pPr>
                <a:defRPr/>
              </a:pPr>
              <a:t>‹#›</a:t>
            </a:fld>
            <a:endParaRPr lang="en-US" altLang="zh-CN"/>
          </a:p>
        </p:txBody>
      </p:sp>
    </p:spTree>
    <p:extLst>
      <p:ext uri="{BB962C8B-B14F-4D97-AF65-F5344CB8AC3E}">
        <p14:creationId xmlns:p14="http://schemas.microsoft.com/office/powerpoint/2010/main" val="399635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031" name="Freeform 7"/>
          <p:cNvSpPr>
            <a:spLocks/>
          </p:cNvSpPr>
          <p:nvPr userDrawn="1"/>
        </p:nvSpPr>
        <p:spPr bwMode="gray">
          <a:xfrm>
            <a:off x="-4763" y="-14288"/>
            <a:ext cx="9156700" cy="6872288"/>
          </a:xfrm>
          <a:custGeom>
            <a:avLst/>
            <a:gdLst>
              <a:gd name="T0" fmla="*/ 5766 w 5768"/>
              <a:gd name="T1" fmla="*/ 605 h 4329"/>
              <a:gd name="T2" fmla="*/ 5768 w 5768"/>
              <a:gd name="T3" fmla="*/ 4325 h 4329"/>
              <a:gd name="T4" fmla="*/ 1082 w 5768"/>
              <a:gd name="T5" fmla="*/ 4329 h 4329"/>
              <a:gd name="T6" fmla="*/ 13 w 5768"/>
              <a:gd name="T7" fmla="*/ 3351 h 4329"/>
              <a:gd name="T8" fmla="*/ 0 w 5768"/>
              <a:gd name="T9" fmla="*/ 0 h 4329"/>
              <a:gd name="T10" fmla="*/ 2428 w 5768"/>
              <a:gd name="T11" fmla="*/ 7 h 4329"/>
              <a:gd name="T12" fmla="*/ 5766 w 5768"/>
              <a:gd name="T13" fmla="*/ 605 h 4329"/>
            </a:gdLst>
            <a:ahLst/>
            <a:cxnLst>
              <a:cxn ang="0">
                <a:pos x="T0" y="T1"/>
              </a:cxn>
              <a:cxn ang="0">
                <a:pos x="T2" y="T3"/>
              </a:cxn>
              <a:cxn ang="0">
                <a:pos x="T4" y="T5"/>
              </a:cxn>
              <a:cxn ang="0">
                <a:pos x="T6" y="T7"/>
              </a:cxn>
              <a:cxn ang="0">
                <a:pos x="T8" y="T9"/>
              </a:cxn>
              <a:cxn ang="0">
                <a:pos x="T10" y="T11"/>
              </a:cxn>
              <a:cxn ang="0">
                <a:pos x="T12" y="T13"/>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zh-CN" altLang="en-US"/>
          </a:p>
        </p:txBody>
      </p:sp>
      <p:sp>
        <p:nvSpPr>
          <p:cNvPr id="1033" name="Freeform 9"/>
          <p:cNvSpPr>
            <a:spLocks/>
          </p:cNvSpPr>
          <p:nvPr/>
        </p:nvSpPr>
        <p:spPr bwMode="gray">
          <a:xfrm>
            <a:off x="-4763" y="5500688"/>
            <a:ext cx="1441451" cy="1358900"/>
          </a:xfrm>
          <a:custGeom>
            <a:avLst/>
            <a:gdLst>
              <a:gd name="T0" fmla="*/ 0 w 1089"/>
              <a:gd name="T1" fmla="*/ 0 h 1100"/>
              <a:gd name="T2" fmla="*/ 0 w 1089"/>
              <a:gd name="T3" fmla="*/ 1678735645 h 1100"/>
              <a:gd name="T4" fmla="*/ 1907971520 w 1089"/>
              <a:gd name="T5" fmla="*/ 1678735645 h 1100"/>
              <a:gd name="T6" fmla="*/ 0 w 1089"/>
              <a:gd name="T7" fmla="*/ 0 h 1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28" name="Line 13"/>
          <p:cNvSpPr>
            <a:spLocks noChangeShapeType="1"/>
          </p:cNvSpPr>
          <p:nvPr/>
        </p:nvSpPr>
        <p:spPr bwMode="gray">
          <a:xfrm>
            <a:off x="527050" y="0"/>
            <a:ext cx="0" cy="5910263"/>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29" name="Line 14"/>
          <p:cNvSpPr>
            <a:spLocks noChangeShapeType="1"/>
          </p:cNvSpPr>
          <p:nvPr/>
        </p:nvSpPr>
        <p:spPr bwMode="gray">
          <a:xfrm>
            <a:off x="1677988" y="0"/>
            <a:ext cx="0" cy="6832600"/>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30" name="Line 15"/>
          <p:cNvSpPr>
            <a:spLocks noChangeShapeType="1"/>
          </p:cNvSpPr>
          <p:nvPr/>
        </p:nvSpPr>
        <p:spPr bwMode="gray">
          <a:xfrm>
            <a:off x="2830513" y="0"/>
            <a:ext cx="0" cy="686117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2" name="Line 16"/>
          <p:cNvSpPr>
            <a:spLocks noChangeShapeType="1"/>
          </p:cNvSpPr>
          <p:nvPr/>
        </p:nvSpPr>
        <p:spPr bwMode="gray">
          <a:xfrm>
            <a:off x="3983038" y="0"/>
            <a:ext cx="0" cy="6875463"/>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32" name="Line 17"/>
          <p:cNvSpPr>
            <a:spLocks noChangeShapeType="1"/>
          </p:cNvSpPr>
          <p:nvPr/>
        </p:nvSpPr>
        <p:spPr bwMode="gray">
          <a:xfrm>
            <a:off x="5133975" y="388938"/>
            <a:ext cx="0" cy="648652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3" name="Line 18"/>
          <p:cNvSpPr>
            <a:spLocks noChangeShapeType="1"/>
          </p:cNvSpPr>
          <p:nvPr/>
        </p:nvSpPr>
        <p:spPr bwMode="gray">
          <a:xfrm>
            <a:off x="6286500" y="619125"/>
            <a:ext cx="0" cy="6256338"/>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34" name="Line 19"/>
          <p:cNvSpPr>
            <a:spLocks noChangeShapeType="1"/>
          </p:cNvSpPr>
          <p:nvPr/>
        </p:nvSpPr>
        <p:spPr bwMode="gray">
          <a:xfrm>
            <a:off x="7439025" y="773113"/>
            <a:ext cx="0" cy="6102350"/>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35" name="Line 20"/>
          <p:cNvSpPr>
            <a:spLocks noChangeShapeType="1"/>
          </p:cNvSpPr>
          <p:nvPr/>
        </p:nvSpPr>
        <p:spPr bwMode="gray">
          <a:xfrm>
            <a:off x="8591550" y="900113"/>
            <a:ext cx="0" cy="5975350"/>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36" name="Line 22"/>
          <p:cNvSpPr>
            <a:spLocks noChangeShapeType="1"/>
          </p:cNvSpPr>
          <p:nvPr/>
        </p:nvSpPr>
        <p:spPr bwMode="gray">
          <a:xfrm rot="5400000">
            <a:off x="2491209" y="-2257425"/>
            <a:ext cx="0" cy="519112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37" name="Line 23"/>
          <p:cNvSpPr>
            <a:spLocks noChangeShapeType="1"/>
          </p:cNvSpPr>
          <p:nvPr/>
        </p:nvSpPr>
        <p:spPr bwMode="gray">
          <a:xfrm rot="5400000">
            <a:off x="4578350" y="-3036887"/>
            <a:ext cx="0" cy="9156700"/>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38" name="Line 24"/>
          <p:cNvSpPr>
            <a:spLocks noChangeShapeType="1"/>
          </p:cNvSpPr>
          <p:nvPr/>
        </p:nvSpPr>
        <p:spPr bwMode="gray">
          <a:xfrm rot="5400000">
            <a:off x="4578350" y="-1912937"/>
            <a:ext cx="0" cy="9156700"/>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39" name="Line 25"/>
          <p:cNvSpPr>
            <a:spLocks noChangeShapeType="1"/>
          </p:cNvSpPr>
          <p:nvPr/>
        </p:nvSpPr>
        <p:spPr bwMode="gray">
          <a:xfrm rot="5400000">
            <a:off x="4579938" y="-788988"/>
            <a:ext cx="0" cy="915352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40" name="Line 26"/>
          <p:cNvSpPr>
            <a:spLocks noChangeShapeType="1"/>
          </p:cNvSpPr>
          <p:nvPr/>
        </p:nvSpPr>
        <p:spPr bwMode="gray">
          <a:xfrm rot="5400000">
            <a:off x="4579938" y="334962"/>
            <a:ext cx="0" cy="915352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41" name="Line 27"/>
          <p:cNvSpPr>
            <a:spLocks noChangeShapeType="1"/>
          </p:cNvSpPr>
          <p:nvPr/>
        </p:nvSpPr>
        <p:spPr bwMode="gray">
          <a:xfrm rot="5400000">
            <a:off x="4904581" y="1565161"/>
            <a:ext cx="0" cy="8423275"/>
          </a:xfrm>
          <a:prstGeom prst="line">
            <a:avLst/>
          </a:prstGeom>
          <a:noFill/>
          <a:ln w="9525">
            <a:solidFill>
              <a:srgbClr val="FFFFFF">
                <a:alpha val="50195"/>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zh-CN" altLang="en-US"/>
          </a:p>
        </p:txBody>
      </p:sp>
      <p:sp>
        <p:nvSpPr>
          <p:cNvPr id="1042" name="Rectangle 28"/>
          <p:cNvSpPr>
            <a:spLocks noChangeArrowheads="1"/>
          </p:cNvSpPr>
          <p:nvPr/>
        </p:nvSpPr>
        <p:spPr bwMode="gray">
          <a:xfrm>
            <a:off x="4005263" y="2692400"/>
            <a:ext cx="1128712" cy="1079500"/>
          </a:xfrm>
          <a:prstGeom prst="rect">
            <a:avLst/>
          </a:prstGeom>
          <a:solidFill>
            <a:srgbClr val="FFFFFF">
              <a:alpha val="25098"/>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zh-CN" altLang="en-US">
              <a:ea typeface="宋体" panose="02010600030101010101" pitchFamily="2" charset="-122"/>
            </a:endParaRPr>
          </a:p>
        </p:txBody>
      </p:sp>
      <p:sp>
        <p:nvSpPr>
          <p:cNvPr id="1043" name="Rectangle 29"/>
          <p:cNvSpPr>
            <a:spLocks noChangeArrowheads="1"/>
          </p:cNvSpPr>
          <p:nvPr/>
        </p:nvSpPr>
        <p:spPr bwMode="gray">
          <a:xfrm>
            <a:off x="7459663" y="4937125"/>
            <a:ext cx="1120775" cy="1079500"/>
          </a:xfrm>
          <a:prstGeom prst="rect">
            <a:avLst/>
          </a:prstGeom>
          <a:solidFill>
            <a:srgbClr val="FFFFFF">
              <a:alpha val="3019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zh-CN" altLang="en-US">
              <a:ea typeface="宋体" panose="02010600030101010101" pitchFamily="2" charset="-122"/>
            </a:endParaRPr>
          </a:p>
        </p:txBody>
      </p:sp>
      <p:sp>
        <p:nvSpPr>
          <p:cNvPr id="1044" name="Rectangle 30"/>
          <p:cNvSpPr>
            <a:spLocks noChangeArrowheads="1"/>
          </p:cNvSpPr>
          <p:nvPr/>
        </p:nvSpPr>
        <p:spPr bwMode="gray">
          <a:xfrm>
            <a:off x="549275" y="3808413"/>
            <a:ext cx="1128713" cy="1079500"/>
          </a:xfrm>
          <a:prstGeom prst="rect">
            <a:avLst/>
          </a:prstGeom>
          <a:solidFill>
            <a:srgbClr val="FF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zh-CN" altLang="en-US">
              <a:ea typeface="宋体" panose="02010600030101010101" pitchFamily="2" charset="-122"/>
            </a:endParaRPr>
          </a:p>
        </p:txBody>
      </p:sp>
      <p:sp>
        <p:nvSpPr>
          <p:cNvPr id="1045" name="Rectangle 31"/>
          <p:cNvSpPr>
            <a:spLocks noChangeArrowheads="1"/>
          </p:cNvSpPr>
          <p:nvPr/>
        </p:nvSpPr>
        <p:spPr bwMode="gray">
          <a:xfrm>
            <a:off x="6307138" y="6064250"/>
            <a:ext cx="1128712" cy="796925"/>
          </a:xfrm>
          <a:prstGeom prst="rect">
            <a:avLst/>
          </a:prstGeom>
          <a:solidFill>
            <a:srgbClr val="FF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zh-CN" altLang="en-US">
              <a:ea typeface="宋体" panose="02010600030101010101" pitchFamily="2" charset="-122"/>
            </a:endParaRPr>
          </a:p>
        </p:txBody>
      </p:sp>
      <p:sp>
        <p:nvSpPr>
          <p:cNvPr id="1046" name="Rectangle 32"/>
          <p:cNvSpPr>
            <a:spLocks noChangeArrowheads="1"/>
          </p:cNvSpPr>
          <p:nvPr/>
        </p:nvSpPr>
        <p:spPr bwMode="gray">
          <a:xfrm>
            <a:off x="2846388" y="0"/>
            <a:ext cx="1128712" cy="404813"/>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zh-CN" altLang="en-US">
              <a:ea typeface="宋体" panose="02010600030101010101" pitchFamily="2" charset="-122"/>
            </a:endParaRPr>
          </a:p>
        </p:txBody>
      </p:sp>
      <p:sp>
        <p:nvSpPr>
          <p:cNvPr id="1047" name="Rectangle 33"/>
          <p:cNvSpPr>
            <a:spLocks noChangeArrowheads="1"/>
          </p:cNvSpPr>
          <p:nvPr/>
        </p:nvSpPr>
        <p:spPr bwMode="gray">
          <a:xfrm>
            <a:off x="2852738" y="4938713"/>
            <a:ext cx="1120775" cy="1079500"/>
          </a:xfrm>
          <a:prstGeom prst="rect">
            <a:avLst/>
          </a:prstGeom>
          <a:solidFill>
            <a:srgbClr val="FFFFFF">
              <a:alpha val="3019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zh-CN" altLang="en-US">
              <a:ea typeface="宋体" panose="02010600030101010101" pitchFamily="2" charset="-122"/>
            </a:endParaRPr>
          </a:p>
        </p:txBody>
      </p:sp>
      <p:sp>
        <p:nvSpPr>
          <p:cNvPr id="1048" name="Rectangle 34"/>
          <p:cNvSpPr>
            <a:spLocks noChangeArrowheads="1"/>
          </p:cNvSpPr>
          <p:nvPr/>
        </p:nvSpPr>
        <p:spPr bwMode="gray">
          <a:xfrm>
            <a:off x="6300788" y="1566863"/>
            <a:ext cx="1120775" cy="1079500"/>
          </a:xfrm>
          <a:prstGeom prst="rect">
            <a:avLst/>
          </a:prstGeom>
          <a:solidFill>
            <a:srgbClr val="FFFFFF">
              <a:alpha val="3019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zh-CN" altLang="en-US">
              <a:ea typeface="宋体" panose="02010600030101010101" pitchFamily="2" charset="-122"/>
            </a:endParaRPr>
          </a:p>
        </p:txBody>
      </p:sp>
      <p:sp>
        <p:nvSpPr>
          <p:cNvPr id="1049" name="Rectangle 3"/>
          <p:cNvSpPr>
            <a:spLocks noGrp="1" noChangeArrowheads="1"/>
          </p:cNvSpPr>
          <p:nvPr>
            <p:ph type="body" idx="1"/>
          </p:nvPr>
        </p:nvSpPr>
        <p:spPr bwMode="gray">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4" name="Rectangle 4"/>
          <p:cNvSpPr>
            <a:spLocks noGrp="1" noChangeArrowheads="1"/>
          </p:cNvSpPr>
          <p:nvPr>
            <p:ph type="dt" sz="half" idx="2"/>
          </p:nvPr>
        </p:nvSpPr>
        <p:spPr bwMode="gray">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mn-lt"/>
                <a:ea typeface="宋体" pitchFamily="2" charset="-122"/>
              </a:defRPr>
            </a:lvl1pPr>
          </a:lstStyle>
          <a:p>
            <a:pPr>
              <a:defRPr/>
            </a:pPr>
            <a:endParaRPr lang="en-US" altLang="zh-CN"/>
          </a:p>
        </p:txBody>
      </p:sp>
      <p:sp>
        <p:nvSpPr>
          <p:cNvPr id="5" name="Rectangle 5"/>
          <p:cNvSpPr>
            <a:spLocks noGrp="1" noChangeArrowheads="1"/>
          </p:cNvSpPr>
          <p:nvPr>
            <p:ph type="ftr" sz="quarter" idx="3"/>
          </p:nvPr>
        </p:nvSpPr>
        <p:spPr bwMode="gray">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ea typeface="宋体" pitchFamily="2" charset="-122"/>
              </a:defRPr>
            </a:lvl1pPr>
          </a:lstStyle>
          <a:p>
            <a:pPr>
              <a:defRPr/>
            </a:pPr>
            <a:endParaRPr lang="en-US" altLang="zh-CN"/>
          </a:p>
        </p:txBody>
      </p:sp>
      <p:sp>
        <p:nvSpPr>
          <p:cNvPr id="6" name="Rectangle 6"/>
          <p:cNvSpPr>
            <a:spLocks noGrp="1" noChangeArrowheads="1"/>
          </p:cNvSpPr>
          <p:nvPr>
            <p:ph type="sldNum" sz="quarter" idx="4"/>
          </p:nvPr>
        </p:nvSpPr>
        <p:spPr bwMode="gray">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ea typeface="宋体" panose="02010600030101010101" pitchFamily="2" charset="-122"/>
              </a:defRPr>
            </a:lvl1pPr>
          </a:lstStyle>
          <a:p>
            <a:pPr>
              <a:defRPr/>
            </a:pPr>
            <a:fld id="{4F70504F-AAEF-41AA-AAB2-D7BDA0707BEE}" type="slidenum">
              <a:rPr lang="zh-CN" altLang="en-US"/>
              <a:pPr>
                <a:defRPr/>
              </a:pPr>
              <a:t>‹#›</a:t>
            </a:fld>
            <a:endParaRPr lang="en-US" altLang="zh-CN"/>
          </a:p>
        </p:txBody>
      </p:sp>
      <p:sp>
        <p:nvSpPr>
          <p:cNvPr id="1060" name="Freeform 36"/>
          <p:cNvSpPr>
            <a:spLocks/>
          </p:cNvSpPr>
          <p:nvPr/>
        </p:nvSpPr>
        <p:spPr bwMode="gray">
          <a:xfrm>
            <a:off x="4041775" y="0"/>
            <a:ext cx="5105400" cy="739775"/>
          </a:xfrm>
          <a:custGeom>
            <a:avLst/>
            <a:gdLst>
              <a:gd name="T0" fmla="*/ 2147483646 w 3130"/>
              <a:gd name="T1" fmla="*/ 1208095034 h 453"/>
              <a:gd name="T2" fmla="*/ 2147483646 w 3130"/>
              <a:gd name="T3" fmla="*/ 0 h 453"/>
              <a:gd name="T4" fmla="*/ 0 w 3130"/>
              <a:gd name="T5" fmla="*/ 0 h 453"/>
              <a:gd name="T6" fmla="*/ 2147483646 w 3130"/>
              <a:gd name="T7" fmla="*/ 1208095034 h 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1054" name="Object 39"/>
          <p:cNvGraphicFramePr>
            <a:graphicFrameLocks noChangeAspect="1"/>
          </p:cNvGraphicFramePr>
          <p:nvPr userDrawn="1"/>
        </p:nvGraphicFramePr>
        <p:xfrm>
          <a:off x="0" y="0"/>
          <a:ext cx="1258888" cy="1447800"/>
        </p:xfrm>
        <a:graphic>
          <a:graphicData uri="http://schemas.openxmlformats.org/presentationml/2006/ole">
            <mc:AlternateContent xmlns:mc="http://schemas.openxmlformats.org/markup-compatibility/2006">
              <mc:Choice xmlns:v="urn:schemas-microsoft-com:vml" Requires="v">
                <p:oleObj spid="_x0000_s140394" name="CorelDRAW" r:id="rId17" imgW="3727704" imgH="4279392" progId="CorelDRAW.Graphic.12">
                  <p:embed/>
                </p:oleObj>
              </mc:Choice>
              <mc:Fallback>
                <p:oleObj name="CorelDRAW" r:id="rId17" imgW="3727704" imgH="4279392" progId="CorelDRAW.Graphic.12">
                  <p:embed/>
                  <p:pic>
                    <p:nvPicPr>
                      <p:cNvPr id="0" name="Object 3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invGray">
                      <a:xfrm>
                        <a:off x="0" y="0"/>
                        <a:ext cx="125888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6" name="Rectangle 2"/>
          <p:cNvSpPr>
            <a:spLocks noGrp="1" noChangeArrowheads="1"/>
          </p:cNvSpPr>
          <p:nvPr>
            <p:ph type="title"/>
          </p:nvPr>
        </p:nvSpPr>
        <p:spPr bwMode="black">
          <a:xfrm>
            <a:off x="1371600" y="457200"/>
            <a:ext cx="8229600"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pic>
        <p:nvPicPr>
          <p:cNvPr id="1056" name="Picture 37" descr="water"/>
          <p:cNvPicPr>
            <a:picLocks noChangeAspect="1" noChangeArrowheads="1"/>
          </p:cNvPicPr>
          <p:nvPr/>
        </p:nvPicPr>
        <p:blipFill>
          <a:blip r:embed="rId19">
            <a:extLst>
              <a:ext uri="{28A0092B-C50C-407E-A947-70E740481C1C}">
                <a14:useLocalDpi xmlns:a14="http://schemas.microsoft.com/office/drawing/2010/main" val="0"/>
              </a:ext>
            </a:extLst>
          </a:blip>
          <a:srcRect l="22409" t="16374" b="27486"/>
          <a:stretch>
            <a:fillRect/>
          </a:stretch>
        </p:blipFill>
        <p:spPr bwMode="gray">
          <a:xfrm rot="786797">
            <a:off x="6629400" y="-381000"/>
            <a:ext cx="24177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8" descr="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gray">
          <a:xfrm rot="20740733" flipH="1">
            <a:off x="-156968" y="5786439"/>
            <a:ext cx="1223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2"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60"/>
                                        </p:tgtEl>
                                        <p:attrNameLst>
                                          <p:attrName>style.visibility</p:attrName>
                                        </p:attrNameLst>
                                      </p:cBhvr>
                                      <p:to>
                                        <p:strVal val="visible"/>
                                      </p:to>
                                    </p:set>
                                    <p:animEffect transition="in" filter="fade">
                                      <p:cBhvr>
                                        <p:cTn id="13" dur="1000"/>
                                        <p:tgtEl>
                                          <p:spTgt spid="106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1000"/>
                                        <p:tgtEl>
                                          <p:spTgt spid="1033"/>
                                        </p:tgtEl>
                                      </p:cBhvr>
                                    </p:animEffect>
                                  </p:childTnLst>
                                </p:cTn>
                              </p:par>
                            </p:childTnLst>
                          </p:cTn>
                        </p:par>
                        <p:par>
                          <p:cTn id="17" fill="hold" nodeType="afterGroup">
                            <p:stCondLst>
                              <p:cond delay="2000"/>
                            </p:stCondLst>
                            <p:childTnLst>
                              <p:par>
                                <p:cTn id="18" presetID="1" presetClass="emph" presetSubtype="2" fill="hold" nodeType="afterEffect">
                                  <p:stCondLst>
                                    <p:cond delay="0"/>
                                  </p:stCondLst>
                                  <p:childTnLst>
                                    <p:animClr clrSpc="rgb" dir="cw">
                                      <p:cBhvr>
                                        <p:cTn id="19" dur="1000" fill="hold"/>
                                        <p:tgtEl>
                                          <p:spTgt spid="1060"/>
                                        </p:tgtEl>
                                        <p:attrNameLst>
                                          <p:attrName>fillcolor</p:attrName>
                                        </p:attrNameLst>
                                      </p:cBhvr>
                                      <p:to>
                                        <a:schemeClr val="folHlink"/>
                                      </p:to>
                                    </p:animClr>
                                    <p:set>
                                      <p:cBhvr>
                                        <p:cTn id="20" dur="1000" fill="hold"/>
                                        <p:tgtEl>
                                          <p:spTgt spid="1060"/>
                                        </p:tgtEl>
                                        <p:attrNameLst>
                                          <p:attrName>fill.type</p:attrName>
                                        </p:attrNameLst>
                                      </p:cBhvr>
                                      <p:to>
                                        <p:strVal val="solid"/>
                                      </p:to>
                                    </p:set>
                                    <p:set>
                                      <p:cBhvr>
                                        <p:cTn id="21" dur="1000" fill="hold"/>
                                        <p:tgtEl>
                                          <p:spTgt spid="1060"/>
                                        </p:tgtEl>
                                        <p:attrNameLst>
                                          <p:attrName>fill.on</p:attrName>
                                        </p:attrNameLst>
                                      </p:cBhvr>
                                      <p:to>
                                        <p:strVal val="true"/>
                                      </p:to>
                                    </p:set>
                                  </p:childTnLst>
                                </p:cTn>
                              </p:par>
                              <p:par>
                                <p:cTn id="22" presetID="1" presetClass="emph" presetSubtype="2" fill="hold" nodeType="withEffect">
                                  <p:stCondLst>
                                    <p:cond delay="700"/>
                                  </p:stCondLst>
                                  <p:childTnLst>
                                    <p:animClr clrSpc="rgb" dir="cw">
                                      <p:cBhvr>
                                        <p:cTn id="23" dur="1000" fill="hold"/>
                                        <p:tgtEl>
                                          <p:spTgt spid="1033"/>
                                        </p:tgtEl>
                                        <p:attrNameLst>
                                          <p:attrName>fillcolor</p:attrName>
                                        </p:attrNameLst>
                                      </p:cBhvr>
                                      <p:to>
                                        <a:srgbClr val="3585DC"/>
                                      </p:to>
                                    </p:animClr>
                                    <p:set>
                                      <p:cBhvr>
                                        <p:cTn id="24" dur="1000" fill="hold"/>
                                        <p:tgtEl>
                                          <p:spTgt spid="1033"/>
                                        </p:tgtEl>
                                        <p:attrNameLst>
                                          <p:attrName>fill.type</p:attrName>
                                        </p:attrNameLst>
                                      </p:cBhvr>
                                      <p:to>
                                        <p:strVal val="solid"/>
                                      </p:to>
                                    </p:set>
                                    <p:set>
                                      <p:cBhvr>
                                        <p:cTn id="25" dur="1000" fill="hold"/>
                                        <p:tgtEl>
                                          <p:spTgt spid="10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1060" grpId="0" animBg="1"/>
      <p:bldP spid="1026" grpId="0"/>
    </p:bldLst>
  </p:timing>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18.wmf"/><Relationship Id="rId18" Type="http://schemas.openxmlformats.org/officeDocument/2006/relationships/oleObject" Target="../embeddings/oleObject12.bin"/><Relationship Id="rId26" Type="http://schemas.openxmlformats.org/officeDocument/2006/relationships/oleObject" Target="../embeddings/oleObject16.bin"/><Relationship Id="rId3" Type="http://schemas.openxmlformats.org/officeDocument/2006/relationships/notesSlide" Target="../notesSlides/notesSlide1.xml"/><Relationship Id="rId21" Type="http://schemas.openxmlformats.org/officeDocument/2006/relationships/image" Target="../media/image22.wmf"/><Relationship Id="rId34" Type="http://schemas.openxmlformats.org/officeDocument/2006/relationships/image" Target="../media/image29.png"/><Relationship Id="rId7" Type="http://schemas.openxmlformats.org/officeDocument/2006/relationships/image" Target="../media/image15.wmf"/><Relationship Id="rId12" Type="http://schemas.openxmlformats.org/officeDocument/2006/relationships/oleObject" Target="../embeddings/oleObject9.bin"/><Relationship Id="rId17" Type="http://schemas.openxmlformats.org/officeDocument/2006/relationships/image" Target="../media/image20.wmf"/><Relationship Id="rId25" Type="http://schemas.openxmlformats.org/officeDocument/2006/relationships/image" Target="../media/image24.wmf"/><Relationship Id="rId33" Type="http://schemas.openxmlformats.org/officeDocument/2006/relationships/image" Target="../media/image28.wmf"/><Relationship Id="rId2" Type="http://schemas.openxmlformats.org/officeDocument/2006/relationships/slideLayout" Target="../slideLayouts/slideLayout2.xml"/><Relationship Id="rId16" Type="http://schemas.openxmlformats.org/officeDocument/2006/relationships/oleObject" Target="../embeddings/oleObject11.bin"/><Relationship Id="rId20" Type="http://schemas.openxmlformats.org/officeDocument/2006/relationships/oleObject" Target="../embeddings/oleObject13.bin"/><Relationship Id="rId29" Type="http://schemas.openxmlformats.org/officeDocument/2006/relationships/image" Target="../media/image26.wmf"/><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17.wmf"/><Relationship Id="rId24" Type="http://schemas.openxmlformats.org/officeDocument/2006/relationships/oleObject" Target="../embeddings/oleObject15.bin"/><Relationship Id="rId32" Type="http://schemas.openxmlformats.org/officeDocument/2006/relationships/oleObject" Target="../embeddings/oleObject19.bin"/><Relationship Id="rId5" Type="http://schemas.openxmlformats.org/officeDocument/2006/relationships/image" Target="../media/image14.wmf"/><Relationship Id="rId15" Type="http://schemas.openxmlformats.org/officeDocument/2006/relationships/image" Target="../media/image19.wmf"/><Relationship Id="rId23" Type="http://schemas.openxmlformats.org/officeDocument/2006/relationships/image" Target="../media/image23.wmf"/><Relationship Id="rId28" Type="http://schemas.openxmlformats.org/officeDocument/2006/relationships/oleObject" Target="../embeddings/oleObject17.bin"/><Relationship Id="rId10" Type="http://schemas.openxmlformats.org/officeDocument/2006/relationships/oleObject" Target="../embeddings/oleObject8.bin"/><Relationship Id="rId19" Type="http://schemas.openxmlformats.org/officeDocument/2006/relationships/image" Target="../media/image21.wmf"/><Relationship Id="rId31" Type="http://schemas.openxmlformats.org/officeDocument/2006/relationships/image" Target="../media/image27.wmf"/><Relationship Id="rId4" Type="http://schemas.openxmlformats.org/officeDocument/2006/relationships/oleObject" Target="../embeddings/oleObject5.bin"/><Relationship Id="rId9" Type="http://schemas.openxmlformats.org/officeDocument/2006/relationships/image" Target="../media/image16.wmf"/><Relationship Id="rId14" Type="http://schemas.openxmlformats.org/officeDocument/2006/relationships/oleObject" Target="../embeddings/oleObject10.bin"/><Relationship Id="rId22" Type="http://schemas.openxmlformats.org/officeDocument/2006/relationships/oleObject" Target="../embeddings/oleObject14.bin"/><Relationship Id="rId27" Type="http://schemas.openxmlformats.org/officeDocument/2006/relationships/image" Target="../media/image25.wmf"/><Relationship Id="rId30" Type="http://schemas.openxmlformats.org/officeDocument/2006/relationships/oleObject" Target="../embeddings/oleObject18.bin"/><Relationship Id="rId35" Type="http://schemas.openxmlformats.org/officeDocument/2006/relationships/image" Target="../media/image13.jpg"/><Relationship Id="rId8"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13" Type="http://schemas.openxmlformats.org/officeDocument/2006/relationships/oleObject" Target="../embeddings/oleObject25.bin"/><Relationship Id="rId18" Type="http://schemas.openxmlformats.org/officeDocument/2006/relationships/image" Target="../media/image15.wmf"/><Relationship Id="rId26" Type="http://schemas.openxmlformats.org/officeDocument/2006/relationships/image" Target="../media/image19.wmf"/><Relationship Id="rId39" Type="http://schemas.openxmlformats.org/officeDocument/2006/relationships/oleObject" Target="../embeddings/oleObject38.bin"/><Relationship Id="rId21" Type="http://schemas.openxmlformats.org/officeDocument/2006/relationships/oleObject" Target="../embeddings/oleObject29.bin"/><Relationship Id="rId34" Type="http://schemas.openxmlformats.org/officeDocument/2006/relationships/image" Target="../media/image23.wmf"/><Relationship Id="rId42" Type="http://schemas.openxmlformats.org/officeDocument/2006/relationships/image" Target="../media/image27.wmf"/><Relationship Id="rId7" Type="http://schemas.openxmlformats.org/officeDocument/2006/relationships/oleObject" Target="../embeddings/oleObject22.bin"/><Relationship Id="rId2" Type="http://schemas.openxmlformats.org/officeDocument/2006/relationships/slideLayout" Target="../slideLayouts/slideLayout2.xml"/><Relationship Id="rId16" Type="http://schemas.openxmlformats.org/officeDocument/2006/relationships/image" Target="../media/image14.wmf"/><Relationship Id="rId29" Type="http://schemas.openxmlformats.org/officeDocument/2006/relationships/oleObject" Target="../embeddings/oleObject33.bin"/><Relationship Id="rId1" Type="http://schemas.openxmlformats.org/officeDocument/2006/relationships/vmlDrawing" Target="../drawings/vmlDrawing4.vml"/><Relationship Id="rId6" Type="http://schemas.openxmlformats.org/officeDocument/2006/relationships/image" Target="../media/image31.wmf"/><Relationship Id="rId11" Type="http://schemas.openxmlformats.org/officeDocument/2006/relationships/oleObject" Target="../embeddings/oleObject24.bin"/><Relationship Id="rId24" Type="http://schemas.openxmlformats.org/officeDocument/2006/relationships/image" Target="../media/image18.wmf"/><Relationship Id="rId32" Type="http://schemas.openxmlformats.org/officeDocument/2006/relationships/image" Target="../media/image22.wmf"/><Relationship Id="rId37" Type="http://schemas.openxmlformats.org/officeDocument/2006/relationships/oleObject" Target="../embeddings/oleObject37.bin"/><Relationship Id="rId40" Type="http://schemas.openxmlformats.org/officeDocument/2006/relationships/image" Target="../media/image26.wmf"/><Relationship Id="rId45" Type="http://schemas.openxmlformats.org/officeDocument/2006/relationships/oleObject" Target="../embeddings/oleObject41.bin"/><Relationship Id="rId5" Type="http://schemas.openxmlformats.org/officeDocument/2006/relationships/oleObject" Target="../embeddings/oleObject21.bin"/><Relationship Id="rId15" Type="http://schemas.openxmlformats.org/officeDocument/2006/relationships/oleObject" Target="../embeddings/oleObject26.bin"/><Relationship Id="rId23" Type="http://schemas.openxmlformats.org/officeDocument/2006/relationships/oleObject" Target="../embeddings/oleObject30.bin"/><Relationship Id="rId28" Type="http://schemas.openxmlformats.org/officeDocument/2006/relationships/image" Target="../media/image20.wmf"/><Relationship Id="rId36" Type="http://schemas.openxmlformats.org/officeDocument/2006/relationships/image" Target="../media/image24.wmf"/><Relationship Id="rId10" Type="http://schemas.openxmlformats.org/officeDocument/2006/relationships/image" Target="../media/image33.wmf"/><Relationship Id="rId19" Type="http://schemas.openxmlformats.org/officeDocument/2006/relationships/oleObject" Target="../embeddings/oleObject28.bin"/><Relationship Id="rId31" Type="http://schemas.openxmlformats.org/officeDocument/2006/relationships/oleObject" Target="../embeddings/oleObject34.bin"/><Relationship Id="rId44" Type="http://schemas.openxmlformats.org/officeDocument/2006/relationships/image" Target="../media/image28.wmf"/><Relationship Id="rId4" Type="http://schemas.openxmlformats.org/officeDocument/2006/relationships/image" Target="../media/image30.wmf"/><Relationship Id="rId9" Type="http://schemas.openxmlformats.org/officeDocument/2006/relationships/oleObject" Target="../embeddings/oleObject23.bin"/><Relationship Id="rId14" Type="http://schemas.openxmlformats.org/officeDocument/2006/relationships/image" Target="../media/image35.wmf"/><Relationship Id="rId22" Type="http://schemas.openxmlformats.org/officeDocument/2006/relationships/image" Target="../media/image17.wmf"/><Relationship Id="rId27" Type="http://schemas.openxmlformats.org/officeDocument/2006/relationships/oleObject" Target="../embeddings/oleObject32.bin"/><Relationship Id="rId30" Type="http://schemas.openxmlformats.org/officeDocument/2006/relationships/image" Target="../media/image21.wmf"/><Relationship Id="rId35" Type="http://schemas.openxmlformats.org/officeDocument/2006/relationships/oleObject" Target="../embeddings/oleObject36.bin"/><Relationship Id="rId43" Type="http://schemas.openxmlformats.org/officeDocument/2006/relationships/oleObject" Target="../embeddings/oleObject40.bin"/><Relationship Id="rId8" Type="http://schemas.openxmlformats.org/officeDocument/2006/relationships/image" Target="../media/image32.wmf"/><Relationship Id="rId3" Type="http://schemas.openxmlformats.org/officeDocument/2006/relationships/oleObject" Target="../embeddings/oleObject20.bin"/><Relationship Id="rId12" Type="http://schemas.openxmlformats.org/officeDocument/2006/relationships/image" Target="../media/image34.wmf"/><Relationship Id="rId17" Type="http://schemas.openxmlformats.org/officeDocument/2006/relationships/oleObject" Target="../embeddings/oleObject27.bin"/><Relationship Id="rId25" Type="http://schemas.openxmlformats.org/officeDocument/2006/relationships/oleObject" Target="../embeddings/oleObject31.bin"/><Relationship Id="rId33" Type="http://schemas.openxmlformats.org/officeDocument/2006/relationships/oleObject" Target="../embeddings/oleObject35.bin"/><Relationship Id="rId38" Type="http://schemas.openxmlformats.org/officeDocument/2006/relationships/image" Target="../media/image25.wmf"/><Relationship Id="rId46" Type="http://schemas.openxmlformats.org/officeDocument/2006/relationships/image" Target="../media/image36.wmf"/><Relationship Id="rId20" Type="http://schemas.openxmlformats.org/officeDocument/2006/relationships/image" Target="../media/image16.wmf"/><Relationship Id="rId41" Type="http://schemas.openxmlformats.org/officeDocument/2006/relationships/oleObject" Target="../embeddings/oleObject39.bin"/></Relationships>
</file>

<file path=ppt/slides/_rels/slide13.xml.rels><?xml version="1.0" encoding="UTF-8" standalone="yes"?>
<Relationships xmlns="http://schemas.openxmlformats.org/package/2006/relationships"><Relationship Id="rId13" Type="http://schemas.openxmlformats.org/officeDocument/2006/relationships/oleObject" Target="../embeddings/oleObject47.bin"/><Relationship Id="rId18" Type="http://schemas.openxmlformats.org/officeDocument/2006/relationships/image" Target="../media/image14.wmf"/><Relationship Id="rId26" Type="http://schemas.openxmlformats.org/officeDocument/2006/relationships/image" Target="../media/image18.wmf"/><Relationship Id="rId39" Type="http://schemas.openxmlformats.org/officeDocument/2006/relationships/oleObject" Target="../embeddings/oleObject60.bin"/><Relationship Id="rId21" Type="http://schemas.openxmlformats.org/officeDocument/2006/relationships/oleObject" Target="../embeddings/oleObject51.bin"/><Relationship Id="rId34" Type="http://schemas.openxmlformats.org/officeDocument/2006/relationships/image" Target="../media/image22.wmf"/><Relationship Id="rId42" Type="http://schemas.openxmlformats.org/officeDocument/2006/relationships/image" Target="../media/image26.wmf"/><Relationship Id="rId7" Type="http://schemas.openxmlformats.org/officeDocument/2006/relationships/oleObject" Target="../embeddings/oleObject44.bin"/><Relationship Id="rId2" Type="http://schemas.openxmlformats.org/officeDocument/2006/relationships/slideLayout" Target="../slideLayouts/slideLayout2.xml"/><Relationship Id="rId16" Type="http://schemas.openxmlformats.org/officeDocument/2006/relationships/image" Target="../media/image43.wmf"/><Relationship Id="rId29" Type="http://schemas.openxmlformats.org/officeDocument/2006/relationships/oleObject" Target="../embeddings/oleObject55.bin"/><Relationship Id="rId1" Type="http://schemas.openxmlformats.org/officeDocument/2006/relationships/vmlDrawing" Target="../drawings/vmlDrawing5.vml"/><Relationship Id="rId6" Type="http://schemas.openxmlformats.org/officeDocument/2006/relationships/image" Target="../media/image38.wmf"/><Relationship Id="rId11" Type="http://schemas.openxmlformats.org/officeDocument/2006/relationships/oleObject" Target="../embeddings/oleObject46.bin"/><Relationship Id="rId24" Type="http://schemas.openxmlformats.org/officeDocument/2006/relationships/image" Target="../media/image17.wmf"/><Relationship Id="rId32" Type="http://schemas.openxmlformats.org/officeDocument/2006/relationships/image" Target="../media/image21.wmf"/><Relationship Id="rId37" Type="http://schemas.openxmlformats.org/officeDocument/2006/relationships/oleObject" Target="../embeddings/oleObject59.bin"/><Relationship Id="rId40" Type="http://schemas.openxmlformats.org/officeDocument/2006/relationships/image" Target="../media/image25.wmf"/><Relationship Id="rId45" Type="http://schemas.openxmlformats.org/officeDocument/2006/relationships/oleObject" Target="../embeddings/oleObject63.bin"/><Relationship Id="rId5" Type="http://schemas.openxmlformats.org/officeDocument/2006/relationships/oleObject" Target="../embeddings/oleObject43.bin"/><Relationship Id="rId15" Type="http://schemas.openxmlformats.org/officeDocument/2006/relationships/oleObject" Target="../embeddings/oleObject48.bin"/><Relationship Id="rId23" Type="http://schemas.openxmlformats.org/officeDocument/2006/relationships/oleObject" Target="../embeddings/oleObject52.bin"/><Relationship Id="rId28" Type="http://schemas.openxmlformats.org/officeDocument/2006/relationships/image" Target="../media/image19.wmf"/><Relationship Id="rId36" Type="http://schemas.openxmlformats.org/officeDocument/2006/relationships/image" Target="../media/image23.wmf"/><Relationship Id="rId10" Type="http://schemas.openxmlformats.org/officeDocument/2006/relationships/image" Target="../media/image40.wmf"/><Relationship Id="rId19" Type="http://schemas.openxmlformats.org/officeDocument/2006/relationships/oleObject" Target="../embeddings/oleObject50.bin"/><Relationship Id="rId31" Type="http://schemas.openxmlformats.org/officeDocument/2006/relationships/oleObject" Target="../embeddings/oleObject56.bin"/><Relationship Id="rId44" Type="http://schemas.openxmlformats.org/officeDocument/2006/relationships/image" Target="../media/image27.wmf"/><Relationship Id="rId4" Type="http://schemas.openxmlformats.org/officeDocument/2006/relationships/image" Target="../media/image37.wmf"/><Relationship Id="rId9" Type="http://schemas.openxmlformats.org/officeDocument/2006/relationships/oleObject" Target="../embeddings/oleObject45.bin"/><Relationship Id="rId14" Type="http://schemas.openxmlformats.org/officeDocument/2006/relationships/image" Target="../media/image42.wmf"/><Relationship Id="rId22" Type="http://schemas.openxmlformats.org/officeDocument/2006/relationships/image" Target="../media/image16.wmf"/><Relationship Id="rId27" Type="http://schemas.openxmlformats.org/officeDocument/2006/relationships/oleObject" Target="../embeddings/oleObject54.bin"/><Relationship Id="rId30" Type="http://schemas.openxmlformats.org/officeDocument/2006/relationships/image" Target="../media/image20.wmf"/><Relationship Id="rId35" Type="http://schemas.openxmlformats.org/officeDocument/2006/relationships/oleObject" Target="../embeddings/oleObject58.bin"/><Relationship Id="rId43" Type="http://schemas.openxmlformats.org/officeDocument/2006/relationships/oleObject" Target="../embeddings/oleObject62.bin"/><Relationship Id="rId8" Type="http://schemas.openxmlformats.org/officeDocument/2006/relationships/image" Target="../media/image39.wmf"/><Relationship Id="rId3" Type="http://schemas.openxmlformats.org/officeDocument/2006/relationships/oleObject" Target="../embeddings/oleObject42.bin"/><Relationship Id="rId12" Type="http://schemas.openxmlformats.org/officeDocument/2006/relationships/image" Target="../media/image41.wmf"/><Relationship Id="rId17" Type="http://schemas.openxmlformats.org/officeDocument/2006/relationships/oleObject" Target="../embeddings/oleObject49.bin"/><Relationship Id="rId25" Type="http://schemas.openxmlformats.org/officeDocument/2006/relationships/oleObject" Target="../embeddings/oleObject53.bin"/><Relationship Id="rId33" Type="http://schemas.openxmlformats.org/officeDocument/2006/relationships/oleObject" Target="../embeddings/oleObject57.bin"/><Relationship Id="rId38" Type="http://schemas.openxmlformats.org/officeDocument/2006/relationships/image" Target="../media/image24.wmf"/><Relationship Id="rId46" Type="http://schemas.openxmlformats.org/officeDocument/2006/relationships/image" Target="../media/image28.wmf"/><Relationship Id="rId20" Type="http://schemas.openxmlformats.org/officeDocument/2006/relationships/image" Target="../media/image15.wmf"/><Relationship Id="rId41" Type="http://schemas.openxmlformats.org/officeDocument/2006/relationships/oleObject" Target="../embeddings/oleObject61.bin"/></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slideLayout" Target="../slideLayouts/slideLayout2.xml"/><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video" Target="../media/media1.mp4"/><Relationship Id="rId16" Type="http://schemas.openxmlformats.org/officeDocument/2006/relationships/image" Target="../media/image68.png"/><Relationship Id="rId20" Type="http://schemas.openxmlformats.org/officeDocument/2006/relationships/image" Target="../media/image72.png"/><Relationship Id="rId1" Type="http://schemas.microsoft.com/office/2007/relationships/media" Target="../media/media1.mp4"/><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3.bin"/><Relationship Id="rId4" Type="http://schemas.openxmlformats.org/officeDocument/2006/relationships/image" Target="../media/image9.wmf"/><Relationship Id="rId9" Type="http://schemas.openxmlformats.org/officeDocument/2006/relationships/image" Target="../media/image12.gif"/></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3.png"/><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44.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0.png"/><Relationship Id="rId7"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28082;&#20307;&#24211;&#26368;&#32456;&#29256;&#26412;.xl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3" Type="http://schemas.openxmlformats.org/officeDocument/2006/relationships/image" Target="../media/image299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010.png"/><Relationship Id="rId4" Type="http://schemas.openxmlformats.org/officeDocument/2006/relationships/image" Target="../media/image3000.png"/></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8" Type="http://schemas.openxmlformats.org/officeDocument/2006/relationships/image" Target="../media/image3090.png"/><Relationship Id="rId13" Type="http://schemas.openxmlformats.org/officeDocument/2006/relationships/image" Target="../media/image44.png"/><Relationship Id="rId3" Type="http://schemas.openxmlformats.org/officeDocument/2006/relationships/image" Target="../media/image133.png"/><Relationship Id="rId7" Type="http://schemas.openxmlformats.org/officeDocument/2006/relationships/image" Target="../media/image2990.png"/><Relationship Id="rId12" Type="http://schemas.openxmlformats.org/officeDocument/2006/relationships/image" Target="../media/image134.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3080.png"/><Relationship Id="rId11" Type="http://schemas.openxmlformats.org/officeDocument/2006/relationships/image" Target="../media/image3120.png"/><Relationship Id="rId5" Type="http://schemas.openxmlformats.org/officeDocument/2006/relationships/image" Target="../media/image3070.png"/><Relationship Id="rId10" Type="http://schemas.openxmlformats.org/officeDocument/2006/relationships/image" Target="../media/image3110.png"/><Relationship Id="rId4" Type="http://schemas.openxmlformats.org/officeDocument/2006/relationships/image" Target="../media/image3060.png"/><Relationship Id="rId9" Type="http://schemas.openxmlformats.org/officeDocument/2006/relationships/image" Target="../media/image3100.png"/></Relationships>
</file>

<file path=ppt/slides/_rels/slide48.xml.rels><?xml version="1.0" encoding="UTF-8" standalone="yes"?>
<Relationships xmlns="http://schemas.openxmlformats.org/package/2006/relationships"><Relationship Id="rId8" Type="http://schemas.openxmlformats.org/officeDocument/2006/relationships/image" Target="../media/image3160.png"/><Relationship Id="rId13" Type="http://schemas.openxmlformats.org/officeDocument/2006/relationships/image" Target="../media/image44.png"/><Relationship Id="rId3" Type="http://schemas.openxmlformats.org/officeDocument/2006/relationships/image" Target="../media/image133.png"/><Relationship Id="rId7" Type="http://schemas.openxmlformats.org/officeDocument/2006/relationships/image" Target="../media/image2990.png"/><Relationship Id="rId12" Type="http://schemas.openxmlformats.org/officeDocument/2006/relationships/image" Target="../media/image136.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35.png"/><Relationship Id="rId5" Type="http://schemas.openxmlformats.org/officeDocument/2006/relationships/image" Target="../media/image3140.png"/><Relationship Id="rId10" Type="http://schemas.openxmlformats.org/officeDocument/2006/relationships/image" Target="../media/image3180.png"/><Relationship Id="rId4" Type="http://schemas.openxmlformats.org/officeDocument/2006/relationships/image" Target="../media/image3060.png"/><Relationship Id="rId9" Type="http://schemas.openxmlformats.org/officeDocument/2006/relationships/image" Target="../media/image3170.png"/></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44.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0.png"/><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5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5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67.png"/><Relationship Id="rId4" Type="http://schemas.openxmlformats.org/officeDocument/2006/relationships/image" Target="../media/image166.png"/></Relationships>
</file>

<file path=ppt/slides/_rels/slide5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1.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jpeg"/><Relationship Id="rId4" Type="http://schemas.openxmlformats.org/officeDocument/2006/relationships/image" Target="../media/image176.png"/></Relationships>
</file>

<file path=ppt/slides/_rels/slide6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jpeg"/><Relationship Id="rId4" Type="http://schemas.openxmlformats.org/officeDocument/2006/relationships/image" Target="../media/image181.jpeg"/></Relationships>
</file>

<file path=ppt/slides/_rels/slide6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png"/><Relationship Id="rId4" Type="http://schemas.openxmlformats.org/officeDocument/2006/relationships/image" Target="../media/image185.png"/></Relationships>
</file>

<file path=ppt/slides/_rels/slide6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55.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3340.png"/><Relationship Id="rId5" Type="http://schemas.openxmlformats.org/officeDocument/2006/relationships/image" Target="../media/image3330.png"/></Relationships>
</file>

<file path=ppt/slides/_rels/slide72.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55.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3350.png"/><Relationship Id="rId5" Type="http://schemas.openxmlformats.org/officeDocument/2006/relationships/image" Target="../media/image3330.png"/></Relationships>
</file>

<file path=ppt/slides/_rels/slide7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195.png"/></Relationships>
</file>

<file path=ppt/slides/_rels/slide75.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image" Target="../media/image55.png"/><Relationship Id="rId5" Type="http://schemas.openxmlformats.org/officeDocument/2006/relationships/image" Target="../media/image199.pn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png"/></Relationships>
</file>

<file path=ppt/slides/_rels/slide7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09.wmf"/><Relationship Id="rId4" Type="http://schemas.openxmlformats.org/officeDocument/2006/relationships/oleObject" Target="../embeddings/oleObject64.bin"/></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45.png"/><Relationship Id="rId4" Type="http://schemas.openxmlformats.org/officeDocument/2006/relationships/image" Target="../media/image210.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5.png"/><Relationship Id="rId4" Type="http://schemas.openxmlformats.org/officeDocument/2006/relationships/image" Target="../media/image211.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212.wmf"/><Relationship Id="rId4" Type="http://schemas.openxmlformats.org/officeDocument/2006/relationships/oleObject" Target="../embeddings/oleObject67.bin"/></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45.png"/><Relationship Id="rId4" Type="http://schemas.openxmlformats.org/officeDocument/2006/relationships/image" Target="../media/image212.w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45.png"/><Relationship Id="rId4" Type="http://schemas.openxmlformats.org/officeDocument/2006/relationships/image" Target="../media/image213.w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45.png"/><Relationship Id="rId4" Type="http://schemas.openxmlformats.org/officeDocument/2006/relationships/image" Target="../media/image214.wmf"/></Relationships>
</file>

<file path=ppt/slides/_rels/slide8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45.png"/><Relationship Id="rId5" Type="http://schemas.openxmlformats.org/officeDocument/2006/relationships/image" Target="../media/image218.png"/><Relationship Id="rId4" Type="http://schemas.openxmlformats.org/officeDocument/2006/relationships/image" Target="../media/image217.wmf"/></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221.wmf"/><Relationship Id="rId3" Type="http://schemas.openxmlformats.org/officeDocument/2006/relationships/oleObject" Target="../embeddings/oleObject72.bin"/><Relationship Id="rId7"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20.wmf"/><Relationship Id="rId5" Type="http://schemas.openxmlformats.org/officeDocument/2006/relationships/oleObject" Target="../embeddings/oleObject73.bin"/><Relationship Id="rId4" Type="http://schemas.openxmlformats.org/officeDocument/2006/relationships/image" Target="../media/image219.wmf"/><Relationship Id="rId9"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75.bin"/><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223.wmf"/><Relationship Id="rId5" Type="http://schemas.openxmlformats.org/officeDocument/2006/relationships/oleObject" Target="../embeddings/oleObject76.bin"/><Relationship Id="rId4" Type="http://schemas.openxmlformats.org/officeDocument/2006/relationships/image" Target="../media/image222.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77.bin"/><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225.wmf"/><Relationship Id="rId5" Type="http://schemas.openxmlformats.org/officeDocument/2006/relationships/oleObject" Target="../embeddings/oleObject78.bin"/><Relationship Id="rId4" Type="http://schemas.openxmlformats.org/officeDocument/2006/relationships/image" Target="../media/image224.wmf"/></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81.bin"/><Relationship Id="rId3" Type="http://schemas.openxmlformats.org/officeDocument/2006/relationships/image" Target="../media/image52.png"/><Relationship Id="rId7" Type="http://schemas.openxmlformats.org/officeDocument/2006/relationships/image" Target="../media/image227.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80.bin"/><Relationship Id="rId5" Type="http://schemas.openxmlformats.org/officeDocument/2006/relationships/image" Target="../media/image226.wmf"/><Relationship Id="rId4" Type="http://schemas.openxmlformats.org/officeDocument/2006/relationships/oleObject" Target="../embeddings/oleObject79.bin"/><Relationship Id="rId9" Type="http://schemas.openxmlformats.org/officeDocument/2006/relationships/image" Target="../media/image228.wmf"/></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image" Target="../media/image52.png"/><Relationship Id="rId7" Type="http://schemas.openxmlformats.org/officeDocument/2006/relationships/image" Target="../media/image230.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83.bin"/><Relationship Id="rId5" Type="http://schemas.openxmlformats.org/officeDocument/2006/relationships/image" Target="../media/image229.wmf"/><Relationship Id="rId4" Type="http://schemas.openxmlformats.org/officeDocument/2006/relationships/oleObject" Target="../embeddings/oleObject82.bin"/><Relationship Id="rId9" Type="http://schemas.openxmlformats.org/officeDocument/2006/relationships/image" Target="../media/image231.wmf"/></Relationships>
</file>

<file path=ppt/slides/_rels/slide93.xml.rels><?xml version="1.0" encoding="UTF-8" standalone="yes"?>
<Relationships xmlns="http://schemas.openxmlformats.org/package/2006/relationships"><Relationship Id="rId8" Type="http://schemas.openxmlformats.org/officeDocument/2006/relationships/image" Target="../media/image234.wmf"/><Relationship Id="rId13" Type="http://schemas.openxmlformats.org/officeDocument/2006/relationships/oleObject" Target="../embeddings/oleObject90.bin"/><Relationship Id="rId3" Type="http://schemas.openxmlformats.org/officeDocument/2006/relationships/oleObject" Target="../embeddings/oleObject85.bin"/><Relationship Id="rId7" Type="http://schemas.openxmlformats.org/officeDocument/2006/relationships/oleObject" Target="../embeddings/oleObject87.bin"/><Relationship Id="rId12" Type="http://schemas.openxmlformats.org/officeDocument/2006/relationships/image" Target="../media/image236.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233.wmf"/><Relationship Id="rId11" Type="http://schemas.openxmlformats.org/officeDocument/2006/relationships/oleObject" Target="../embeddings/oleObject89.bin"/><Relationship Id="rId5" Type="http://schemas.openxmlformats.org/officeDocument/2006/relationships/oleObject" Target="../embeddings/oleObject86.bin"/><Relationship Id="rId15" Type="http://schemas.openxmlformats.org/officeDocument/2006/relationships/image" Target="../media/image52.png"/><Relationship Id="rId10" Type="http://schemas.openxmlformats.org/officeDocument/2006/relationships/image" Target="../media/image235.wmf"/><Relationship Id="rId4" Type="http://schemas.openxmlformats.org/officeDocument/2006/relationships/image" Target="../media/image232.wmf"/><Relationship Id="rId9" Type="http://schemas.openxmlformats.org/officeDocument/2006/relationships/oleObject" Target="../embeddings/oleObject88.bin"/><Relationship Id="rId14" Type="http://schemas.openxmlformats.org/officeDocument/2006/relationships/image" Target="../media/image237.wmf"/></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 Id="rId5" Type="http://schemas.openxmlformats.org/officeDocument/2006/relationships/image" Target="../media/image242.png"/><Relationship Id="rId4" Type="http://schemas.openxmlformats.org/officeDocument/2006/relationships/image" Target="../media/image24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bwMode="black">
          <a:xfrm>
            <a:off x="304800" y="846116"/>
            <a:ext cx="5524500" cy="1302316"/>
          </a:xfrm>
        </p:spPr>
        <p:txBody>
          <a:bodyPr/>
          <a:lstStyle/>
          <a:p>
            <a:pPr eaLnBrk="1" hangingPunct="1">
              <a:lnSpc>
                <a:spcPct val="150000"/>
              </a:lnSpc>
            </a:pPr>
            <a:r>
              <a:rPr lang="zh-CN" altLang="en-US" sz="2400" dirty="0">
                <a:solidFill>
                  <a:srgbClr val="007DC2"/>
                </a:solidFill>
                <a:ea typeface="宋体" panose="02010600030101010101" pitchFamily="2" charset="-122"/>
              </a:rPr>
              <a:t>界面化学分析测试技术</a:t>
            </a:r>
            <a:br>
              <a:rPr lang="en-US" altLang="zh-CN" sz="2400" dirty="0">
                <a:solidFill>
                  <a:srgbClr val="007DC2"/>
                </a:solidFill>
                <a:ea typeface="宋体" panose="02010600030101010101" pitchFamily="2" charset="-122"/>
              </a:rPr>
            </a:br>
            <a:r>
              <a:rPr lang="en-US" altLang="zh-CN" sz="2400" dirty="0">
                <a:solidFill>
                  <a:srgbClr val="007DC2"/>
                </a:solidFill>
                <a:ea typeface="宋体" panose="02010600030101010101" pitchFamily="2" charset="-122"/>
              </a:rPr>
              <a:t>—</a:t>
            </a:r>
            <a:r>
              <a:rPr lang="zh-CN" altLang="en-US" sz="2000" dirty="0">
                <a:solidFill>
                  <a:srgbClr val="007DC2"/>
                </a:solidFill>
                <a:ea typeface="宋体" panose="02010600030101010101" pitchFamily="2" charset="-122"/>
              </a:rPr>
              <a:t>接触角测试原理</a:t>
            </a:r>
            <a:endParaRPr lang="zh-CN" altLang="en-US" sz="2400" dirty="0">
              <a:solidFill>
                <a:srgbClr val="007DC2"/>
              </a:solidFill>
              <a:ea typeface="宋体" panose="02010600030101010101" pitchFamily="2" charset="-122"/>
            </a:endParaRPr>
          </a:p>
        </p:txBody>
      </p:sp>
      <p:sp>
        <p:nvSpPr>
          <p:cNvPr id="5123" name="Rectangle 3"/>
          <p:cNvSpPr>
            <a:spLocks noGrp="1" noChangeArrowheads="1"/>
          </p:cNvSpPr>
          <p:nvPr>
            <p:ph type="subTitle" idx="1"/>
          </p:nvPr>
        </p:nvSpPr>
        <p:spPr>
          <a:xfrm>
            <a:off x="2057400" y="4343400"/>
            <a:ext cx="3505200" cy="685800"/>
          </a:xfrm>
        </p:spPr>
        <p:txBody>
          <a:bodyPr/>
          <a:lstStyle/>
          <a:p>
            <a:pPr eaLnBrk="1" hangingPunct="1"/>
            <a:r>
              <a:rPr lang="en-US" altLang="zh-CN" b="1" dirty="0">
                <a:solidFill>
                  <a:srgbClr val="006600"/>
                </a:solidFill>
                <a:ea typeface="宋体" panose="02010600030101010101" pitchFamily="2" charset="-122"/>
              </a:rPr>
              <a:t>http://www.surface-science.com.cn</a:t>
            </a:r>
          </a:p>
          <a:p>
            <a:pPr eaLnBrk="1" hangingPunct="1"/>
            <a:r>
              <a:rPr lang="en-US" altLang="zh-CN" b="1" dirty="0">
                <a:solidFill>
                  <a:srgbClr val="006600"/>
                </a:solidFill>
                <a:ea typeface="宋体" panose="02010600030101010101" pitchFamily="2" charset="-122"/>
              </a:rPr>
              <a:t>http://www.uskino.com</a:t>
            </a:r>
          </a:p>
          <a:p>
            <a:pPr eaLnBrk="1" hangingPunct="1"/>
            <a:endParaRPr lang="en-US" altLang="zh-CN" sz="2000" b="1" dirty="0">
              <a:solidFill>
                <a:srgbClr val="3333CC"/>
              </a:solidFill>
              <a:ea typeface="宋体" panose="02010600030101010101" pitchFamily="2" charset="-122"/>
            </a:endParaRPr>
          </a:p>
        </p:txBody>
      </p:sp>
      <p:sp>
        <p:nvSpPr>
          <p:cNvPr id="7" name="Rectangle 3"/>
          <p:cNvSpPr txBox="1">
            <a:spLocks noChangeArrowheads="1"/>
          </p:cNvSpPr>
          <p:nvPr/>
        </p:nvSpPr>
        <p:spPr bwMode="gray">
          <a:xfrm>
            <a:off x="2628900" y="2438400"/>
            <a:ext cx="3200400" cy="73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zh-CN" altLang="en-US" sz="1800" b="1" kern="0" dirty="0">
                <a:solidFill>
                  <a:srgbClr val="4B5CAF"/>
                </a:solidFill>
                <a:ea typeface="宋体" panose="02010600030101010101" pitchFamily="2" charset="-122"/>
              </a:rPr>
              <a:t>美国科诺工业有限公司</a:t>
            </a:r>
            <a:endParaRPr lang="en-US" altLang="zh-CN" sz="1800" b="1" kern="0" dirty="0">
              <a:solidFill>
                <a:srgbClr val="4B5CAF"/>
              </a:solidFill>
              <a:ea typeface="宋体" panose="02010600030101010101" pitchFamily="2" charset="-122"/>
            </a:endParaRPr>
          </a:p>
          <a:p>
            <a:pPr eaLnBrk="1" hangingPunct="1"/>
            <a:r>
              <a:rPr lang="en-US" altLang="zh-CN" sz="1800" b="1" kern="0" dirty="0">
                <a:solidFill>
                  <a:srgbClr val="4B5CAF"/>
                </a:solidFill>
                <a:ea typeface="宋体" panose="02010600030101010101" pitchFamily="2" charset="-122"/>
              </a:rPr>
              <a:t>USA </a:t>
            </a:r>
            <a:r>
              <a:rPr lang="en-US" altLang="zh-CN" sz="1800" b="1" kern="0" dirty="0">
                <a:solidFill>
                  <a:srgbClr val="4B5CAF"/>
                </a:solidFill>
                <a:latin typeface="Magneto" panose="04030805050802020D02" pitchFamily="82" charset="0"/>
                <a:ea typeface="宋体" panose="02010600030101010101" pitchFamily="2" charset="-122"/>
              </a:rPr>
              <a:t>Kino </a:t>
            </a:r>
            <a:r>
              <a:rPr lang="en-US" altLang="zh-CN" sz="1800" b="1" kern="0" dirty="0">
                <a:solidFill>
                  <a:srgbClr val="4B5CAF"/>
                </a:solidFill>
                <a:latin typeface="+mj-lt"/>
                <a:ea typeface="宋体" panose="02010600030101010101" pitchFamily="2" charset="-122"/>
              </a:rPr>
              <a:t>Industry Limited</a:t>
            </a:r>
            <a:endParaRPr lang="en-US" altLang="zh-CN" sz="1800" b="1" kern="0" dirty="0">
              <a:solidFill>
                <a:srgbClr val="3333CC"/>
              </a:solidFill>
              <a:latin typeface="+mj-lt"/>
              <a:ea typeface="宋体" panose="02010600030101010101" pitchFamily="2" charset="-122"/>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wipe(left)">
                                      <p:cBhvr>
                                        <p:cTn id="11" dur="500"/>
                                        <p:tgtEl>
                                          <p:spTgt spid="5123">
                                            <p:txEl>
                                              <p:pRg st="0" end="0"/>
                                            </p:txEl>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animEffect transition="in" filter="wipe(left)">
                                      <p:cBhvr>
                                        <p:cTn id="15" dur="500"/>
                                        <p:tgtEl>
                                          <p:spTgt spid="5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320800" y="228600"/>
            <a:ext cx="8229600" cy="9271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rPr>
              <a:t>接触角和表面张力</a:t>
            </a:r>
            <a:r>
              <a:rPr lang="en-US" altLang="zh-CN" sz="2000" kern="1200" dirty="0">
                <a:solidFill>
                  <a:srgbClr val="244279"/>
                </a:solidFill>
                <a:latin typeface="Adobe 黑体 Std R" panose="020B0400000000000000" pitchFamily="34" charset="-122"/>
                <a:ea typeface="Adobe 黑体 Std R" panose="020B0400000000000000" pitchFamily="34" charset="-122"/>
              </a:rPr>
              <a:t>VS</a:t>
            </a:r>
            <a:r>
              <a:rPr lang="zh-CN" altLang="en-US" sz="2000" kern="1200" dirty="0">
                <a:solidFill>
                  <a:srgbClr val="244279"/>
                </a:solidFill>
                <a:latin typeface="Adobe 黑体 Std R" panose="020B0400000000000000" pitchFamily="34" charset="-122"/>
                <a:ea typeface="Adobe 黑体 Std R" panose="020B0400000000000000" pitchFamily="34" charset="-122"/>
              </a:rPr>
              <a:t>其他表面特征技术</a:t>
            </a:r>
            <a:endParaRPr lang="en-US" altLang="zh-CN" sz="2000" kern="1200" dirty="0">
              <a:solidFill>
                <a:srgbClr val="244279"/>
              </a:solidFill>
              <a:latin typeface="Adobe 黑体 Std R" panose="020B0400000000000000" pitchFamily="34" charset="-122"/>
              <a:ea typeface="Adobe 黑体 Std R" panose="020B0400000000000000" pitchFamily="34" charset="-122"/>
            </a:endParaRPr>
          </a:p>
        </p:txBody>
      </p:sp>
      <p:sp>
        <p:nvSpPr>
          <p:cNvPr id="4" name="Rectangle 3">
            <a:extLst>
              <a:ext uri="{FF2B5EF4-FFF2-40B4-BE49-F238E27FC236}">
                <a16:creationId xmlns:a16="http://schemas.microsoft.com/office/drawing/2014/main" id="{92E979F9-D283-4C69-8769-288072857CF9}"/>
              </a:ext>
            </a:extLst>
          </p:cNvPr>
          <p:cNvSpPr txBox="1">
            <a:spLocks noChangeArrowheads="1"/>
          </p:cNvSpPr>
          <p:nvPr/>
        </p:nvSpPr>
        <p:spPr bwMode="gray">
          <a:xfrm>
            <a:off x="342900" y="1447800"/>
            <a:ext cx="8458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33400" indent="-533400">
              <a:lnSpc>
                <a:spcPct val="150000"/>
              </a:lnSpc>
              <a:spcBef>
                <a:spcPts val="0"/>
              </a:spcBef>
            </a:pPr>
            <a:r>
              <a:rPr lang="zh-CN" altLang="en-US" sz="1600" kern="0" dirty="0">
                <a:latin typeface="宋体" panose="02010600030101010101" pitchFamily="2" charset="-122"/>
                <a:ea typeface="宋体" panose="02010600030101010101" pitchFamily="2" charset="-122"/>
              </a:rPr>
              <a:t>高科技，昂贵且应用广泛的技术如：</a:t>
            </a:r>
            <a:r>
              <a:rPr lang="en-US" altLang="zh-CN" sz="1600" kern="0" dirty="0">
                <a:latin typeface="宋体" panose="02010600030101010101" pitchFamily="2" charset="-122"/>
                <a:ea typeface="宋体" panose="02010600030101010101" pitchFamily="2" charset="-122"/>
              </a:rPr>
              <a:t>XPS</a:t>
            </a:r>
            <a:r>
              <a:rPr lang="zh-CN" altLang="en-US" sz="1600" kern="0" dirty="0">
                <a:latin typeface="宋体" panose="02010600030101010101" pitchFamily="2" charset="-122"/>
                <a:ea typeface="宋体" panose="02010600030101010101" pitchFamily="2" charset="-122"/>
              </a:rPr>
              <a:t>，</a:t>
            </a:r>
            <a:r>
              <a:rPr lang="en-US" altLang="zh-CN" sz="1600" kern="0" dirty="0">
                <a:latin typeface="宋体" panose="02010600030101010101" pitchFamily="2" charset="-122"/>
                <a:ea typeface="宋体" panose="02010600030101010101" pitchFamily="2" charset="-122"/>
              </a:rPr>
              <a:t>ESCA</a:t>
            </a:r>
            <a:r>
              <a:rPr lang="zh-CN" altLang="en-US" sz="1600" kern="0" dirty="0">
                <a:latin typeface="宋体" panose="02010600030101010101" pitchFamily="2" charset="-122"/>
                <a:ea typeface="宋体" panose="02010600030101010101" pitchFamily="2" charset="-122"/>
              </a:rPr>
              <a:t>，</a:t>
            </a:r>
            <a:r>
              <a:rPr lang="en-US" altLang="zh-CN" sz="1600" kern="0" dirty="0">
                <a:latin typeface="宋体" panose="02010600030101010101" pitchFamily="2" charset="-122"/>
                <a:ea typeface="宋体" panose="02010600030101010101" pitchFamily="2" charset="-122"/>
              </a:rPr>
              <a:t>SIMS</a:t>
            </a:r>
            <a:r>
              <a:rPr lang="zh-CN" altLang="en-US" sz="1600" kern="0" dirty="0">
                <a:latin typeface="宋体" panose="02010600030101010101" pitchFamily="2" charset="-122"/>
                <a:ea typeface="宋体" panose="02010600030101010101" pitchFamily="2" charset="-122"/>
              </a:rPr>
              <a:t>，</a:t>
            </a:r>
            <a:r>
              <a:rPr lang="en-US" altLang="zh-CN" sz="1600" kern="0" dirty="0">
                <a:latin typeface="宋体" panose="02010600030101010101" pitchFamily="2" charset="-122"/>
                <a:ea typeface="宋体" panose="02010600030101010101" pitchFamily="2" charset="-122"/>
              </a:rPr>
              <a:t>SAXS</a:t>
            </a:r>
            <a:r>
              <a:rPr lang="zh-CN" altLang="en-US" sz="1600" kern="0" dirty="0">
                <a:latin typeface="宋体" panose="02010600030101010101" pitchFamily="2" charset="-122"/>
                <a:ea typeface="宋体" panose="02010600030101010101" pitchFamily="2" charset="-122"/>
              </a:rPr>
              <a:t>，拉曼和红外光谱 </a:t>
            </a:r>
          </a:p>
          <a:p>
            <a:pPr marL="533400" indent="-533400">
              <a:lnSpc>
                <a:spcPct val="150000"/>
              </a:lnSpc>
              <a:spcBef>
                <a:spcPts val="0"/>
              </a:spcBef>
            </a:pPr>
            <a:r>
              <a:rPr lang="en-US" altLang="zh-CN" sz="1600" kern="0" dirty="0">
                <a:latin typeface="宋体" panose="02010600030101010101" pitchFamily="2" charset="-122"/>
                <a:ea typeface="宋体" panose="02010600030101010101" pitchFamily="2" charset="-122"/>
              </a:rPr>
              <a:t>- </a:t>
            </a:r>
            <a:r>
              <a:rPr lang="zh-CN" altLang="en-US" sz="1600" kern="0" dirty="0">
                <a:latin typeface="宋体" panose="02010600030101010101" pitchFamily="2" charset="-122"/>
                <a:ea typeface="宋体" panose="02010600030101010101" pitchFamily="2" charset="-122"/>
              </a:rPr>
              <a:t>这些技术或多或少都会渗入表面</a:t>
            </a:r>
          </a:p>
          <a:p>
            <a:pPr marL="533400" indent="-533400">
              <a:lnSpc>
                <a:spcPct val="150000"/>
              </a:lnSpc>
              <a:spcBef>
                <a:spcPts val="0"/>
              </a:spcBef>
            </a:pPr>
            <a:r>
              <a:rPr lang="zh-CN" altLang="en-US" sz="1600" kern="0" dirty="0">
                <a:latin typeface="宋体" panose="02010600030101010101" pitchFamily="2" charset="-122"/>
                <a:ea typeface="宋体" panose="02010600030101010101" pitchFamily="2" charset="-122"/>
              </a:rPr>
              <a:t>接触角和表面张力技术只用很低的成本就可测量表面</a:t>
            </a:r>
            <a:r>
              <a:rPr lang="en-US" altLang="zh-CN" sz="1600" kern="0" dirty="0">
                <a:latin typeface="宋体" panose="02010600030101010101" pitchFamily="2" charset="-122"/>
                <a:ea typeface="宋体" panose="02010600030101010101" pitchFamily="2" charset="-122"/>
              </a:rPr>
              <a:t>/</a:t>
            </a:r>
            <a:r>
              <a:rPr lang="zh-CN" altLang="en-US" sz="1600" kern="0" dirty="0">
                <a:latin typeface="宋体" panose="02010600030101010101" pitchFamily="2" charset="-122"/>
                <a:ea typeface="宋体" panose="02010600030101010101" pitchFamily="2" charset="-122"/>
              </a:rPr>
              <a:t>界面的最外层的属性</a:t>
            </a:r>
          </a:p>
          <a:p>
            <a:pPr marL="533400" indent="-533400">
              <a:lnSpc>
                <a:spcPct val="150000"/>
              </a:lnSpc>
              <a:spcBef>
                <a:spcPts val="0"/>
              </a:spcBef>
            </a:pPr>
            <a:r>
              <a:rPr lang="zh-CN" altLang="en-US" sz="1600" kern="0" dirty="0">
                <a:latin typeface="宋体" panose="02010600030101010101" pitchFamily="2" charset="-122"/>
                <a:ea typeface="宋体" panose="02010600030101010101" pitchFamily="2" charset="-122"/>
              </a:rPr>
              <a:t>反应快速，简单和准确，可用于检查固体或液体配方的表面处理情况</a:t>
            </a:r>
            <a:endParaRPr lang="en-US" altLang="zh-CN" sz="1600" kern="0" dirty="0">
              <a:latin typeface="宋体" panose="02010600030101010101" pitchFamily="2" charset="-122"/>
              <a:ea typeface="宋体" panose="02010600030101010101" pitchFamily="2" charset="-122"/>
            </a:endParaRPr>
          </a:p>
          <a:p>
            <a:pPr marL="533400" indent="-533400">
              <a:lnSpc>
                <a:spcPct val="150000"/>
              </a:lnSpc>
              <a:spcBef>
                <a:spcPts val="0"/>
              </a:spcBef>
            </a:pPr>
            <a:r>
              <a:rPr lang="zh-CN" altLang="en-US" sz="1600" kern="0" dirty="0">
                <a:latin typeface="宋体" panose="02010600030101010101" pitchFamily="2" charset="-122"/>
                <a:ea typeface="宋体" panose="02010600030101010101" pitchFamily="2" charset="-122"/>
                <a:sym typeface="Symbol" panose="05050102010706020507" pitchFamily="18" charset="2"/>
              </a:rPr>
              <a:t>应用</a:t>
            </a:r>
            <a:r>
              <a:rPr lang="en-US" altLang="zh-CN" sz="1600" kern="0" dirty="0">
                <a:latin typeface="宋体" panose="02010600030101010101" pitchFamily="2" charset="-122"/>
                <a:ea typeface="宋体" panose="02010600030101010101" pitchFamily="2" charset="-122"/>
                <a:sym typeface="Symbol" panose="05050102010706020507" pitchFamily="18" charset="2"/>
              </a:rPr>
              <a:t>:</a:t>
            </a:r>
          </a:p>
          <a:p>
            <a:pPr marL="914400" lvl="1" indent="-457200">
              <a:lnSpc>
                <a:spcPct val="150000"/>
              </a:lnSpc>
              <a:spcBef>
                <a:spcPts val="0"/>
              </a:spcBef>
              <a:buFont typeface="Symbol" panose="05050102010706020507" pitchFamily="18" charset="2"/>
              <a:buAutoNum type="arabicParenR"/>
            </a:pPr>
            <a:r>
              <a:rPr lang="zh-CN" altLang="en-US" sz="1600" kern="0" dirty="0">
                <a:latin typeface="宋体" panose="02010600030101010101" pitchFamily="2" charset="-122"/>
                <a:ea typeface="宋体" panose="02010600030101010101" pitchFamily="2" charset="-122"/>
              </a:rPr>
              <a:t>用于向其他表面特征技术提供支持信息的补充技术</a:t>
            </a:r>
          </a:p>
          <a:p>
            <a:pPr marL="914400" lvl="1" indent="-457200">
              <a:lnSpc>
                <a:spcPct val="150000"/>
              </a:lnSpc>
              <a:spcBef>
                <a:spcPts val="0"/>
              </a:spcBef>
              <a:buFont typeface="Symbol" panose="05050102010706020507" pitchFamily="18" charset="2"/>
              <a:buAutoNum type="arabicParenR"/>
            </a:pPr>
            <a:r>
              <a:rPr lang="zh-CN" altLang="en-US" sz="1600" kern="0" dirty="0">
                <a:latin typeface="宋体" panose="02010600030101010101" pitchFamily="2" charset="-122"/>
                <a:ea typeface="宋体" panose="02010600030101010101" pitchFamily="2" charset="-122"/>
              </a:rPr>
              <a:t>用来指导研究人员正确的方向，然后用更先进和更昂贵的表面表征技术开始更详细的分析</a:t>
            </a:r>
            <a:endParaRPr lang="fi-FI" sz="1600" kern="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39593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down)">
                                      <p:cBhvr>
                                        <p:cTn id="31" dur="500"/>
                                        <p:tgtEl>
                                          <p:spTgt spid="4">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wipe(down)">
                                      <p:cBhvr>
                                        <p:cTn id="34" dur="500"/>
                                        <p:tgtEl>
                                          <p:spTgt spid="4">
                                            <p:txEl>
                                              <p:pRg st="5" end="5"/>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1"/>
          <p:cNvSpPr>
            <a:spLocks noGrp="1"/>
          </p:cNvSpPr>
          <p:nvPr>
            <p:ph type="sldNum" sz="quarter" idx="10"/>
          </p:nvPr>
        </p:nvSpPr>
        <p:spPr>
          <a:xfrm>
            <a:off x="-16267" y="7454900"/>
            <a:ext cx="7921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D16ADC4-245D-425E-9D66-39574D42FF6F}" type="slidenum">
              <a:rPr lang="zh-CN" altLang="de-DE" sz="1800">
                <a:solidFill>
                  <a:schemeClr val="bg1"/>
                </a:solidFill>
                <a:latin typeface="+mj-lt"/>
              </a:rPr>
              <a:pPr/>
              <a:t>11</a:t>
            </a:fld>
            <a:endParaRPr lang="de-DE" altLang="zh-CN" sz="1800">
              <a:solidFill>
                <a:schemeClr val="bg1"/>
              </a:solidFill>
              <a:latin typeface="+mj-lt"/>
            </a:endParaRPr>
          </a:p>
        </p:txBody>
      </p:sp>
      <p:sp>
        <p:nvSpPr>
          <p:cNvPr id="18461" name="Rectangle 51"/>
          <p:cNvSpPr>
            <a:spLocks noChangeArrowheads="1"/>
          </p:cNvSpPr>
          <p:nvPr/>
        </p:nvSpPr>
        <p:spPr bwMode="auto">
          <a:xfrm>
            <a:off x="6451424" y="121533"/>
            <a:ext cx="1847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zh-CN" sz="4400" b="0" i="0" u="none" strike="noStrike" cap="none" normalizeH="0" baseline="0">
              <a:ln>
                <a:noFill/>
              </a:ln>
              <a:solidFill>
                <a:schemeClr val="tx2"/>
              </a:solidFill>
              <a:effectLst/>
              <a:latin typeface="+mj-lt"/>
            </a:endParaRPr>
          </a:p>
        </p:txBody>
      </p:sp>
      <p:sp>
        <p:nvSpPr>
          <p:cNvPr id="18462" name="Rectangle 53"/>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mj-lt"/>
            </a:endParaRPr>
          </a:p>
        </p:txBody>
      </p:sp>
      <p:sp>
        <p:nvSpPr>
          <p:cNvPr id="18463" name="Rectangle 55"/>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mj-lt"/>
            </a:endParaRPr>
          </a:p>
        </p:txBody>
      </p:sp>
      <p:sp>
        <p:nvSpPr>
          <p:cNvPr id="18464" name="Rectangle 57"/>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mj-lt"/>
            </a:endParaRPr>
          </a:p>
        </p:txBody>
      </p:sp>
      <p:sp>
        <p:nvSpPr>
          <p:cNvPr id="131" name="Rectangle 2"/>
          <p:cNvSpPr txBox="1">
            <a:spLocks noChangeArrowheads="1"/>
          </p:cNvSpPr>
          <p:nvPr/>
        </p:nvSpPr>
        <p:spPr bwMode="black">
          <a:xfrm>
            <a:off x="1283151" y="381000"/>
            <a:ext cx="4120474" cy="35903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latin typeface="Adobe 黑体 Std R" panose="020B0400000000000000" pitchFamily="34" charset="-122"/>
                <a:ea typeface="Adobe 黑体 Std R" panose="020B0400000000000000" pitchFamily="34" charset="-122"/>
              </a:rPr>
              <a:t>Young-Laplace</a:t>
            </a:r>
            <a:r>
              <a:rPr lang="zh-CN" altLang="en-US" sz="2000" dirty="0">
                <a:solidFill>
                  <a:srgbClr val="244279"/>
                </a:solidFill>
                <a:latin typeface="Adobe 黑体 Std R" panose="020B0400000000000000" pitchFamily="34" charset="-122"/>
                <a:ea typeface="Adobe 黑体 Std R" panose="020B0400000000000000" pitchFamily="34" charset="-122"/>
              </a:rPr>
              <a:t>方程</a:t>
            </a:r>
          </a:p>
        </p:txBody>
      </p:sp>
      <p:grpSp>
        <p:nvGrpSpPr>
          <p:cNvPr id="71" name="组合 70"/>
          <p:cNvGrpSpPr/>
          <p:nvPr/>
        </p:nvGrpSpPr>
        <p:grpSpPr>
          <a:xfrm>
            <a:off x="-76200" y="2747938"/>
            <a:ext cx="4080691" cy="1236867"/>
            <a:chOff x="5049837" y="1628447"/>
            <a:chExt cx="4080691" cy="1236867"/>
          </a:xfrm>
        </p:grpSpPr>
        <p:sp>
          <p:nvSpPr>
            <p:cNvPr id="72" name="任意多边形 71"/>
            <p:cNvSpPr/>
            <p:nvPr/>
          </p:nvSpPr>
          <p:spPr bwMode="auto">
            <a:xfrm>
              <a:off x="5451893" y="1628447"/>
              <a:ext cx="3426372" cy="1030014"/>
            </a:xfrm>
            <a:custGeom>
              <a:avLst/>
              <a:gdLst>
                <a:gd name="connsiteX0" fmla="*/ 0 w 3426372"/>
                <a:gd name="connsiteY0" fmla="*/ 966952 h 1030014"/>
                <a:gd name="connsiteX1" fmla="*/ 199697 w 3426372"/>
                <a:gd name="connsiteY1" fmla="*/ 662152 h 1030014"/>
                <a:gd name="connsiteX2" fmla="*/ 462455 w 3426372"/>
                <a:gd name="connsiteY2" fmla="*/ 399393 h 1030014"/>
                <a:gd name="connsiteX3" fmla="*/ 767255 w 3426372"/>
                <a:gd name="connsiteY3" fmla="*/ 136634 h 1030014"/>
                <a:gd name="connsiteX4" fmla="*/ 945931 w 3426372"/>
                <a:gd name="connsiteY4" fmla="*/ 42041 h 1030014"/>
                <a:gd name="connsiteX5" fmla="*/ 1166648 w 3426372"/>
                <a:gd name="connsiteY5" fmla="*/ 31531 h 1030014"/>
                <a:gd name="connsiteX6" fmla="*/ 1797269 w 3426372"/>
                <a:gd name="connsiteY6" fmla="*/ 0 h 1030014"/>
                <a:gd name="connsiteX7" fmla="*/ 2469931 w 3426372"/>
                <a:gd name="connsiteY7" fmla="*/ 10510 h 1030014"/>
                <a:gd name="connsiteX8" fmla="*/ 2921876 w 3426372"/>
                <a:gd name="connsiteY8" fmla="*/ 31531 h 1030014"/>
                <a:gd name="connsiteX9" fmla="*/ 3258207 w 3426372"/>
                <a:gd name="connsiteY9" fmla="*/ 63062 h 1030014"/>
                <a:gd name="connsiteX10" fmla="*/ 3426372 w 3426372"/>
                <a:gd name="connsiteY10" fmla="*/ 94593 h 1030014"/>
                <a:gd name="connsiteX11" fmla="*/ 3226676 w 3426372"/>
                <a:gd name="connsiteY11" fmla="*/ 189186 h 1030014"/>
                <a:gd name="connsiteX12" fmla="*/ 3058510 w 3426372"/>
                <a:gd name="connsiteY12" fmla="*/ 325820 h 1030014"/>
                <a:gd name="connsiteX13" fmla="*/ 2848303 w 3426372"/>
                <a:gd name="connsiteY13" fmla="*/ 472965 h 1030014"/>
                <a:gd name="connsiteX14" fmla="*/ 2638097 w 3426372"/>
                <a:gd name="connsiteY14" fmla="*/ 746234 h 1030014"/>
                <a:gd name="connsiteX15" fmla="*/ 2469931 w 3426372"/>
                <a:gd name="connsiteY15" fmla="*/ 945931 h 1030014"/>
                <a:gd name="connsiteX16" fmla="*/ 2438400 w 3426372"/>
                <a:gd name="connsiteY16" fmla="*/ 1030014 h 1030014"/>
                <a:gd name="connsiteX17" fmla="*/ 2028497 w 3426372"/>
                <a:gd name="connsiteY17" fmla="*/ 956441 h 1030014"/>
                <a:gd name="connsiteX18" fmla="*/ 1713186 w 3426372"/>
                <a:gd name="connsiteY18" fmla="*/ 945931 h 1030014"/>
                <a:gd name="connsiteX19" fmla="*/ 1355834 w 3426372"/>
                <a:gd name="connsiteY19" fmla="*/ 935420 h 1030014"/>
                <a:gd name="connsiteX20" fmla="*/ 1061545 w 3426372"/>
                <a:gd name="connsiteY20" fmla="*/ 935420 h 1030014"/>
                <a:gd name="connsiteX21" fmla="*/ 746234 w 3426372"/>
                <a:gd name="connsiteY21" fmla="*/ 935420 h 1030014"/>
                <a:gd name="connsiteX22" fmla="*/ 378372 w 3426372"/>
                <a:gd name="connsiteY22" fmla="*/ 945931 h 1030014"/>
                <a:gd name="connsiteX23" fmla="*/ 189186 w 3426372"/>
                <a:gd name="connsiteY23" fmla="*/ 966952 h 1030014"/>
                <a:gd name="connsiteX24" fmla="*/ 0 w 3426372"/>
                <a:gd name="connsiteY24" fmla="*/ 966952 h 103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26372" h="1030014">
                  <a:moveTo>
                    <a:pt x="0" y="966952"/>
                  </a:moveTo>
                  <a:lnTo>
                    <a:pt x="199697" y="662152"/>
                  </a:lnTo>
                  <a:lnTo>
                    <a:pt x="462455" y="399393"/>
                  </a:lnTo>
                  <a:lnTo>
                    <a:pt x="767255" y="136634"/>
                  </a:lnTo>
                  <a:lnTo>
                    <a:pt x="945931" y="42041"/>
                  </a:lnTo>
                  <a:lnTo>
                    <a:pt x="1166648" y="31531"/>
                  </a:lnTo>
                  <a:lnTo>
                    <a:pt x="1797269" y="0"/>
                  </a:lnTo>
                  <a:lnTo>
                    <a:pt x="2469931" y="10510"/>
                  </a:lnTo>
                  <a:lnTo>
                    <a:pt x="2921876" y="31531"/>
                  </a:lnTo>
                  <a:lnTo>
                    <a:pt x="3258207" y="63062"/>
                  </a:lnTo>
                  <a:lnTo>
                    <a:pt x="3426372" y="94593"/>
                  </a:lnTo>
                  <a:lnTo>
                    <a:pt x="3226676" y="189186"/>
                  </a:lnTo>
                  <a:lnTo>
                    <a:pt x="3058510" y="325820"/>
                  </a:lnTo>
                  <a:lnTo>
                    <a:pt x="2848303" y="472965"/>
                  </a:lnTo>
                  <a:lnTo>
                    <a:pt x="2638097" y="746234"/>
                  </a:lnTo>
                  <a:lnTo>
                    <a:pt x="2469931" y="945931"/>
                  </a:lnTo>
                  <a:lnTo>
                    <a:pt x="2438400" y="1030014"/>
                  </a:lnTo>
                  <a:lnTo>
                    <a:pt x="2028497" y="956441"/>
                  </a:lnTo>
                  <a:lnTo>
                    <a:pt x="1713186" y="945931"/>
                  </a:lnTo>
                  <a:lnTo>
                    <a:pt x="1355834" y="935420"/>
                  </a:lnTo>
                  <a:lnTo>
                    <a:pt x="1061545" y="935420"/>
                  </a:lnTo>
                  <a:lnTo>
                    <a:pt x="746234" y="935420"/>
                  </a:lnTo>
                  <a:lnTo>
                    <a:pt x="378372" y="945931"/>
                  </a:lnTo>
                  <a:lnTo>
                    <a:pt x="189186" y="966952"/>
                  </a:lnTo>
                  <a:lnTo>
                    <a:pt x="0" y="966952"/>
                  </a:lnTo>
                  <a:close/>
                </a:path>
              </a:pathLst>
            </a:custGeom>
            <a:solidFill>
              <a:srgbClr val="007DC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73" name="弧形 72"/>
            <p:cNvSpPr/>
            <p:nvPr/>
          </p:nvSpPr>
          <p:spPr bwMode="auto">
            <a:xfrm>
              <a:off x="5049837" y="2579811"/>
              <a:ext cx="3044826" cy="285503"/>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74" name="弧形 73"/>
            <p:cNvSpPr/>
            <p:nvPr/>
          </p:nvSpPr>
          <p:spPr bwMode="auto">
            <a:xfrm>
              <a:off x="6011193" y="1644896"/>
              <a:ext cx="3044826" cy="285503"/>
            </a:xfrm>
            <a:prstGeom prst="arc">
              <a:avLst>
                <a:gd name="adj1" fmla="val 11073548"/>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75" name="弧形 74"/>
            <p:cNvSpPr/>
            <p:nvPr/>
          </p:nvSpPr>
          <p:spPr bwMode="auto">
            <a:xfrm rot="18922001">
              <a:off x="5229544" y="2052350"/>
              <a:ext cx="1497053" cy="285503"/>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76" name="弧形 75"/>
            <p:cNvSpPr/>
            <p:nvPr/>
          </p:nvSpPr>
          <p:spPr bwMode="auto">
            <a:xfrm rot="18922001">
              <a:off x="7633475" y="2124515"/>
              <a:ext cx="1497053" cy="285503"/>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77" name="弧形 76"/>
            <p:cNvSpPr/>
            <p:nvPr/>
          </p:nvSpPr>
          <p:spPr bwMode="auto">
            <a:xfrm rot="18922001">
              <a:off x="6657801" y="2015692"/>
              <a:ext cx="1375337" cy="285503"/>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78" name="弧形 77"/>
            <p:cNvSpPr/>
            <p:nvPr/>
          </p:nvSpPr>
          <p:spPr bwMode="auto">
            <a:xfrm>
              <a:off x="5543550" y="1973510"/>
              <a:ext cx="3044826" cy="285503"/>
            </a:xfrm>
            <a:prstGeom prst="arc">
              <a:avLst>
                <a:gd name="adj1" fmla="val 11073548"/>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grpSp>
      <p:grpSp>
        <p:nvGrpSpPr>
          <p:cNvPr id="79" name="组合 78"/>
          <p:cNvGrpSpPr/>
          <p:nvPr/>
        </p:nvGrpSpPr>
        <p:grpSpPr>
          <a:xfrm>
            <a:off x="1400185" y="4075415"/>
            <a:ext cx="1945867" cy="905518"/>
            <a:chOff x="4200761" y="2977977"/>
            <a:chExt cx="1945867" cy="905518"/>
          </a:xfrm>
        </p:grpSpPr>
        <p:sp>
          <p:nvSpPr>
            <p:cNvPr id="80" name="任意多边形 79"/>
            <p:cNvSpPr/>
            <p:nvPr/>
          </p:nvSpPr>
          <p:spPr bwMode="auto">
            <a:xfrm rot="21179103">
              <a:off x="4289469" y="3076009"/>
              <a:ext cx="1797845" cy="664584"/>
            </a:xfrm>
            <a:custGeom>
              <a:avLst/>
              <a:gdLst>
                <a:gd name="connsiteX0" fmla="*/ 0 w 1923393"/>
                <a:gd name="connsiteY0" fmla="*/ 536028 h 683173"/>
                <a:gd name="connsiteX1" fmla="*/ 94593 w 1923393"/>
                <a:gd name="connsiteY1" fmla="*/ 325821 h 683173"/>
                <a:gd name="connsiteX2" fmla="*/ 304800 w 1923393"/>
                <a:gd name="connsiteY2" fmla="*/ 136635 h 683173"/>
                <a:gd name="connsiteX3" fmla="*/ 451945 w 1923393"/>
                <a:gd name="connsiteY3" fmla="*/ 31531 h 683173"/>
                <a:gd name="connsiteX4" fmla="*/ 588579 w 1923393"/>
                <a:gd name="connsiteY4" fmla="*/ 0 h 683173"/>
                <a:gd name="connsiteX5" fmla="*/ 935421 w 1923393"/>
                <a:gd name="connsiteY5" fmla="*/ 0 h 683173"/>
                <a:gd name="connsiteX6" fmla="*/ 1397876 w 1923393"/>
                <a:gd name="connsiteY6" fmla="*/ 42042 h 683173"/>
                <a:gd name="connsiteX7" fmla="*/ 1755228 w 1923393"/>
                <a:gd name="connsiteY7" fmla="*/ 105104 h 683173"/>
                <a:gd name="connsiteX8" fmla="*/ 1923393 w 1923393"/>
                <a:gd name="connsiteY8" fmla="*/ 157655 h 683173"/>
                <a:gd name="connsiteX9" fmla="*/ 1807779 w 1923393"/>
                <a:gd name="connsiteY9" fmla="*/ 220717 h 683173"/>
                <a:gd name="connsiteX10" fmla="*/ 1639614 w 1923393"/>
                <a:gd name="connsiteY10" fmla="*/ 388883 h 683173"/>
                <a:gd name="connsiteX11" fmla="*/ 1524000 w 1923393"/>
                <a:gd name="connsiteY11" fmla="*/ 546538 h 683173"/>
                <a:gd name="connsiteX12" fmla="*/ 1450428 w 1923393"/>
                <a:gd name="connsiteY12" fmla="*/ 683173 h 683173"/>
                <a:gd name="connsiteX13" fmla="*/ 1177159 w 1923393"/>
                <a:gd name="connsiteY13" fmla="*/ 620111 h 683173"/>
                <a:gd name="connsiteX14" fmla="*/ 767255 w 1923393"/>
                <a:gd name="connsiteY14" fmla="*/ 536028 h 683173"/>
                <a:gd name="connsiteX15" fmla="*/ 399393 w 1923393"/>
                <a:gd name="connsiteY15" fmla="*/ 515007 h 683173"/>
                <a:gd name="connsiteX16" fmla="*/ 105103 w 1923393"/>
                <a:gd name="connsiteY16" fmla="*/ 536028 h 683173"/>
                <a:gd name="connsiteX17" fmla="*/ 0 w 1923393"/>
                <a:gd name="connsiteY17" fmla="*/ 536028 h 6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3393" h="683173">
                  <a:moveTo>
                    <a:pt x="0" y="536028"/>
                  </a:moveTo>
                  <a:lnTo>
                    <a:pt x="94593" y="325821"/>
                  </a:lnTo>
                  <a:lnTo>
                    <a:pt x="304800" y="136635"/>
                  </a:lnTo>
                  <a:lnTo>
                    <a:pt x="451945" y="31531"/>
                  </a:lnTo>
                  <a:lnTo>
                    <a:pt x="588579" y="0"/>
                  </a:lnTo>
                  <a:lnTo>
                    <a:pt x="935421" y="0"/>
                  </a:lnTo>
                  <a:lnTo>
                    <a:pt x="1397876" y="42042"/>
                  </a:lnTo>
                  <a:lnTo>
                    <a:pt x="1755228" y="105104"/>
                  </a:lnTo>
                  <a:lnTo>
                    <a:pt x="1923393" y="157655"/>
                  </a:lnTo>
                  <a:lnTo>
                    <a:pt x="1807779" y="220717"/>
                  </a:lnTo>
                  <a:lnTo>
                    <a:pt x="1639614" y="388883"/>
                  </a:lnTo>
                  <a:lnTo>
                    <a:pt x="1524000" y="546538"/>
                  </a:lnTo>
                  <a:lnTo>
                    <a:pt x="1450428" y="683173"/>
                  </a:lnTo>
                  <a:lnTo>
                    <a:pt x="1177159" y="620111"/>
                  </a:lnTo>
                  <a:lnTo>
                    <a:pt x="767255" y="536028"/>
                  </a:lnTo>
                  <a:lnTo>
                    <a:pt x="399393" y="515007"/>
                  </a:lnTo>
                  <a:lnTo>
                    <a:pt x="105103" y="536028"/>
                  </a:lnTo>
                  <a:lnTo>
                    <a:pt x="0" y="536028"/>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grpSp>
          <p:nvGrpSpPr>
            <p:cNvPr id="81" name="组合 80"/>
            <p:cNvGrpSpPr/>
            <p:nvPr/>
          </p:nvGrpSpPr>
          <p:grpSpPr>
            <a:xfrm rot="21190537">
              <a:off x="4200761" y="2977977"/>
              <a:ext cx="1945867" cy="905518"/>
              <a:chOff x="8410455" y="3337198"/>
              <a:chExt cx="1945867" cy="905518"/>
            </a:xfrm>
          </p:grpSpPr>
          <p:sp>
            <p:nvSpPr>
              <p:cNvPr id="82" name="弧形 81"/>
              <p:cNvSpPr/>
              <p:nvPr/>
            </p:nvSpPr>
            <p:spPr bwMode="auto">
              <a:xfrm rot="18846580">
                <a:off x="9185603" y="3670025"/>
                <a:ext cx="823627" cy="285503"/>
              </a:xfrm>
              <a:prstGeom prst="arc">
                <a:avLst>
                  <a:gd name="adj1" fmla="val 11767725"/>
                  <a:gd name="adj2" fmla="val 21052807"/>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83" name="弧形 82"/>
              <p:cNvSpPr/>
              <p:nvPr/>
            </p:nvSpPr>
            <p:spPr bwMode="auto">
              <a:xfrm rot="18568348">
                <a:off x="9737629" y="3812776"/>
                <a:ext cx="709381" cy="150500"/>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84" name="弧形 83"/>
              <p:cNvSpPr/>
              <p:nvPr/>
            </p:nvSpPr>
            <p:spPr bwMode="auto">
              <a:xfrm rot="18846580">
                <a:off x="8420695" y="3605045"/>
                <a:ext cx="746907" cy="211214"/>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85" name="弧形 84"/>
              <p:cNvSpPr/>
              <p:nvPr/>
            </p:nvSpPr>
            <p:spPr bwMode="auto">
              <a:xfrm rot="315620">
                <a:off x="8941086" y="3460097"/>
                <a:ext cx="1415236" cy="209619"/>
              </a:xfrm>
              <a:prstGeom prst="arc">
                <a:avLst>
                  <a:gd name="adj1" fmla="val 11073548"/>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86" name="弧形 85"/>
              <p:cNvSpPr/>
              <p:nvPr/>
            </p:nvSpPr>
            <p:spPr bwMode="auto">
              <a:xfrm rot="332145">
                <a:off x="8646085" y="3629654"/>
                <a:ext cx="1537156" cy="285503"/>
              </a:xfrm>
              <a:prstGeom prst="arc">
                <a:avLst>
                  <a:gd name="adj1" fmla="val 11073548"/>
                  <a:gd name="adj2" fmla="val 21286147"/>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87" name="弧形 86"/>
              <p:cNvSpPr/>
              <p:nvPr/>
            </p:nvSpPr>
            <p:spPr bwMode="auto">
              <a:xfrm rot="439865">
                <a:off x="8410455" y="3968098"/>
                <a:ext cx="1518004" cy="269854"/>
              </a:xfrm>
              <a:prstGeom prst="arc">
                <a:avLst>
                  <a:gd name="adj1" fmla="val 11073548"/>
                  <a:gd name="adj2" fmla="val 21294431"/>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grpSp>
      </p:grpSp>
      <p:graphicFrame>
        <p:nvGraphicFramePr>
          <p:cNvPr id="88" name="Object 19"/>
          <p:cNvGraphicFramePr>
            <a:graphicFrameLocks noChangeAspect="1"/>
          </p:cNvGraphicFramePr>
          <p:nvPr>
            <p:extLst/>
          </p:nvPr>
        </p:nvGraphicFramePr>
        <p:xfrm>
          <a:off x="1134078" y="4610404"/>
          <a:ext cx="290513" cy="319087"/>
        </p:xfrm>
        <a:graphic>
          <a:graphicData uri="http://schemas.openxmlformats.org/presentationml/2006/ole">
            <mc:AlternateContent xmlns:mc="http://schemas.openxmlformats.org/markup-compatibility/2006">
              <mc:Choice xmlns:v="urn:schemas-microsoft-com:vml" Requires="v">
                <p:oleObj spid="_x0000_s146863" name="Equation" r:id="rId4" imgW="152280" imgH="164880" progId="Equation.DSMT4">
                  <p:embed/>
                </p:oleObj>
              </mc:Choice>
              <mc:Fallback>
                <p:oleObj name="Equation" r:id="rId4" imgW="152280" imgH="1648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078" y="4610404"/>
                        <a:ext cx="290513" cy="31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9" name="Object 20"/>
          <p:cNvGraphicFramePr>
            <a:graphicFrameLocks noChangeAspect="1"/>
          </p:cNvGraphicFramePr>
          <p:nvPr>
            <p:extLst/>
          </p:nvPr>
        </p:nvGraphicFramePr>
        <p:xfrm>
          <a:off x="2768437" y="4691267"/>
          <a:ext cx="288925" cy="320675"/>
        </p:xfrm>
        <a:graphic>
          <a:graphicData uri="http://schemas.openxmlformats.org/presentationml/2006/ole">
            <mc:AlternateContent xmlns:mc="http://schemas.openxmlformats.org/markup-compatibility/2006">
              <mc:Choice xmlns:v="urn:schemas-microsoft-com:vml" Requires="v">
                <p:oleObj spid="_x0000_s146864" name="Equation" r:id="rId6" imgW="152280" imgH="164880" progId="Equation.DSMT4">
                  <p:embed/>
                </p:oleObj>
              </mc:Choice>
              <mc:Fallback>
                <p:oleObj name="Equation" r:id="rId6" imgW="152280" imgH="164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8437" y="4691267"/>
                        <a:ext cx="288925"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0" name="Object 21"/>
          <p:cNvGraphicFramePr>
            <a:graphicFrameLocks noChangeAspect="1"/>
          </p:cNvGraphicFramePr>
          <p:nvPr>
            <p:extLst/>
          </p:nvPr>
        </p:nvGraphicFramePr>
        <p:xfrm>
          <a:off x="3284780" y="3929246"/>
          <a:ext cx="279400" cy="333375"/>
        </p:xfrm>
        <a:graphic>
          <a:graphicData uri="http://schemas.openxmlformats.org/presentationml/2006/ole">
            <mc:AlternateContent xmlns:mc="http://schemas.openxmlformats.org/markup-compatibility/2006">
              <mc:Choice xmlns:v="urn:schemas-microsoft-com:vml" Requires="v">
                <p:oleObj spid="_x0000_s146865" name="Equation" r:id="rId8" imgW="152280" imgH="177480" progId="Equation.DSMT4">
                  <p:embed/>
                </p:oleObj>
              </mc:Choice>
              <mc:Fallback>
                <p:oleObj name="Equation" r:id="rId8" imgW="152280" imgH="177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4780" y="3929246"/>
                        <a:ext cx="2794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 name="Object 22"/>
          <p:cNvGraphicFramePr>
            <a:graphicFrameLocks noChangeAspect="1"/>
          </p:cNvGraphicFramePr>
          <p:nvPr>
            <p:extLst/>
          </p:nvPr>
        </p:nvGraphicFramePr>
        <p:xfrm>
          <a:off x="1593057" y="3912244"/>
          <a:ext cx="314325" cy="322262"/>
        </p:xfrm>
        <a:graphic>
          <a:graphicData uri="http://schemas.openxmlformats.org/presentationml/2006/ole">
            <mc:AlternateContent xmlns:mc="http://schemas.openxmlformats.org/markup-compatibility/2006">
              <mc:Choice xmlns:v="urn:schemas-microsoft-com:vml" Requires="v">
                <p:oleObj spid="_x0000_s146866" name="Equation" r:id="rId10" imgW="164880" imgH="164880" progId="Equation.DSMT4">
                  <p:embed/>
                </p:oleObj>
              </mc:Choice>
              <mc:Fallback>
                <p:oleObj name="Equation" r:id="rId10" imgW="164880" imgH="1648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3057" y="3912244"/>
                        <a:ext cx="314325"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 name="Object 23"/>
          <p:cNvGraphicFramePr>
            <a:graphicFrameLocks noChangeAspect="1"/>
          </p:cNvGraphicFramePr>
          <p:nvPr>
            <p:extLst/>
          </p:nvPr>
        </p:nvGraphicFramePr>
        <p:xfrm>
          <a:off x="1643088" y="4782371"/>
          <a:ext cx="242888" cy="273050"/>
        </p:xfrm>
        <a:graphic>
          <a:graphicData uri="http://schemas.openxmlformats.org/presentationml/2006/ole">
            <mc:AlternateContent xmlns:mc="http://schemas.openxmlformats.org/markup-compatibility/2006">
              <mc:Choice xmlns:v="urn:schemas-microsoft-com:vml" Requires="v">
                <p:oleObj spid="_x0000_s146867" name="Equation" r:id="rId12" imgW="126720" imgH="139680" progId="Equation.DSMT4">
                  <p:embed/>
                </p:oleObj>
              </mc:Choice>
              <mc:Fallback>
                <p:oleObj name="Equation" r:id="rId12" imgW="126720" imgH="1396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43088" y="4782371"/>
                        <a:ext cx="242888"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3" name="Text Box 24"/>
          <p:cNvSpPr txBox="1">
            <a:spLocks noChangeArrowheads="1"/>
          </p:cNvSpPr>
          <p:nvPr/>
        </p:nvSpPr>
        <p:spPr bwMode="auto">
          <a:xfrm>
            <a:off x="1248775" y="4238855"/>
            <a:ext cx="2984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fontAlgn="t" hangingPunct="1"/>
            <a:r>
              <a:rPr kumimoji="1" lang="en-US" altLang="zh-CN" sz="2000" i="1" dirty="0">
                <a:latin typeface="+mj-lt"/>
                <a:ea typeface="楷体_GB2312" pitchFamily="49" charset="-122"/>
              </a:rPr>
              <a:t>y</a:t>
            </a:r>
            <a:endParaRPr kumimoji="1" lang="en-US" altLang="zh-CN" sz="2000" dirty="0">
              <a:latin typeface="+mj-lt"/>
            </a:endParaRPr>
          </a:p>
        </p:txBody>
      </p:sp>
      <p:sp>
        <p:nvSpPr>
          <p:cNvPr id="94" name="Line 37"/>
          <p:cNvSpPr>
            <a:spLocks noChangeShapeType="1"/>
          </p:cNvSpPr>
          <p:nvPr/>
        </p:nvSpPr>
        <p:spPr bwMode="auto">
          <a:xfrm>
            <a:off x="2770697" y="4719426"/>
            <a:ext cx="26513" cy="91763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sp>
        <p:nvSpPr>
          <p:cNvPr id="95" name="Line 38"/>
          <p:cNvSpPr>
            <a:spLocks noChangeShapeType="1"/>
          </p:cNvSpPr>
          <p:nvPr/>
        </p:nvSpPr>
        <p:spPr bwMode="auto">
          <a:xfrm>
            <a:off x="2710826" y="4143895"/>
            <a:ext cx="55418" cy="637462"/>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graphicFrame>
        <p:nvGraphicFramePr>
          <p:cNvPr id="96" name="Object 40"/>
          <p:cNvGraphicFramePr>
            <a:graphicFrameLocks noChangeAspect="1"/>
          </p:cNvGraphicFramePr>
          <p:nvPr>
            <p:extLst/>
          </p:nvPr>
        </p:nvGraphicFramePr>
        <p:xfrm>
          <a:off x="2078729" y="4689529"/>
          <a:ext cx="295275" cy="422275"/>
        </p:xfrm>
        <a:graphic>
          <a:graphicData uri="http://schemas.openxmlformats.org/presentationml/2006/ole">
            <mc:AlternateContent xmlns:mc="http://schemas.openxmlformats.org/markup-compatibility/2006">
              <mc:Choice xmlns:v="urn:schemas-microsoft-com:vml" Requires="v">
                <p:oleObj spid="_x0000_s146868" name="Equation" r:id="rId14" imgW="164880" imgH="228600" progId="Equation.DSMT4">
                  <p:embed/>
                </p:oleObj>
              </mc:Choice>
              <mc:Fallback>
                <p:oleObj name="Equation" r:id="rId14" imgW="16488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78729" y="4689529"/>
                        <a:ext cx="2952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7" name="Line 45"/>
          <p:cNvSpPr>
            <a:spLocks noChangeShapeType="1"/>
          </p:cNvSpPr>
          <p:nvPr/>
        </p:nvSpPr>
        <p:spPr bwMode="auto">
          <a:xfrm>
            <a:off x="1682075" y="4420836"/>
            <a:ext cx="166250" cy="266664"/>
          </a:xfrm>
          <a:prstGeom prst="line">
            <a:avLst/>
          </a:prstGeom>
          <a:noFill/>
          <a:ln w="19050">
            <a:solidFill>
              <a:srgbClr val="000000"/>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sp>
        <p:nvSpPr>
          <p:cNvPr id="98" name="Line 48"/>
          <p:cNvSpPr>
            <a:spLocks noChangeShapeType="1"/>
          </p:cNvSpPr>
          <p:nvPr/>
        </p:nvSpPr>
        <p:spPr bwMode="auto">
          <a:xfrm flipH="1">
            <a:off x="2767294" y="4419749"/>
            <a:ext cx="304446" cy="1635280"/>
          </a:xfrm>
          <a:prstGeom prst="line">
            <a:avLst/>
          </a:prstGeom>
          <a:noFill/>
          <a:ln w="19050">
            <a:solidFill>
              <a:srgbClr val="66FF99"/>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graphicFrame>
        <p:nvGraphicFramePr>
          <p:cNvPr id="99" name="Object 49"/>
          <p:cNvGraphicFramePr>
            <a:graphicFrameLocks noChangeAspect="1"/>
          </p:cNvGraphicFramePr>
          <p:nvPr>
            <p:extLst/>
          </p:nvPr>
        </p:nvGraphicFramePr>
        <p:xfrm>
          <a:off x="3147828" y="4604808"/>
          <a:ext cx="341313" cy="422275"/>
        </p:xfrm>
        <a:graphic>
          <a:graphicData uri="http://schemas.openxmlformats.org/presentationml/2006/ole">
            <mc:AlternateContent xmlns:mc="http://schemas.openxmlformats.org/markup-compatibility/2006">
              <mc:Choice xmlns:v="urn:schemas-microsoft-com:vml" Requires="v">
                <p:oleObj spid="_x0000_s146869" name="Equation" r:id="rId16" imgW="190440" imgH="228600" progId="Equation.DSMT4">
                  <p:embed/>
                </p:oleObj>
              </mc:Choice>
              <mc:Fallback>
                <p:oleObj name="Equation" r:id="rId16" imgW="190440" imgH="228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47828" y="4604808"/>
                        <a:ext cx="341313" cy="422275"/>
                      </a:xfrm>
                      <a:prstGeom prst="rect">
                        <a:avLst/>
                      </a:prstGeom>
                      <a:noFill/>
                      <a:ln>
                        <a:noFill/>
                      </a:ln>
                      <a:effectLst/>
                      <a:extLst/>
                    </p:spPr>
                  </p:pic>
                </p:oleObj>
              </mc:Fallback>
            </mc:AlternateContent>
          </a:graphicData>
        </a:graphic>
      </p:graphicFrame>
      <p:graphicFrame>
        <p:nvGraphicFramePr>
          <p:cNvPr id="100" name="Object 51"/>
          <p:cNvGraphicFramePr>
            <a:graphicFrameLocks noChangeAspect="1"/>
          </p:cNvGraphicFramePr>
          <p:nvPr>
            <p:extLst/>
          </p:nvPr>
        </p:nvGraphicFramePr>
        <p:xfrm>
          <a:off x="2415053" y="4676464"/>
          <a:ext cx="239713" cy="246063"/>
        </p:xfrm>
        <a:graphic>
          <a:graphicData uri="http://schemas.openxmlformats.org/presentationml/2006/ole">
            <mc:AlternateContent xmlns:mc="http://schemas.openxmlformats.org/markup-compatibility/2006">
              <mc:Choice xmlns:v="urn:schemas-microsoft-com:vml" Requires="v">
                <p:oleObj spid="_x0000_s146870" name="Equation" r:id="rId18" imgW="126720" imgH="126720" progId="Equation.DSMT4">
                  <p:embed/>
                </p:oleObj>
              </mc:Choice>
              <mc:Fallback>
                <p:oleObj name="Equation" r:id="rId18" imgW="126720" imgH="12672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5053" y="4676464"/>
                        <a:ext cx="239713"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1" name="Object 52"/>
          <p:cNvGraphicFramePr>
            <a:graphicFrameLocks noChangeAspect="1"/>
          </p:cNvGraphicFramePr>
          <p:nvPr>
            <p:extLst/>
          </p:nvPr>
        </p:nvGraphicFramePr>
        <p:xfrm>
          <a:off x="2343135" y="4126096"/>
          <a:ext cx="241300" cy="273050"/>
        </p:xfrm>
        <a:graphic>
          <a:graphicData uri="http://schemas.openxmlformats.org/presentationml/2006/ole">
            <mc:AlternateContent xmlns:mc="http://schemas.openxmlformats.org/markup-compatibility/2006">
              <mc:Choice xmlns:v="urn:schemas-microsoft-com:vml" Requires="v">
                <p:oleObj spid="_x0000_s146871" name="Equation" r:id="rId20" imgW="126720" imgH="139680" progId="Equation.DSMT4">
                  <p:embed/>
                </p:oleObj>
              </mc:Choice>
              <mc:Fallback>
                <p:oleObj name="Equation" r:id="rId20" imgW="126720" imgH="1396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43135" y="4126096"/>
                        <a:ext cx="24130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2" name="组合 101"/>
          <p:cNvGrpSpPr/>
          <p:nvPr/>
        </p:nvGrpSpPr>
        <p:grpSpPr>
          <a:xfrm>
            <a:off x="2486821" y="4304871"/>
            <a:ext cx="312644" cy="1326621"/>
            <a:chOff x="5946608" y="3890677"/>
            <a:chExt cx="312644" cy="1326621"/>
          </a:xfrm>
        </p:grpSpPr>
        <p:sp>
          <p:nvSpPr>
            <p:cNvPr id="103" name="Line 58"/>
            <p:cNvSpPr>
              <a:spLocks noChangeShapeType="1"/>
            </p:cNvSpPr>
            <p:nvPr/>
          </p:nvSpPr>
          <p:spPr bwMode="auto">
            <a:xfrm>
              <a:off x="5946608" y="3890677"/>
              <a:ext cx="96911" cy="401382"/>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sp>
          <p:nvSpPr>
            <p:cNvPr id="104" name="Line 59"/>
            <p:cNvSpPr>
              <a:spLocks noChangeShapeType="1"/>
            </p:cNvSpPr>
            <p:nvPr/>
          </p:nvSpPr>
          <p:spPr bwMode="auto">
            <a:xfrm>
              <a:off x="6028705" y="4267737"/>
              <a:ext cx="230547" cy="94956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grpSp>
      <p:cxnSp>
        <p:nvCxnSpPr>
          <p:cNvPr id="105" name="直接连接符 104"/>
          <p:cNvCxnSpPr/>
          <p:nvPr/>
        </p:nvCxnSpPr>
        <p:spPr bwMode="auto">
          <a:xfrm>
            <a:off x="2340314" y="4766663"/>
            <a:ext cx="443639" cy="837899"/>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直接连接符 105"/>
          <p:cNvCxnSpPr>
            <a:endCxn id="98" idx="1"/>
          </p:cNvCxnSpPr>
          <p:nvPr/>
        </p:nvCxnSpPr>
        <p:spPr>
          <a:xfrm>
            <a:off x="1848325" y="4719426"/>
            <a:ext cx="918969" cy="13356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组合 106"/>
          <p:cNvGrpSpPr/>
          <p:nvPr/>
        </p:nvGrpSpPr>
        <p:grpSpPr>
          <a:xfrm>
            <a:off x="67931" y="2234348"/>
            <a:ext cx="4144108" cy="2487193"/>
            <a:chOff x="5193968" y="1114857"/>
            <a:chExt cx="4144108" cy="2487193"/>
          </a:xfrm>
        </p:grpSpPr>
        <p:graphicFrame>
          <p:nvGraphicFramePr>
            <p:cNvPr id="108" name="Object 70"/>
            <p:cNvGraphicFramePr>
              <a:graphicFrameLocks noChangeAspect="1"/>
            </p:cNvGraphicFramePr>
            <p:nvPr>
              <p:extLst/>
            </p:nvPr>
          </p:nvGraphicFramePr>
          <p:xfrm>
            <a:off x="7095788" y="2485669"/>
            <a:ext cx="467053" cy="328437"/>
          </p:xfrm>
          <a:graphic>
            <a:graphicData uri="http://schemas.openxmlformats.org/presentationml/2006/ole">
              <mc:AlternateContent xmlns:mc="http://schemas.openxmlformats.org/markup-compatibility/2006">
                <mc:Choice xmlns:v="urn:schemas-microsoft-com:vml" Requires="v">
                  <p:oleObj spid="_x0000_s146872" name="Equation" r:id="rId22" imgW="190440" imgH="177480" progId="Equation.DSMT4">
                    <p:embed/>
                  </p:oleObj>
                </mc:Choice>
                <mc:Fallback>
                  <p:oleObj name="Equation" r:id="rId22" imgW="190440" imgH="17748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95788" y="2485669"/>
                          <a:ext cx="467053" cy="32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9" name="组合 108"/>
            <p:cNvGrpSpPr/>
            <p:nvPr/>
          </p:nvGrpSpPr>
          <p:grpSpPr>
            <a:xfrm>
              <a:off x="5193968" y="1114857"/>
              <a:ext cx="4144108" cy="2487193"/>
              <a:chOff x="5193968" y="1114857"/>
              <a:chExt cx="4144108" cy="2487193"/>
            </a:xfrm>
          </p:grpSpPr>
          <p:grpSp>
            <p:nvGrpSpPr>
              <p:cNvPr id="110" name="组合 109"/>
              <p:cNvGrpSpPr/>
              <p:nvPr/>
            </p:nvGrpSpPr>
            <p:grpSpPr>
              <a:xfrm>
                <a:off x="5915727" y="1365436"/>
                <a:ext cx="2493357" cy="2236614"/>
                <a:chOff x="5915727" y="1365436"/>
                <a:chExt cx="2493357" cy="2236614"/>
              </a:xfrm>
            </p:grpSpPr>
            <p:sp>
              <p:nvSpPr>
                <p:cNvPr id="119" name="Line 46"/>
                <p:cNvSpPr>
                  <a:spLocks noChangeShapeType="1"/>
                </p:cNvSpPr>
                <p:nvPr/>
              </p:nvSpPr>
              <p:spPr bwMode="auto">
                <a:xfrm>
                  <a:off x="6307514" y="2587050"/>
                  <a:ext cx="506463" cy="7499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sp>
              <p:nvSpPr>
                <p:cNvPr id="120" name="Line 47"/>
                <p:cNvSpPr>
                  <a:spLocks noChangeShapeType="1"/>
                </p:cNvSpPr>
                <p:nvPr/>
              </p:nvSpPr>
              <p:spPr bwMode="auto">
                <a:xfrm>
                  <a:off x="5915727" y="2036852"/>
                  <a:ext cx="401009" cy="567223"/>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sp>
              <p:nvSpPr>
                <p:cNvPr id="121" name="Line 63"/>
                <p:cNvSpPr>
                  <a:spLocks noChangeShapeType="1"/>
                </p:cNvSpPr>
                <p:nvPr/>
              </p:nvSpPr>
              <p:spPr bwMode="auto">
                <a:xfrm flipH="1" flipV="1">
                  <a:off x="7783921" y="1642900"/>
                  <a:ext cx="36234" cy="1010758"/>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sp>
              <p:nvSpPr>
                <p:cNvPr id="122" name="Line 64"/>
                <p:cNvSpPr>
                  <a:spLocks noChangeShapeType="1"/>
                </p:cNvSpPr>
                <p:nvPr/>
              </p:nvSpPr>
              <p:spPr bwMode="auto">
                <a:xfrm>
                  <a:off x="7835811" y="2665058"/>
                  <a:ext cx="25489" cy="41115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sp>
              <p:nvSpPr>
                <p:cNvPr id="123" name="Line 71"/>
                <p:cNvSpPr>
                  <a:spLocks noChangeShapeType="1"/>
                </p:cNvSpPr>
                <p:nvPr/>
              </p:nvSpPr>
              <p:spPr bwMode="auto">
                <a:xfrm>
                  <a:off x="7184791" y="1365436"/>
                  <a:ext cx="438396" cy="1839630"/>
                </a:xfrm>
                <a:prstGeom prst="line">
                  <a:avLst/>
                </a:prstGeom>
                <a:noFill/>
                <a:ln w="19050">
                  <a:solidFill>
                    <a:srgbClr val="FF0000"/>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cxnSp>
              <p:nvCxnSpPr>
                <p:cNvPr id="124" name="直接连接符 123"/>
                <p:cNvCxnSpPr/>
                <p:nvPr/>
              </p:nvCxnSpPr>
              <p:spPr bwMode="auto">
                <a:xfrm>
                  <a:off x="6887797" y="2598257"/>
                  <a:ext cx="550644" cy="1003793"/>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 name="Line 48"/>
                <p:cNvSpPr>
                  <a:spLocks noChangeShapeType="1"/>
                </p:cNvSpPr>
                <p:nvPr/>
              </p:nvSpPr>
              <p:spPr bwMode="auto">
                <a:xfrm flipH="1">
                  <a:off x="8181429" y="2025879"/>
                  <a:ext cx="227655" cy="1312909"/>
                </a:xfrm>
                <a:prstGeom prst="line">
                  <a:avLst/>
                </a:prstGeom>
                <a:noFill/>
                <a:ln w="19050">
                  <a:solidFill>
                    <a:srgbClr val="66FF99"/>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grpSp>
          <p:grpSp>
            <p:nvGrpSpPr>
              <p:cNvPr id="111" name="组合 110"/>
              <p:cNvGrpSpPr/>
              <p:nvPr/>
            </p:nvGrpSpPr>
            <p:grpSpPr>
              <a:xfrm>
                <a:off x="5193968" y="1114857"/>
                <a:ext cx="4144108" cy="1869644"/>
                <a:chOff x="5193968" y="1114857"/>
                <a:chExt cx="4144108" cy="1869644"/>
              </a:xfrm>
            </p:grpSpPr>
            <p:graphicFrame>
              <p:nvGraphicFramePr>
                <p:cNvPr id="112" name="Object 8"/>
                <p:cNvGraphicFramePr>
                  <a:graphicFrameLocks noChangeAspect="1"/>
                </p:cNvGraphicFramePr>
                <p:nvPr>
                  <p:extLst/>
                </p:nvPr>
              </p:nvGraphicFramePr>
              <p:xfrm>
                <a:off x="5273675" y="2665413"/>
                <a:ext cx="365125" cy="319088"/>
              </p:xfrm>
              <a:graphic>
                <a:graphicData uri="http://schemas.openxmlformats.org/presentationml/2006/ole">
                  <mc:AlternateContent xmlns:mc="http://schemas.openxmlformats.org/markup-compatibility/2006">
                    <mc:Choice xmlns:v="urn:schemas-microsoft-com:vml" Requires="v">
                      <p:oleObj spid="_x0000_s146873" name="Equation" r:id="rId24" imgW="190440" imgH="164880" progId="Equation.DSMT4">
                        <p:embed/>
                      </p:oleObj>
                    </mc:Choice>
                    <mc:Fallback>
                      <p:oleObj name="Equation" r:id="rId24" imgW="190440" imgH="1648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73675" y="2665413"/>
                              <a:ext cx="365125"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3" name="Object 9"/>
                <p:cNvGraphicFramePr>
                  <a:graphicFrameLocks noChangeAspect="1"/>
                </p:cNvGraphicFramePr>
                <p:nvPr>
                  <p:extLst/>
                </p:nvPr>
              </p:nvGraphicFramePr>
              <p:xfrm>
                <a:off x="7839424" y="2570219"/>
                <a:ext cx="365125" cy="320675"/>
              </p:xfrm>
              <a:graphic>
                <a:graphicData uri="http://schemas.openxmlformats.org/presentationml/2006/ole">
                  <mc:AlternateContent xmlns:mc="http://schemas.openxmlformats.org/markup-compatibility/2006">
                    <mc:Choice xmlns:v="urn:schemas-microsoft-com:vml" Requires="v">
                      <p:oleObj spid="_x0000_s146874" name="Equation" r:id="rId26" imgW="190440" imgH="164880" progId="Equation.DSMT4">
                        <p:embed/>
                      </p:oleObj>
                    </mc:Choice>
                    <mc:Fallback>
                      <p:oleObj name="Equation" r:id="rId26" imgW="190440" imgH="1648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839424" y="2570219"/>
                              <a:ext cx="365125"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4" name="Object 10"/>
                <p:cNvGraphicFramePr>
                  <a:graphicFrameLocks noChangeAspect="1"/>
                </p:cNvGraphicFramePr>
                <p:nvPr>
                  <p:extLst/>
                </p:nvPr>
              </p:nvGraphicFramePr>
              <p:xfrm>
                <a:off x="8987238" y="1497989"/>
                <a:ext cx="350838" cy="334963"/>
              </p:xfrm>
              <a:graphic>
                <a:graphicData uri="http://schemas.openxmlformats.org/presentationml/2006/ole">
                  <mc:AlternateContent xmlns:mc="http://schemas.openxmlformats.org/markup-compatibility/2006">
                    <mc:Choice xmlns:v="urn:schemas-microsoft-com:vml" Requires="v">
                      <p:oleObj spid="_x0000_s146875" name="Equation" r:id="rId28" imgW="190440" imgH="177480" progId="Equation.DSMT4">
                        <p:embed/>
                      </p:oleObj>
                    </mc:Choice>
                    <mc:Fallback>
                      <p:oleObj name="Equation" r:id="rId28" imgW="190440" imgH="17748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987238" y="1497989"/>
                              <a:ext cx="350838"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5" name="Object 11"/>
                <p:cNvGraphicFramePr>
                  <a:graphicFrameLocks noChangeAspect="1"/>
                </p:cNvGraphicFramePr>
                <p:nvPr>
                  <p:extLst/>
                </p:nvPr>
              </p:nvGraphicFramePr>
              <p:xfrm>
                <a:off x="6086571" y="1360357"/>
                <a:ext cx="387350" cy="320675"/>
              </p:xfrm>
              <a:graphic>
                <a:graphicData uri="http://schemas.openxmlformats.org/presentationml/2006/ole">
                  <mc:AlternateContent xmlns:mc="http://schemas.openxmlformats.org/markup-compatibility/2006">
                    <mc:Choice xmlns:v="urn:schemas-microsoft-com:vml" Requires="v">
                      <p:oleObj spid="_x0000_s146876" name="Equation" r:id="rId30" imgW="203040" imgH="164880" progId="Equation.DSMT4">
                        <p:embed/>
                      </p:oleObj>
                    </mc:Choice>
                    <mc:Fallback>
                      <p:oleObj name="Equation" r:id="rId30" imgW="203040" imgH="16488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086571" y="1360357"/>
                              <a:ext cx="387350"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6" name="Text Box 53"/>
                <p:cNvSpPr txBox="1">
                  <a:spLocks noChangeArrowheads="1"/>
                </p:cNvSpPr>
                <p:nvPr/>
              </p:nvSpPr>
              <p:spPr bwMode="auto">
                <a:xfrm rot="19128103">
                  <a:off x="5193968" y="1699307"/>
                  <a:ext cx="896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fontAlgn="t" hangingPunct="1"/>
                  <a:r>
                    <a:rPr kumimoji="1" lang="en-US" altLang="zh-CN" b="1" dirty="0" err="1">
                      <a:latin typeface="+mj-lt"/>
                      <a:ea typeface="方正姚体" panose="02010601030101010101" pitchFamily="2" charset="-122"/>
                    </a:rPr>
                    <a:t>y+dy</a:t>
                  </a:r>
                  <a:endParaRPr kumimoji="1" lang="en-US" altLang="zh-CN" dirty="0">
                    <a:latin typeface="+mj-lt"/>
                  </a:endParaRPr>
                </a:p>
              </p:txBody>
            </p:sp>
            <p:graphicFrame>
              <p:nvGraphicFramePr>
                <p:cNvPr id="117" name="Object 68"/>
                <p:cNvGraphicFramePr>
                  <a:graphicFrameLocks noChangeAspect="1"/>
                </p:cNvGraphicFramePr>
                <p:nvPr>
                  <p:extLst/>
                </p:nvPr>
              </p:nvGraphicFramePr>
              <p:xfrm>
                <a:off x="7058025" y="1643063"/>
                <a:ext cx="312738" cy="346075"/>
              </p:xfrm>
              <a:graphic>
                <a:graphicData uri="http://schemas.openxmlformats.org/presentationml/2006/ole">
                  <mc:AlternateContent xmlns:mc="http://schemas.openxmlformats.org/markup-compatibility/2006">
                    <mc:Choice xmlns:v="urn:schemas-microsoft-com:vml" Requires="v">
                      <p:oleObj spid="_x0000_s146877" name="Equation" r:id="rId32" imgW="164880" imgH="177480" progId="Equation.DSMT4">
                        <p:embed/>
                      </p:oleObj>
                    </mc:Choice>
                    <mc:Fallback>
                      <p:oleObj name="Equation" r:id="rId32" imgW="164880" imgH="17748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058025" y="1643063"/>
                              <a:ext cx="31273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 name="Text Box 53"/>
                <p:cNvSpPr txBox="1">
                  <a:spLocks noChangeArrowheads="1"/>
                </p:cNvSpPr>
                <p:nvPr/>
              </p:nvSpPr>
              <p:spPr bwMode="auto">
                <a:xfrm>
                  <a:off x="7261367" y="1114857"/>
                  <a:ext cx="896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fontAlgn="t" hangingPunct="1"/>
                  <a:r>
                    <a:rPr kumimoji="1" lang="en-US" altLang="zh-CN" b="1" dirty="0" err="1">
                      <a:latin typeface="+mj-lt"/>
                      <a:ea typeface="方正姚体" panose="02010601030101010101" pitchFamily="2" charset="-122"/>
                    </a:rPr>
                    <a:t>x+dx</a:t>
                  </a:r>
                  <a:endParaRPr kumimoji="1" lang="en-US" altLang="zh-CN" dirty="0">
                    <a:latin typeface="+mj-lt"/>
                  </a:endParaRPr>
                </a:p>
              </p:txBody>
            </p:sp>
          </p:grpSp>
        </p:grpSp>
      </p:grpSp>
      <p:sp>
        <p:nvSpPr>
          <p:cNvPr id="67" name="Text Box 13"/>
          <p:cNvSpPr txBox="1">
            <a:spLocks noChangeArrowheads="1"/>
          </p:cNvSpPr>
          <p:nvPr/>
        </p:nvSpPr>
        <p:spPr bwMode="auto">
          <a:xfrm>
            <a:off x="1210689" y="1036196"/>
            <a:ext cx="7425502" cy="13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00" tIns="46800" rIns="936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150000"/>
              </a:lnSpc>
              <a:spcBef>
                <a:spcPts val="0"/>
              </a:spcBef>
            </a:pPr>
            <a:r>
              <a:rPr lang="en-US" altLang="zh-CN" sz="1600" dirty="0">
                <a:latin typeface="宋体" panose="02010600030101010101" pitchFamily="2" charset="-122"/>
                <a:ea typeface="宋体" panose="02010600030101010101" pitchFamily="2" charset="-122"/>
              </a:rPr>
              <a:t>Young-Laplace</a:t>
            </a:r>
            <a:r>
              <a:rPr lang="zh-CN" altLang="en-US" sz="1600" dirty="0">
                <a:latin typeface="宋体" panose="02010600030101010101" pitchFamily="2" charset="-122"/>
                <a:ea typeface="宋体" panose="02010600030101010101" pitchFamily="2" charset="-122"/>
              </a:rPr>
              <a:t>方程是是</a:t>
            </a:r>
            <a:r>
              <a:rPr lang="en-US" altLang="zh-CN" sz="1600" dirty="0">
                <a:latin typeface="宋体" panose="02010600030101010101" pitchFamily="2" charset="-122"/>
                <a:ea typeface="宋体" panose="02010600030101010101" pitchFamily="2" charset="-122"/>
              </a:rPr>
              <a:t>1805</a:t>
            </a:r>
            <a:r>
              <a:rPr lang="zh-CN" altLang="en-US" sz="1600" dirty="0">
                <a:latin typeface="宋体" panose="02010600030101010101" pitchFamily="2" charset="-122"/>
                <a:ea typeface="宋体" panose="02010600030101010101" pitchFamily="2" charset="-122"/>
              </a:rPr>
              <a:t>年由</a:t>
            </a:r>
            <a:r>
              <a:rPr lang="en-US" altLang="zh-CN" sz="1600" dirty="0">
                <a:latin typeface="宋体" panose="02010600030101010101" pitchFamily="2" charset="-122"/>
                <a:ea typeface="宋体" panose="02010600030101010101" pitchFamily="2" charset="-122"/>
              </a:rPr>
              <a:t>Young</a:t>
            </a:r>
            <a:r>
              <a:rPr lang="zh-CN" altLang="en-US" sz="1600" dirty="0">
                <a:latin typeface="宋体" panose="02010600030101010101" pitchFamily="2" charset="-122"/>
                <a:ea typeface="宋体" panose="02010600030101010101" pitchFamily="2" charset="-122"/>
              </a:rPr>
              <a:t>和</a:t>
            </a:r>
            <a:r>
              <a:rPr lang="en-US" altLang="zh-CN" sz="1600" dirty="0">
                <a:latin typeface="宋体" panose="02010600030101010101" pitchFamily="2" charset="-122"/>
                <a:ea typeface="宋体" panose="02010600030101010101" pitchFamily="2" charset="-122"/>
              </a:rPr>
              <a:t>Laplace</a:t>
            </a:r>
            <a:r>
              <a:rPr lang="zh-CN" altLang="en-US" sz="1600" dirty="0">
                <a:latin typeface="宋体" panose="02010600030101010101" pitchFamily="2" charset="-122"/>
                <a:ea typeface="宋体" panose="02010600030101010101" pitchFamily="2" charset="-122"/>
              </a:rPr>
              <a:t>给出，是界面化学领域最基础的一个方程，表述了一个界面化学分析的最基础的关系。 </a:t>
            </a:r>
            <a:r>
              <a:rPr lang="de-DE" altLang="zh-CN" sz="1600" dirty="0">
                <a:latin typeface="宋体" panose="02010600030101010101" pitchFamily="2" charset="-122"/>
                <a:ea typeface="宋体" panose="02010600030101010101" pitchFamily="2" charset="-122"/>
              </a:rPr>
              <a:t>                    </a:t>
            </a:r>
            <a:r>
              <a:rPr lang="de-DE" altLang="zh-CN" sz="1400" dirty="0">
                <a:latin typeface="+mj-lt"/>
                <a:ea typeface="宋体" panose="02010600030101010101" pitchFamily="2" charset="-122"/>
              </a:rPr>
              <a:t>T.Young, in Miscellaneous Works, G.Peacock, ed., J.Murray, london, 1855, Vol. I, P.418</a:t>
            </a:r>
          </a:p>
          <a:p>
            <a:pPr>
              <a:spcBef>
                <a:spcPts val="0"/>
              </a:spcBef>
            </a:pPr>
            <a:r>
              <a:rPr lang="de-DE" altLang="zh-CN" sz="1400" dirty="0">
                <a:latin typeface="+mj-lt"/>
                <a:ea typeface="宋体" panose="02010600030101010101" pitchFamily="2" charset="-122"/>
              </a:rPr>
              <a:t>                                                       P.S.De Laplace, mechanique celeste, Supplement to book 10, 1806 </a:t>
            </a:r>
          </a:p>
        </p:txBody>
      </p:sp>
      <p:pic>
        <p:nvPicPr>
          <p:cNvPr id="2" name="图片 1"/>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663071" y="2647336"/>
            <a:ext cx="900000" cy="1080000"/>
          </a:xfrm>
          <a:prstGeom prst="rect">
            <a:avLst/>
          </a:prstGeom>
        </p:spPr>
      </p:pic>
      <p:sp>
        <p:nvSpPr>
          <p:cNvPr id="3" name="矩形 2"/>
          <p:cNvSpPr/>
          <p:nvPr/>
        </p:nvSpPr>
        <p:spPr>
          <a:xfrm>
            <a:off x="7540144" y="2622022"/>
            <a:ext cx="1299056" cy="1015663"/>
          </a:xfrm>
          <a:prstGeom prst="rect">
            <a:avLst/>
          </a:prstGeom>
        </p:spPr>
        <p:txBody>
          <a:bodyPr wrap="square">
            <a:spAutoFit/>
          </a:bodyPr>
          <a:lstStyle/>
          <a:p>
            <a:r>
              <a:rPr lang="en-US" altLang="zh-CN" sz="1200" dirty="0"/>
              <a:t>Pierre-Simon, marquis de Laplace </a:t>
            </a:r>
          </a:p>
          <a:p>
            <a:r>
              <a:rPr lang="en-US" altLang="zh-CN" sz="1200" dirty="0"/>
              <a:t>(23 March 1749 – 5 March 1827)</a:t>
            </a:r>
          </a:p>
        </p:txBody>
      </p:sp>
      <p:pic>
        <p:nvPicPr>
          <p:cNvPr id="70" name="图片 69"/>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420942" y="2647336"/>
            <a:ext cx="729000" cy="1080000"/>
          </a:xfrm>
          <a:prstGeom prst="rect">
            <a:avLst/>
          </a:prstGeom>
        </p:spPr>
      </p:pic>
      <p:sp>
        <p:nvSpPr>
          <p:cNvPr id="126" name="矩形 125"/>
          <p:cNvSpPr/>
          <p:nvPr/>
        </p:nvSpPr>
        <p:spPr>
          <a:xfrm>
            <a:off x="5215932" y="2780421"/>
            <a:ext cx="1236910" cy="646331"/>
          </a:xfrm>
          <a:prstGeom prst="rect">
            <a:avLst/>
          </a:prstGeom>
        </p:spPr>
        <p:txBody>
          <a:bodyPr wrap="square">
            <a:spAutoFit/>
          </a:bodyPr>
          <a:lstStyle/>
          <a:p>
            <a:pPr algn="ctr"/>
            <a:r>
              <a:rPr lang="en-US" altLang="zh-CN" sz="1200" dirty="0">
                <a:latin typeface="+mj-lt"/>
              </a:rPr>
              <a:t>Thomas Young</a:t>
            </a:r>
            <a:br>
              <a:rPr lang="en-US" altLang="zh-CN" sz="1200" dirty="0">
                <a:latin typeface="+mj-lt"/>
              </a:rPr>
            </a:br>
            <a:r>
              <a:rPr lang="en-US" altLang="zh-CN" sz="1200" dirty="0">
                <a:latin typeface="+mj-lt"/>
              </a:rPr>
              <a:t>(</a:t>
            </a:r>
            <a:r>
              <a:rPr lang="en-US" altLang="zh-CN" sz="1200" dirty="0"/>
              <a:t>13 June 1773 – 10 May 1829)</a:t>
            </a:r>
            <a:endParaRPr lang="zh-CN" altLang="en-US" sz="1200" dirty="0">
              <a:latin typeface="+mj-lt"/>
            </a:endParaRPr>
          </a:p>
        </p:txBody>
      </p:sp>
      <p:sp>
        <p:nvSpPr>
          <p:cNvPr id="5" name="矩形 4"/>
          <p:cNvSpPr/>
          <p:nvPr/>
        </p:nvSpPr>
        <p:spPr>
          <a:xfrm>
            <a:off x="6605566" y="3761950"/>
            <a:ext cx="2233633" cy="400110"/>
          </a:xfrm>
          <a:prstGeom prst="rect">
            <a:avLst/>
          </a:prstGeom>
        </p:spPr>
        <p:txBody>
          <a:bodyPr wrap="square">
            <a:spAutoFit/>
          </a:bodyPr>
          <a:lstStyle/>
          <a:p>
            <a:r>
              <a:rPr lang="en-US" altLang="zh-CN" sz="1000" dirty="0"/>
              <a:t>http://en.wikipedia.org/wiki/Pierre-Simon_Laplace </a:t>
            </a:r>
            <a:endParaRPr lang="zh-CN" altLang="en-US" sz="1000" dirty="0"/>
          </a:p>
        </p:txBody>
      </p:sp>
      <p:sp>
        <p:nvSpPr>
          <p:cNvPr id="6" name="矩形 5"/>
          <p:cNvSpPr/>
          <p:nvPr/>
        </p:nvSpPr>
        <p:spPr>
          <a:xfrm>
            <a:off x="4257539" y="3752939"/>
            <a:ext cx="2155878" cy="400110"/>
          </a:xfrm>
          <a:prstGeom prst="rect">
            <a:avLst/>
          </a:prstGeom>
        </p:spPr>
        <p:txBody>
          <a:bodyPr wrap="square">
            <a:spAutoFit/>
          </a:bodyPr>
          <a:lstStyle/>
          <a:p>
            <a:r>
              <a:rPr lang="zh-CN" altLang="en-US" sz="1000" dirty="0">
                <a:latin typeface="+mj-lt"/>
              </a:rPr>
              <a:t>http://en.wikipedia.org/wiki/Thomas_Young_(scientist)</a:t>
            </a:r>
          </a:p>
        </p:txBody>
      </p:sp>
      <p:sp>
        <p:nvSpPr>
          <p:cNvPr id="127" name="Text Box 26">
            <a:extLst>
              <a:ext uri="{FF2B5EF4-FFF2-40B4-BE49-F238E27FC236}">
                <a16:creationId xmlns:a16="http://schemas.microsoft.com/office/drawing/2014/main" id="{DD1B18AD-8D98-489F-96FF-64FA7AAD90E0}"/>
              </a:ext>
            </a:extLst>
          </p:cNvPr>
          <p:cNvSpPr txBox="1">
            <a:spLocks noChangeArrowheads="1"/>
          </p:cNvSpPr>
          <p:nvPr/>
        </p:nvSpPr>
        <p:spPr bwMode="auto">
          <a:xfrm>
            <a:off x="3962312" y="4260098"/>
            <a:ext cx="4815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wrap="square"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just" eaLnBrk="1" hangingPunct="1">
              <a:lnSpc>
                <a:spcPct val="150000"/>
              </a:lnSpc>
              <a:spcBef>
                <a:spcPts val="0"/>
              </a:spcBef>
            </a:pPr>
            <a:r>
              <a:rPr lang="zh-CN" altLang="en-US" sz="1400" dirty="0">
                <a:latin typeface="宋体" panose="02010600030101010101" pitchFamily="2" charset="-122"/>
                <a:ea typeface="宋体" panose="02010600030101010101" pitchFamily="2" charset="-122"/>
              </a:rPr>
              <a:t>在曲面上任意选择一个平面作为由图（红平面）所示的点</a:t>
            </a:r>
            <a:r>
              <a:rPr lang="en-US" altLang="zh-CN" sz="1400" dirty="0">
                <a:latin typeface="宋体" panose="02010600030101010101" pitchFamily="2" charset="-122"/>
                <a:ea typeface="宋体" panose="02010600030101010101" pitchFamily="2" charset="-122"/>
              </a:rPr>
              <a:t>ABCD</a:t>
            </a:r>
            <a:r>
              <a:rPr lang="zh-CN" altLang="en-US" sz="1400" dirty="0">
                <a:latin typeface="宋体" panose="02010600030101010101" pitchFamily="2" charset="-122"/>
                <a:ea typeface="宋体" panose="02010600030101010101" pitchFamily="2" charset="-122"/>
              </a:rPr>
              <a:t>包围的矩形，其面积为</a:t>
            </a:r>
            <a:r>
              <a:rPr lang="en-US" altLang="zh-CN" sz="1400" dirty="0">
                <a:latin typeface="宋体" panose="02010600030101010101" pitchFamily="2" charset="-122"/>
                <a:ea typeface="宋体" panose="02010600030101010101" pitchFamily="2" charset="-122"/>
              </a:rPr>
              <a:t>x * y</a:t>
            </a:r>
            <a:r>
              <a:rPr lang="zh-CN" altLang="en-US" sz="1400" dirty="0">
                <a:latin typeface="宋体" panose="02010600030101010101" pitchFamily="2" charset="-122"/>
                <a:ea typeface="宋体" panose="02010600030101010101" pitchFamily="2" charset="-122"/>
              </a:rPr>
              <a:t>。</a:t>
            </a:r>
            <a:endParaRPr lang="zh-CN" altLang="zh-CN" sz="1400" dirty="0">
              <a:latin typeface="宋体" panose="02010600030101010101" pitchFamily="2" charset="-122"/>
              <a:ea typeface="宋体" panose="02010600030101010101" pitchFamily="2" charset="-122"/>
            </a:endParaRPr>
          </a:p>
        </p:txBody>
      </p:sp>
      <p:sp>
        <p:nvSpPr>
          <p:cNvPr id="128" name="Rectangle 66">
            <a:extLst>
              <a:ext uri="{FF2B5EF4-FFF2-40B4-BE49-F238E27FC236}">
                <a16:creationId xmlns:a16="http://schemas.microsoft.com/office/drawing/2014/main" id="{CBED8FB5-6F38-47DF-9F7E-8489D73C6393}"/>
              </a:ext>
            </a:extLst>
          </p:cNvPr>
          <p:cNvSpPr>
            <a:spLocks noChangeArrowheads="1"/>
          </p:cNvSpPr>
          <p:nvPr/>
        </p:nvSpPr>
        <p:spPr bwMode="auto">
          <a:xfrm>
            <a:off x="3962312" y="4879879"/>
            <a:ext cx="49530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square"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just" eaLnBrk="1" hangingPunct="1">
              <a:lnSpc>
                <a:spcPct val="150000"/>
              </a:lnSpc>
              <a:spcBef>
                <a:spcPts val="0"/>
              </a:spcBef>
            </a:pPr>
            <a:r>
              <a:rPr lang="zh-CN" altLang="en-US" sz="1400" dirty="0">
                <a:latin typeface="宋体" panose="02010600030101010101" pitchFamily="2" charset="-122"/>
                <a:ea typeface="宋体" panose="02010600030101010101" pitchFamily="2" charset="-122"/>
              </a:rPr>
              <a:t>边缘表面的弧度弧（弧</a:t>
            </a:r>
            <a:r>
              <a:rPr lang="en-US" altLang="zh-CN" sz="1400" dirty="0">
                <a:latin typeface="宋体" panose="02010600030101010101" pitchFamily="2" charset="-122"/>
                <a:ea typeface="宋体" panose="02010600030101010101" pitchFamily="2" charset="-122"/>
              </a:rPr>
              <a:t>AB</a:t>
            </a:r>
            <a:r>
              <a:rPr lang="zh-CN" altLang="en-US" sz="1400" dirty="0">
                <a:latin typeface="宋体" panose="02010600030101010101" pitchFamily="2" charset="-122"/>
                <a:ea typeface="宋体" panose="02010600030101010101" pitchFamily="2" charset="-122"/>
              </a:rPr>
              <a:t>和</a:t>
            </a:r>
            <a:r>
              <a:rPr lang="en-US" altLang="zh-CN" sz="1400" dirty="0">
                <a:latin typeface="宋体" panose="02010600030101010101" pitchFamily="2" charset="-122"/>
                <a:ea typeface="宋体" panose="02010600030101010101" pitchFamily="2" charset="-122"/>
              </a:rPr>
              <a:t>BC</a:t>
            </a:r>
            <a:r>
              <a:rPr lang="zh-CN" altLang="en-US" sz="1400" dirty="0">
                <a:latin typeface="宋体" panose="02010600030101010101" pitchFamily="2" charset="-122"/>
                <a:ea typeface="宋体" panose="02010600030101010101" pitchFamily="2" charset="-122"/>
              </a:rPr>
              <a:t>）的两个半径分别为</a:t>
            </a:r>
            <a:r>
              <a:rPr lang="en-US" altLang="zh-CN" sz="1400" dirty="0">
                <a:latin typeface="宋体" panose="02010600030101010101" pitchFamily="2" charset="-122"/>
                <a:ea typeface="宋体" panose="02010600030101010101" pitchFamily="2" charset="-122"/>
              </a:rPr>
              <a:t>R1'a</a:t>
            </a:r>
            <a:r>
              <a:rPr lang="zh-CN" altLang="en-US" sz="1400" dirty="0">
                <a:latin typeface="宋体" panose="02010600030101010101" pitchFamily="2" charset="-122"/>
                <a:ea typeface="宋体" panose="02010600030101010101" pitchFamily="2" charset="-122"/>
              </a:rPr>
              <a:t>和</a:t>
            </a:r>
            <a:r>
              <a:rPr lang="en-US" altLang="zh-CN" sz="1400" dirty="0">
                <a:latin typeface="宋体" panose="02010600030101010101" pitchFamily="2" charset="-122"/>
                <a:ea typeface="宋体" panose="02010600030101010101" pitchFamily="2" charset="-122"/>
              </a:rPr>
              <a:t>R2'</a:t>
            </a:r>
            <a:endParaRPr lang="zh-CN" altLang="en-US" sz="1400" dirty="0">
              <a:latin typeface="宋体" panose="02010600030101010101" pitchFamily="2" charset="-122"/>
              <a:ea typeface="宋体" panose="02010600030101010101" pitchFamily="2" charset="-122"/>
            </a:endParaRPr>
          </a:p>
        </p:txBody>
      </p:sp>
      <p:sp>
        <p:nvSpPr>
          <p:cNvPr id="129" name="Text Box 31">
            <a:extLst>
              <a:ext uri="{FF2B5EF4-FFF2-40B4-BE49-F238E27FC236}">
                <a16:creationId xmlns:a16="http://schemas.microsoft.com/office/drawing/2014/main" id="{211E69DF-FD11-4652-A609-9000D59D3337}"/>
              </a:ext>
            </a:extLst>
          </p:cNvPr>
          <p:cNvSpPr txBox="1">
            <a:spLocks noChangeArrowheads="1"/>
          </p:cNvSpPr>
          <p:nvPr/>
        </p:nvSpPr>
        <p:spPr bwMode="auto">
          <a:xfrm>
            <a:off x="3962312" y="5225644"/>
            <a:ext cx="4680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wrap="square"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just" eaLnBrk="1" hangingPunct="1">
              <a:lnSpc>
                <a:spcPct val="150000"/>
              </a:lnSpc>
              <a:spcBef>
                <a:spcPts val="0"/>
              </a:spcBef>
            </a:pPr>
            <a:r>
              <a:rPr lang="zh-CN" altLang="en-US" sz="1400" dirty="0">
                <a:latin typeface="宋体" panose="02010600030101010101" pitchFamily="2" charset="-122"/>
                <a:ea typeface="宋体" panose="02010600030101010101" pitchFamily="2" charset="-122"/>
              </a:rPr>
              <a:t>为选择平面组成两个垂直的正截面，</a:t>
            </a:r>
            <a:r>
              <a:rPr lang="en-US" altLang="zh-CN" sz="1400" dirty="0">
                <a:latin typeface="宋体" panose="02010600030101010101" pitchFamily="2" charset="-122"/>
                <a:ea typeface="宋体" panose="02010600030101010101" pitchFamily="2" charset="-122"/>
              </a:rPr>
              <a:t>OZ</a:t>
            </a:r>
            <a:r>
              <a:rPr lang="zh-CN" altLang="en-US" sz="1400" dirty="0">
                <a:latin typeface="宋体" panose="02010600030101010101" pitchFamily="2" charset="-122"/>
                <a:ea typeface="宋体" panose="02010600030101010101" pitchFamily="2" charset="-122"/>
              </a:rPr>
              <a:t>在点</a:t>
            </a:r>
            <a:r>
              <a:rPr lang="en-US" altLang="zh-CN" sz="1400" dirty="0">
                <a:latin typeface="宋体" panose="02010600030101010101" pitchFamily="2" charset="-122"/>
                <a:ea typeface="宋体" panose="02010600030101010101" pitchFamily="2" charset="-122"/>
              </a:rPr>
              <a:t>O</a:t>
            </a:r>
            <a:r>
              <a:rPr lang="zh-CN" altLang="en-US" sz="1400" dirty="0">
                <a:latin typeface="宋体" panose="02010600030101010101" pitchFamily="2" charset="-122"/>
                <a:ea typeface="宋体" panose="02010600030101010101" pitchFamily="2" charset="-122"/>
              </a:rPr>
              <a:t>处的法线。</a:t>
            </a:r>
          </a:p>
        </p:txBody>
      </p:sp>
      <p:sp>
        <p:nvSpPr>
          <p:cNvPr id="130" name="Text Box 32">
            <a:extLst>
              <a:ext uri="{FF2B5EF4-FFF2-40B4-BE49-F238E27FC236}">
                <a16:creationId xmlns:a16="http://schemas.microsoft.com/office/drawing/2014/main" id="{3A4B1DCB-B1E7-4FF1-A836-718819166520}"/>
              </a:ext>
            </a:extLst>
          </p:cNvPr>
          <p:cNvSpPr txBox="1">
            <a:spLocks noChangeArrowheads="1"/>
          </p:cNvSpPr>
          <p:nvPr/>
        </p:nvSpPr>
        <p:spPr bwMode="auto">
          <a:xfrm>
            <a:off x="3962312" y="5597697"/>
            <a:ext cx="468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cmpd="dbl">
                <a:solidFill>
                  <a:srgbClr val="000000"/>
                </a:solidFill>
                <a:miter lim="800000"/>
                <a:headEnd/>
                <a:tailEnd/>
              </a14:hiddenLine>
            </a:ext>
          </a:extLst>
        </p:spPr>
        <p:txBody>
          <a:bodyPr wrap="square"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just" eaLnBrk="1" hangingPunct="1">
              <a:lnSpc>
                <a:spcPct val="150000"/>
              </a:lnSpc>
              <a:spcBef>
                <a:spcPts val="0"/>
              </a:spcBef>
            </a:pPr>
            <a:r>
              <a:rPr lang="zh-CN" altLang="en-US" sz="1400" dirty="0">
                <a:latin typeface="宋体" panose="02010600030101010101" pitchFamily="2" charset="-122"/>
                <a:ea typeface="宋体" panose="02010600030101010101" pitchFamily="2" charset="-122"/>
              </a:rPr>
              <a:t>如果表面沿着</a:t>
            </a:r>
            <a:r>
              <a:rPr lang="en-US" altLang="zh-CN" sz="1400" dirty="0" err="1">
                <a:latin typeface="宋体" panose="02010600030101010101" pitchFamily="2" charset="-122"/>
                <a:ea typeface="宋体" panose="02010600030101010101" pitchFamily="2" charset="-122"/>
              </a:rPr>
              <a:t>dz</a:t>
            </a:r>
            <a:r>
              <a:rPr lang="zh-CN" altLang="en-US" sz="1400" dirty="0">
                <a:latin typeface="宋体" panose="02010600030101010101" pitchFamily="2" charset="-122"/>
                <a:ea typeface="宋体" panose="02010600030101010101" pitchFamily="2" charset="-122"/>
              </a:rPr>
              <a:t>移动一小段距离，那么平面将变为</a:t>
            </a:r>
            <a:r>
              <a:rPr lang="en-US" altLang="zh-CN" sz="1400" dirty="0">
                <a:latin typeface="宋体" panose="02010600030101010101" pitchFamily="2" charset="-122"/>
                <a:ea typeface="宋体" panose="02010600030101010101" pitchFamily="2" charset="-122"/>
              </a:rPr>
              <a:t>A'B'C'D'</a:t>
            </a:r>
            <a:r>
              <a:rPr lang="zh-CN" altLang="en-US" sz="1400" dirty="0">
                <a:latin typeface="宋体" panose="02010600030101010101" pitchFamily="2" charset="-122"/>
                <a:ea typeface="宋体" panose="02010600030101010101" pitchFamily="2" charset="-122"/>
              </a:rPr>
              <a:t>（蓝色平面），</a:t>
            </a:r>
            <a:r>
              <a:rPr lang="en-US" altLang="zh-CN" sz="1400" dirty="0">
                <a:latin typeface="宋体" panose="02010600030101010101" pitchFamily="2" charset="-122"/>
                <a:ea typeface="宋体" panose="02010600030101010101" pitchFamily="2" charset="-122"/>
              </a:rPr>
              <a:t>x</a:t>
            </a:r>
            <a:r>
              <a:rPr lang="zh-CN" altLang="en-US" sz="1400" dirty="0">
                <a:latin typeface="宋体" panose="02010600030101010101" pitchFamily="2" charset="-122"/>
                <a:ea typeface="宋体" panose="02010600030101010101" pitchFamily="2" charset="-122"/>
              </a:rPr>
              <a:t>，</a:t>
            </a:r>
            <a:r>
              <a:rPr lang="en-US" altLang="zh-CN" sz="1400" dirty="0">
                <a:latin typeface="宋体" panose="02010600030101010101" pitchFamily="2" charset="-122"/>
                <a:ea typeface="宋体" panose="02010600030101010101" pitchFamily="2" charset="-122"/>
              </a:rPr>
              <a:t>y</a:t>
            </a:r>
            <a:r>
              <a:rPr lang="zh-CN" altLang="en-US" sz="1400" dirty="0">
                <a:latin typeface="宋体" panose="02010600030101010101" pitchFamily="2" charset="-122"/>
                <a:ea typeface="宋体" panose="02010600030101010101" pitchFamily="2" charset="-122"/>
              </a:rPr>
              <a:t>分别对应为</a:t>
            </a:r>
            <a:r>
              <a:rPr lang="en-US" altLang="zh-CN" sz="1400" dirty="0">
                <a:latin typeface="宋体" panose="02010600030101010101" pitchFamily="2" charset="-122"/>
                <a:ea typeface="宋体" panose="02010600030101010101" pitchFamily="2" charset="-122"/>
              </a:rPr>
              <a:t>dx</a:t>
            </a:r>
            <a:r>
              <a:rPr lang="zh-CN" altLang="en-US" sz="1400" dirty="0">
                <a:latin typeface="宋体" panose="02010600030101010101" pitchFamily="2" charset="-122"/>
                <a:ea typeface="宋体" panose="02010600030101010101" pitchFamily="2" charset="-122"/>
              </a:rPr>
              <a:t>和</a:t>
            </a:r>
            <a:r>
              <a:rPr lang="en-US" altLang="zh-CN" sz="1400" dirty="0" err="1">
                <a:latin typeface="宋体" panose="02010600030101010101" pitchFamily="2" charset="-122"/>
                <a:ea typeface="宋体" panose="02010600030101010101" pitchFamily="2" charset="-122"/>
              </a:rPr>
              <a:t>dy</a:t>
            </a:r>
            <a:r>
              <a:rPr lang="zh-CN" altLang="en-US" sz="1400" dirty="0">
                <a:latin typeface="宋体" panose="02010600030101010101" pitchFamily="2" charset="-122"/>
                <a:ea typeface="宋体" panose="02010600030101010101" pitchFamily="2" charset="-122"/>
              </a:rPr>
              <a:t>。</a:t>
            </a:r>
          </a:p>
        </p:txBody>
      </p:sp>
    </p:spTree>
    <p:extLst>
      <p:ext uri="{BB962C8B-B14F-4D97-AF65-F5344CB8AC3E}">
        <p14:creationId xmlns:p14="http://schemas.microsoft.com/office/powerpoint/2010/main" val="14046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500"/>
                                        <p:tgtEl>
                                          <p:spTgt spid="7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par>
                                <p:cTn id="37" presetID="10" presetClass="entr" presetSubtype="0"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par>
                                <p:cTn id="40" presetID="10" presetClass="entr" presetSubtype="0" fill="hold" nodeType="with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par>
                                <p:cTn id="43" presetID="10" presetClass="entr" presetSubtype="0" fill="hold"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fade">
                                      <p:cBhvr>
                                        <p:cTn id="45" dur="500"/>
                                        <p:tgtEl>
                                          <p:spTgt spid="90"/>
                                        </p:tgtEl>
                                      </p:cBhvr>
                                    </p:animEffect>
                                  </p:childTnLst>
                                </p:cTn>
                              </p:par>
                              <p:par>
                                <p:cTn id="46" presetID="10" presetClass="entr" presetSubtype="0" fill="hold" nodeType="with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par>
                                <p:cTn id="49" presetID="10" presetClass="entr" presetSubtype="0" fill="hold" nodeType="with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500"/>
                                        <p:tgtEl>
                                          <p:spTgt spid="9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fade">
                                      <p:cBhvr>
                                        <p:cTn id="54" dur="500"/>
                                        <p:tgtEl>
                                          <p:spTgt spid="9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fade">
                                      <p:cBhvr>
                                        <p:cTn id="57" dur="500"/>
                                        <p:tgtEl>
                                          <p:spTgt spid="9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fade">
                                      <p:cBhvr>
                                        <p:cTn id="60" dur="500"/>
                                        <p:tgtEl>
                                          <p:spTgt spid="95"/>
                                        </p:tgtEl>
                                      </p:cBhvr>
                                    </p:animEffect>
                                  </p:childTnLst>
                                </p:cTn>
                              </p:par>
                              <p:par>
                                <p:cTn id="61" presetID="10" presetClass="entr" presetSubtype="0" fill="hold" nodeType="withEffect">
                                  <p:stCondLst>
                                    <p:cond delay="0"/>
                                  </p:stCondLst>
                                  <p:childTnLst>
                                    <p:set>
                                      <p:cBhvr>
                                        <p:cTn id="62" dur="1" fill="hold">
                                          <p:stCondLst>
                                            <p:cond delay="0"/>
                                          </p:stCondLst>
                                        </p:cTn>
                                        <p:tgtEl>
                                          <p:spTgt spid="96"/>
                                        </p:tgtEl>
                                        <p:attrNameLst>
                                          <p:attrName>style.visibility</p:attrName>
                                        </p:attrNameLst>
                                      </p:cBhvr>
                                      <p:to>
                                        <p:strVal val="visible"/>
                                      </p:to>
                                    </p:set>
                                    <p:animEffect transition="in" filter="fade">
                                      <p:cBhvr>
                                        <p:cTn id="63" dur="500"/>
                                        <p:tgtEl>
                                          <p:spTgt spid="9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7"/>
                                        </p:tgtEl>
                                        <p:attrNameLst>
                                          <p:attrName>style.visibility</p:attrName>
                                        </p:attrNameLst>
                                      </p:cBhvr>
                                      <p:to>
                                        <p:strVal val="visible"/>
                                      </p:to>
                                    </p:set>
                                    <p:animEffect transition="in" filter="fade">
                                      <p:cBhvr>
                                        <p:cTn id="66" dur="500"/>
                                        <p:tgtEl>
                                          <p:spTgt spid="9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8"/>
                                        </p:tgtEl>
                                        <p:attrNameLst>
                                          <p:attrName>style.visibility</p:attrName>
                                        </p:attrNameLst>
                                      </p:cBhvr>
                                      <p:to>
                                        <p:strVal val="visible"/>
                                      </p:to>
                                    </p:set>
                                    <p:animEffect transition="in" filter="fade">
                                      <p:cBhvr>
                                        <p:cTn id="69" dur="500"/>
                                        <p:tgtEl>
                                          <p:spTgt spid="98"/>
                                        </p:tgtEl>
                                      </p:cBhvr>
                                    </p:animEffect>
                                  </p:childTnLst>
                                </p:cTn>
                              </p:par>
                              <p:par>
                                <p:cTn id="70" presetID="10" presetClass="entr" presetSubtype="0" fill="hold" nodeType="withEffect">
                                  <p:stCondLst>
                                    <p:cond delay="0"/>
                                  </p:stCondLst>
                                  <p:childTnLst>
                                    <p:set>
                                      <p:cBhvr>
                                        <p:cTn id="71" dur="1" fill="hold">
                                          <p:stCondLst>
                                            <p:cond delay="0"/>
                                          </p:stCondLst>
                                        </p:cTn>
                                        <p:tgtEl>
                                          <p:spTgt spid="99"/>
                                        </p:tgtEl>
                                        <p:attrNameLst>
                                          <p:attrName>style.visibility</p:attrName>
                                        </p:attrNameLst>
                                      </p:cBhvr>
                                      <p:to>
                                        <p:strVal val="visible"/>
                                      </p:to>
                                    </p:set>
                                    <p:animEffect transition="in" filter="fade">
                                      <p:cBhvr>
                                        <p:cTn id="72" dur="500"/>
                                        <p:tgtEl>
                                          <p:spTgt spid="99"/>
                                        </p:tgtEl>
                                      </p:cBhvr>
                                    </p:animEffect>
                                  </p:childTnLst>
                                </p:cTn>
                              </p:par>
                              <p:par>
                                <p:cTn id="73" presetID="10" presetClass="entr" presetSubtype="0" fill="hold" nodeType="withEffect">
                                  <p:stCondLst>
                                    <p:cond delay="0"/>
                                  </p:stCondLst>
                                  <p:childTnLst>
                                    <p:set>
                                      <p:cBhvr>
                                        <p:cTn id="74" dur="1" fill="hold">
                                          <p:stCondLst>
                                            <p:cond delay="0"/>
                                          </p:stCondLst>
                                        </p:cTn>
                                        <p:tgtEl>
                                          <p:spTgt spid="100"/>
                                        </p:tgtEl>
                                        <p:attrNameLst>
                                          <p:attrName>style.visibility</p:attrName>
                                        </p:attrNameLst>
                                      </p:cBhvr>
                                      <p:to>
                                        <p:strVal val="visible"/>
                                      </p:to>
                                    </p:set>
                                    <p:animEffect transition="in" filter="fade">
                                      <p:cBhvr>
                                        <p:cTn id="75" dur="500"/>
                                        <p:tgtEl>
                                          <p:spTgt spid="100"/>
                                        </p:tgtEl>
                                      </p:cBhvr>
                                    </p:animEffect>
                                  </p:childTnLst>
                                </p:cTn>
                              </p:par>
                              <p:par>
                                <p:cTn id="76" presetID="10" presetClass="entr" presetSubtype="0" fill="hold" nodeType="with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fade">
                                      <p:cBhvr>
                                        <p:cTn id="78" dur="500"/>
                                        <p:tgtEl>
                                          <p:spTgt spid="101"/>
                                        </p:tgtEl>
                                      </p:cBhvr>
                                    </p:animEffect>
                                  </p:childTnLst>
                                </p:cTn>
                              </p:par>
                              <p:par>
                                <p:cTn id="79" presetID="10" presetClass="entr" presetSubtype="0" fill="hold" nodeType="withEffect">
                                  <p:stCondLst>
                                    <p:cond delay="0"/>
                                  </p:stCondLst>
                                  <p:childTnLst>
                                    <p:set>
                                      <p:cBhvr>
                                        <p:cTn id="80" dur="1" fill="hold">
                                          <p:stCondLst>
                                            <p:cond delay="0"/>
                                          </p:stCondLst>
                                        </p:cTn>
                                        <p:tgtEl>
                                          <p:spTgt spid="102"/>
                                        </p:tgtEl>
                                        <p:attrNameLst>
                                          <p:attrName>style.visibility</p:attrName>
                                        </p:attrNameLst>
                                      </p:cBhvr>
                                      <p:to>
                                        <p:strVal val="visible"/>
                                      </p:to>
                                    </p:set>
                                    <p:animEffect transition="in" filter="fade">
                                      <p:cBhvr>
                                        <p:cTn id="81" dur="500"/>
                                        <p:tgtEl>
                                          <p:spTgt spid="102"/>
                                        </p:tgtEl>
                                      </p:cBhvr>
                                    </p:animEffect>
                                  </p:childTnLst>
                                </p:cTn>
                              </p:par>
                              <p:par>
                                <p:cTn id="82" presetID="10" presetClass="entr" presetSubtype="0" fill="hold" nodeType="withEffect">
                                  <p:stCondLst>
                                    <p:cond delay="0"/>
                                  </p:stCondLst>
                                  <p:childTnLst>
                                    <p:set>
                                      <p:cBhvr>
                                        <p:cTn id="83" dur="1" fill="hold">
                                          <p:stCondLst>
                                            <p:cond delay="0"/>
                                          </p:stCondLst>
                                        </p:cTn>
                                        <p:tgtEl>
                                          <p:spTgt spid="105"/>
                                        </p:tgtEl>
                                        <p:attrNameLst>
                                          <p:attrName>style.visibility</p:attrName>
                                        </p:attrNameLst>
                                      </p:cBhvr>
                                      <p:to>
                                        <p:strVal val="visible"/>
                                      </p:to>
                                    </p:set>
                                    <p:animEffect transition="in" filter="fade">
                                      <p:cBhvr>
                                        <p:cTn id="84" dur="500"/>
                                        <p:tgtEl>
                                          <p:spTgt spid="105"/>
                                        </p:tgtEl>
                                      </p:cBhvr>
                                    </p:animEffect>
                                  </p:childTnLst>
                                </p:cTn>
                              </p:par>
                              <p:par>
                                <p:cTn id="85" presetID="10" presetClass="entr" presetSubtype="0" fill="hold" nodeType="withEffect">
                                  <p:stCondLst>
                                    <p:cond delay="0"/>
                                  </p:stCondLst>
                                  <p:childTnLst>
                                    <p:set>
                                      <p:cBhvr>
                                        <p:cTn id="86" dur="1" fill="hold">
                                          <p:stCondLst>
                                            <p:cond delay="0"/>
                                          </p:stCondLst>
                                        </p:cTn>
                                        <p:tgtEl>
                                          <p:spTgt spid="106"/>
                                        </p:tgtEl>
                                        <p:attrNameLst>
                                          <p:attrName>style.visibility</p:attrName>
                                        </p:attrNameLst>
                                      </p:cBhvr>
                                      <p:to>
                                        <p:strVal val="visible"/>
                                      </p:to>
                                    </p:set>
                                    <p:animEffect transition="in" filter="fade">
                                      <p:cBhvr>
                                        <p:cTn id="87" dur="500"/>
                                        <p:tgtEl>
                                          <p:spTgt spid="106"/>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9" fill="hold" nodeType="click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strips(upLeft)">
                                      <p:cBhvr>
                                        <p:cTn id="92" dur="3000"/>
                                        <p:tgtEl>
                                          <p:spTgt spid="71"/>
                                        </p:tgtEl>
                                      </p:cBhvr>
                                    </p:animEffect>
                                  </p:childTnLst>
                                </p:cTn>
                              </p:par>
                              <p:par>
                                <p:cTn id="93" presetID="18" presetClass="entr" presetSubtype="9" fill="hold" nodeType="withEffect">
                                  <p:stCondLst>
                                    <p:cond delay="0"/>
                                  </p:stCondLst>
                                  <p:childTnLst>
                                    <p:set>
                                      <p:cBhvr>
                                        <p:cTn id="94" dur="1" fill="hold">
                                          <p:stCondLst>
                                            <p:cond delay="0"/>
                                          </p:stCondLst>
                                        </p:cTn>
                                        <p:tgtEl>
                                          <p:spTgt spid="107"/>
                                        </p:tgtEl>
                                        <p:attrNameLst>
                                          <p:attrName>style.visibility</p:attrName>
                                        </p:attrNameLst>
                                      </p:cBhvr>
                                      <p:to>
                                        <p:strVal val="visible"/>
                                      </p:to>
                                    </p:set>
                                    <p:animEffect transition="in" filter="strips(upLeft)">
                                      <p:cBhvr>
                                        <p:cTn id="95" dur="3000"/>
                                        <p:tgtEl>
                                          <p:spTgt spid="10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27"/>
                                        </p:tgtEl>
                                        <p:attrNameLst>
                                          <p:attrName>style.visibility</p:attrName>
                                        </p:attrNameLst>
                                      </p:cBhvr>
                                      <p:to>
                                        <p:strVal val="visible"/>
                                      </p:to>
                                    </p:set>
                                    <p:animEffect transition="in" filter="wipe(left)">
                                      <p:cBhvr>
                                        <p:cTn id="100" dur="500"/>
                                        <p:tgtEl>
                                          <p:spTgt spid="12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28"/>
                                        </p:tgtEl>
                                        <p:attrNameLst>
                                          <p:attrName>style.visibility</p:attrName>
                                        </p:attrNameLst>
                                      </p:cBhvr>
                                      <p:to>
                                        <p:strVal val="visible"/>
                                      </p:to>
                                    </p:set>
                                    <p:animEffect transition="in" filter="wipe(left)">
                                      <p:cBhvr>
                                        <p:cTn id="105" dur="500"/>
                                        <p:tgtEl>
                                          <p:spTgt spid="128"/>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29"/>
                                        </p:tgtEl>
                                        <p:attrNameLst>
                                          <p:attrName>style.visibility</p:attrName>
                                        </p:attrNameLst>
                                      </p:cBhvr>
                                      <p:to>
                                        <p:strVal val="visible"/>
                                      </p:to>
                                    </p:set>
                                    <p:animEffect transition="in" filter="wipe(left)">
                                      <p:cBhvr>
                                        <p:cTn id="110" dur="500"/>
                                        <p:tgtEl>
                                          <p:spTgt spid="129"/>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130"/>
                                        </p:tgtEl>
                                        <p:attrNameLst>
                                          <p:attrName>style.visibility</p:attrName>
                                        </p:attrNameLst>
                                      </p:cBhvr>
                                      <p:to>
                                        <p:strVal val="visible"/>
                                      </p:to>
                                    </p:set>
                                    <p:animEffect transition="in" filter="wipe(down)">
                                      <p:cBhvr>
                                        <p:cTn id="113"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animBg="1"/>
      <p:bldP spid="95" grpId="0" animBg="1"/>
      <p:bldP spid="97" grpId="0" animBg="1"/>
      <p:bldP spid="98" grpId="0" animBg="1"/>
      <p:bldP spid="67" grpId="0"/>
      <p:bldP spid="3" grpId="0"/>
      <p:bldP spid="126" grpId="0"/>
      <p:bldP spid="5" grpId="0"/>
      <p:bldP spid="6" grpId="0"/>
      <p:bldP spid="127" grpId="0"/>
      <p:bldP spid="128" grpId="0"/>
      <p:bldP spid="129" grpId="0"/>
      <p:bldP spid="1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1"/>
          <p:cNvSpPr>
            <a:spLocks noGrp="1"/>
          </p:cNvSpPr>
          <p:nvPr>
            <p:ph type="sldNum" sz="quarter" idx="10"/>
          </p:nvPr>
        </p:nvSpPr>
        <p:spPr>
          <a:xfrm>
            <a:off x="-16267" y="7454900"/>
            <a:ext cx="7921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D16ADC4-245D-425E-9D66-39574D42FF6F}" type="slidenum">
              <a:rPr lang="zh-CN" altLang="de-DE" sz="1800">
                <a:solidFill>
                  <a:schemeClr val="bg1"/>
                </a:solidFill>
                <a:latin typeface="+mj-lt"/>
              </a:rPr>
              <a:pPr/>
              <a:t>12</a:t>
            </a:fld>
            <a:endParaRPr lang="de-DE" altLang="zh-CN" sz="1800">
              <a:solidFill>
                <a:schemeClr val="bg1"/>
              </a:solidFill>
              <a:latin typeface="+mj-lt"/>
            </a:endParaRPr>
          </a:p>
        </p:txBody>
      </p:sp>
      <p:sp>
        <p:nvSpPr>
          <p:cNvPr id="18462" name="Rectangle 53"/>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b="0" i="0" u="none" strike="noStrike" cap="none" normalizeH="0" baseline="0">
              <a:ln>
                <a:noFill/>
              </a:ln>
              <a:solidFill>
                <a:schemeClr val="tx1"/>
              </a:solidFill>
              <a:effectLst/>
              <a:latin typeface="+mj-lt"/>
            </a:endParaRPr>
          </a:p>
        </p:txBody>
      </p:sp>
      <p:sp>
        <p:nvSpPr>
          <p:cNvPr id="18463" name="Rectangle 55"/>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b="0" i="0" u="none" strike="noStrike" cap="none" normalizeH="0" baseline="0">
              <a:ln>
                <a:noFill/>
              </a:ln>
              <a:solidFill>
                <a:schemeClr val="tx1"/>
              </a:solidFill>
              <a:effectLst/>
              <a:latin typeface="+mj-lt"/>
            </a:endParaRPr>
          </a:p>
        </p:txBody>
      </p:sp>
      <p:sp>
        <p:nvSpPr>
          <p:cNvPr id="18464" name="Rectangle 57"/>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b="0" i="0" u="none" strike="noStrike" cap="none" normalizeH="0" baseline="0">
              <a:ln>
                <a:noFill/>
              </a:ln>
              <a:solidFill>
                <a:schemeClr val="tx1"/>
              </a:solidFill>
              <a:effectLst/>
              <a:latin typeface="+mj-lt"/>
            </a:endParaRPr>
          </a:p>
        </p:txBody>
      </p:sp>
      <p:sp>
        <p:nvSpPr>
          <p:cNvPr id="223" name="Text Box 73"/>
          <p:cNvSpPr txBox="1">
            <a:spLocks noChangeArrowheads="1"/>
          </p:cNvSpPr>
          <p:nvPr/>
        </p:nvSpPr>
        <p:spPr bwMode="auto">
          <a:xfrm>
            <a:off x="441032" y="1470956"/>
            <a:ext cx="47831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sz="1400" dirty="0">
                <a:latin typeface="宋体" panose="02010600030101010101" pitchFamily="2" charset="-122"/>
                <a:ea typeface="宋体" panose="02010600030101010101" pitchFamily="2" charset="-122"/>
              </a:rPr>
              <a:t>面积的增量如下：</a:t>
            </a:r>
          </a:p>
        </p:txBody>
      </p:sp>
      <p:graphicFrame>
        <p:nvGraphicFramePr>
          <p:cNvPr id="224" name="Object 74"/>
          <p:cNvGraphicFramePr>
            <a:graphicFrameLocks noChangeAspect="1"/>
          </p:cNvGraphicFramePr>
          <p:nvPr>
            <p:extLst>
              <p:ext uri="{D42A27DB-BD31-4B8C-83A1-F6EECF244321}">
                <p14:modId xmlns:p14="http://schemas.microsoft.com/office/powerpoint/2010/main" val="347288872"/>
              </p:ext>
            </p:extLst>
          </p:nvPr>
        </p:nvGraphicFramePr>
        <p:xfrm>
          <a:off x="743814" y="1717149"/>
          <a:ext cx="3886200" cy="539750"/>
        </p:xfrm>
        <a:graphic>
          <a:graphicData uri="http://schemas.openxmlformats.org/presentationml/2006/ole">
            <mc:AlternateContent xmlns:mc="http://schemas.openxmlformats.org/markup-compatibility/2006">
              <mc:Choice xmlns:v="urn:schemas-microsoft-com:vml" Requires="v">
                <p:oleObj spid="_x0000_s146200" name="Equation" r:id="rId3" imgW="1625400" imgH="228600" progId="Equation.DSMT4">
                  <p:embed/>
                </p:oleObj>
              </mc:Choice>
              <mc:Fallback>
                <p:oleObj name="Equation" r:id="rId3" imgW="16254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14" y="1717149"/>
                        <a:ext cx="3886200"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 name="Object 75"/>
          <p:cNvGraphicFramePr>
            <a:graphicFrameLocks noChangeAspect="1"/>
          </p:cNvGraphicFramePr>
          <p:nvPr>
            <p:extLst>
              <p:ext uri="{D42A27DB-BD31-4B8C-83A1-F6EECF244321}">
                <p14:modId xmlns:p14="http://schemas.microsoft.com/office/powerpoint/2010/main" val="1898838696"/>
              </p:ext>
            </p:extLst>
          </p:nvPr>
        </p:nvGraphicFramePr>
        <p:xfrm>
          <a:off x="969200" y="2202815"/>
          <a:ext cx="3765550" cy="481013"/>
        </p:xfrm>
        <a:graphic>
          <a:graphicData uri="http://schemas.openxmlformats.org/presentationml/2006/ole">
            <mc:AlternateContent xmlns:mc="http://schemas.openxmlformats.org/markup-compatibility/2006">
              <mc:Choice xmlns:v="urn:schemas-microsoft-com:vml" Requires="v">
                <p:oleObj spid="_x0000_s146201" name="Equation" r:id="rId5" imgW="1574640" imgH="203040" progId="Equation.DSMT4">
                  <p:embed/>
                </p:oleObj>
              </mc:Choice>
              <mc:Fallback>
                <p:oleObj name="Equation" r:id="rId5" imgW="157464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200" y="2202815"/>
                        <a:ext cx="3765550" cy="48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6" name="Object 76"/>
          <p:cNvGraphicFramePr>
            <a:graphicFrameLocks noChangeAspect="1"/>
          </p:cNvGraphicFramePr>
          <p:nvPr>
            <p:extLst>
              <p:ext uri="{D42A27DB-BD31-4B8C-83A1-F6EECF244321}">
                <p14:modId xmlns:p14="http://schemas.microsoft.com/office/powerpoint/2010/main" val="3619870182"/>
              </p:ext>
            </p:extLst>
          </p:nvPr>
        </p:nvGraphicFramePr>
        <p:xfrm>
          <a:off x="1069110" y="3023500"/>
          <a:ext cx="2792413" cy="600075"/>
        </p:xfrm>
        <a:graphic>
          <a:graphicData uri="http://schemas.openxmlformats.org/presentationml/2006/ole">
            <mc:AlternateContent xmlns:mc="http://schemas.openxmlformats.org/markup-compatibility/2006">
              <mc:Choice xmlns:v="urn:schemas-microsoft-com:vml" Requires="v">
                <p:oleObj spid="_x0000_s146202" name="Equation" r:id="rId7" imgW="1168200" imgH="253800" progId="Equation.DSMT4">
                  <p:embed/>
                </p:oleObj>
              </mc:Choice>
              <mc:Fallback>
                <p:oleObj name="Equation" r:id="rId7" imgW="1168200" imgH="2538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9110" y="3023500"/>
                        <a:ext cx="2792413"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7" name="Text Box 77"/>
          <p:cNvSpPr txBox="1">
            <a:spLocks noChangeArrowheads="1"/>
          </p:cNvSpPr>
          <p:nvPr/>
        </p:nvSpPr>
        <p:spPr bwMode="auto">
          <a:xfrm>
            <a:off x="441032" y="2685266"/>
            <a:ext cx="40797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wrap="square"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sz="1400" dirty="0">
                <a:latin typeface="宋体" panose="02010600030101010101" pitchFamily="2" charset="-122"/>
                <a:ea typeface="宋体" panose="02010600030101010101" pitchFamily="2" charset="-122"/>
              </a:rPr>
              <a:t>那么在形成这个附加数量的表面时所做的功是：</a:t>
            </a:r>
          </a:p>
        </p:txBody>
      </p:sp>
      <p:graphicFrame>
        <p:nvGraphicFramePr>
          <p:cNvPr id="228" name="Object 79"/>
          <p:cNvGraphicFramePr>
            <a:graphicFrameLocks noChangeAspect="1"/>
          </p:cNvGraphicFramePr>
          <p:nvPr>
            <p:extLst>
              <p:ext uri="{D42A27DB-BD31-4B8C-83A1-F6EECF244321}">
                <p14:modId xmlns:p14="http://schemas.microsoft.com/office/powerpoint/2010/main" val="940225184"/>
              </p:ext>
            </p:extLst>
          </p:nvPr>
        </p:nvGraphicFramePr>
        <p:xfrm>
          <a:off x="926517" y="4252037"/>
          <a:ext cx="1670050" cy="569912"/>
        </p:xfrm>
        <a:graphic>
          <a:graphicData uri="http://schemas.openxmlformats.org/presentationml/2006/ole">
            <mc:AlternateContent xmlns:mc="http://schemas.openxmlformats.org/markup-compatibility/2006">
              <mc:Choice xmlns:v="urn:schemas-microsoft-com:vml" Requires="v">
                <p:oleObj spid="_x0000_s146203" name="Equation" r:id="rId9" imgW="698400" imgH="241200" progId="Equation.DSMT4">
                  <p:embed/>
                </p:oleObj>
              </mc:Choice>
              <mc:Fallback>
                <p:oleObj name="Equation" r:id="rId9" imgW="698400" imgH="241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517" y="4252037"/>
                        <a:ext cx="1670050"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9" name="Text Box 80"/>
          <p:cNvSpPr txBox="1">
            <a:spLocks noChangeArrowheads="1"/>
          </p:cNvSpPr>
          <p:nvPr/>
        </p:nvSpPr>
        <p:spPr bwMode="auto">
          <a:xfrm>
            <a:off x="441032" y="3634875"/>
            <a:ext cx="45672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sz="1400" dirty="0">
                <a:latin typeface="宋体" panose="02010600030101010101" pitchFamily="2" charset="-122"/>
                <a:ea typeface="宋体" panose="02010600030101010101" pitchFamily="2" charset="-122"/>
              </a:rPr>
              <a:t>表面上会有压差</a:t>
            </a:r>
            <a:r>
              <a:rPr lang="en-US" altLang="zh-CN" sz="1400" dirty="0">
                <a:latin typeface="宋体" panose="02010600030101010101" pitchFamily="2" charset="-122"/>
                <a:ea typeface="宋体" panose="02010600030101010101" pitchFamily="2" charset="-122"/>
              </a:rPr>
              <a:t>ΔP; </a:t>
            </a:r>
            <a:r>
              <a:rPr lang="zh-CN" altLang="en-US" sz="1400" dirty="0">
                <a:latin typeface="宋体" panose="02010600030101010101" pitchFamily="2" charset="-122"/>
                <a:ea typeface="宋体" panose="02010600030101010101" pitchFamily="2" charset="-122"/>
              </a:rPr>
              <a:t>它作用在</a:t>
            </a:r>
            <a:r>
              <a:rPr lang="en-US" altLang="zh-CN" sz="1400" dirty="0" err="1">
                <a:latin typeface="宋体" panose="02010600030101010101" pitchFamily="2" charset="-122"/>
                <a:ea typeface="宋体" panose="02010600030101010101" pitchFamily="2" charset="-122"/>
              </a:rPr>
              <a:t>xy</a:t>
            </a:r>
            <a:r>
              <a:rPr lang="zh-CN" altLang="en-US" sz="1400" dirty="0">
                <a:latin typeface="宋体" panose="02010600030101010101" pitchFamily="2" charset="-122"/>
                <a:ea typeface="宋体" panose="02010600030101010101" pitchFamily="2" charset="-122"/>
              </a:rPr>
              <a:t>上并作用一段距离</a:t>
            </a:r>
            <a:r>
              <a:rPr lang="en-US" altLang="zh-CN" sz="1400" dirty="0" err="1">
                <a:latin typeface="宋体" panose="02010600030101010101" pitchFamily="2" charset="-122"/>
                <a:ea typeface="宋体" panose="02010600030101010101" pitchFamily="2" charset="-122"/>
              </a:rPr>
              <a:t>dz</a:t>
            </a:r>
            <a:r>
              <a:rPr lang="zh-CN" altLang="en-US" sz="1400" dirty="0">
                <a:latin typeface="宋体" panose="02010600030101010101" pitchFamily="2" charset="-122"/>
                <a:ea typeface="宋体" panose="02010600030101010101" pitchFamily="2" charset="-122"/>
              </a:rPr>
              <a:t>。 相应的功为</a:t>
            </a:r>
          </a:p>
        </p:txBody>
      </p:sp>
      <p:graphicFrame>
        <p:nvGraphicFramePr>
          <p:cNvPr id="230" name="Object 81"/>
          <p:cNvGraphicFramePr>
            <a:graphicFrameLocks noChangeAspect="1"/>
          </p:cNvGraphicFramePr>
          <p:nvPr>
            <p:extLst>
              <p:ext uri="{D42A27DB-BD31-4B8C-83A1-F6EECF244321}">
                <p14:modId xmlns:p14="http://schemas.microsoft.com/office/powerpoint/2010/main" val="1986824837"/>
              </p:ext>
            </p:extLst>
          </p:nvPr>
        </p:nvGraphicFramePr>
        <p:xfrm>
          <a:off x="2932676" y="4327486"/>
          <a:ext cx="1609725" cy="479425"/>
        </p:xfrm>
        <a:graphic>
          <a:graphicData uri="http://schemas.openxmlformats.org/presentationml/2006/ole">
            <mc:AlternateContent xmlns:mc="http://schemas.openxmlformats.org/markup-compatibility/2006">
              <mc:Choice xmlns:v="urn:schemas-microsoft-com:vml" Requires="v">
                <p:oleObj spid="_x0000_s146204" name="Equation" r:id="rId11" imgW="672840" imgH="203040" progId="Equation.DSMT4">
                  <p:embed/>
                </p:oleObj>
              </mc:Choice>
              <mc:Fallback>
                <p:oleObj name="Equation" r:id="rId11" imgW="67284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32676" y="4327486"/>
                        <a:ext cx="16097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1" name="Object 82"/>
          <p:cNvGraphicFramePr>
            <a:graphicFrameLocks noChangeAspect="1"/>
          </p:cNvGraphicFramePr>
          <p:nvPr>
            <p:extLst>
              <p:ext uri="{D42A27DB-BD31-4B8C-83A1-F6EECF244321}">
                <p14:modId xmlns:p14="http://schemas.microsoft.com/office/powerpoint/2010/main" val="3832942447"/>
              </p:ext>
            </p:extLst>
          </p:nvPr>
        </p:nvGraphicFramePr>
        <p:xfrm>
          <a:off x="881846" y="4696207"/>
          <a:ext cx="1882775" cy="569913"/>
        </p:xfrm>
        <a:graphic>
          <a:graphicData uri="http://schemas.openxmlformats.org/presentationml/2006/ole">
            <mc:AlternateContent xmlns:mc="http://schemas.openxmlformats.org/markup-compatibility/2006">
              <mc:Choice xmlns:v="urn:schemas-microsoft-com:vml" Requires="v">
                <p:oleObj spid="_x0000_s146205" name="Equation" r:id="rId13" imgW="787320" imgH="241200" progId="Equation.DSMT4">
                  <p:embed/>
                </p:oleObj>
              </mc:Choice>
              <mc:Fallback>
                <p:oleObj name="Equation" r:id="rId13" imgW="787320" imgH="2412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1846" y="4696207"/>
                        <a:ext cx="1882775"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组合 17"/>
          <p:cNvGrpSpPr/>
          <p:nvPr/>
        </p:nvGrpSpPr>
        <p:grpSpPr>
          <a:xfrm>
            <a:off x="4893622" y="2542804"/>
            <a:ext cx="4080691" cy="1236867"/>
            <a:chOff x="5049837" y="1628447"/>
            <a:chExt cx="4080691" cy="1236867"/>
          </a:xfrm>
        </p:grpSpPr>
        <p:sp>
          <p:nvSpPr>
            <p:cNvPr id="19" name="任意多边形 18"/>
            <p:cNvSpPr/>
            <p:nvPr/>
          </p:nvSpPr>
          <p:spPr bwMode="auto">
            <a:xfrm>
              <a:off x="5451893" y="1628447"/>
              <a:ext cx="3426372" cy="1030014"/>
            </a:xfrm>
            <a:custGeom>
              <a:avLst/>
              <a:gdLst>
                <a:gd name="connsiteX0" fmla="*/ 0 w 3426372"/>
                <a:gd name="connsiteY0" fmla="*/ 966952 h 1030014"/>
                <a:gd name="connsiteX1" fmla="*/ 199697 w 3426372"/>
                <a:gd name="connsiteY1" fmla="*/ 662152 h 1030014"/>
                <a:gd name="connsiteX2" fmla="*/ 462455 w 3426372"/>
                <a:gd name="connsiteY2" fmla="*/ 399393 h 1030014"/>
                <a:gd name="connsiteX3" fmla="*/ 767255 w 3426372"/>
                <a:gd name="connsiteY3" fmla="*/ 136634 h 1030014"/>
                <a:gd name="connsiteX4" fmla="*/ 945931 w 3426372"/>
                <a:gd name="connsiteY4" fmla="*/ 42041 h 1030014"/>
                <a:gd name="connsiteX5" fmla="*/ 1166648 w 3426372"/>
                <a:gd name="connsiteY5" fmla="*/ 31531 h 1030014"/>
                <a:gd name="connsiteX6" fmla="*/ 1797269 w 3426372"/>
                <a:gd name="connsiteY6" fmla="*/ 0 h 1030014"/>
                <a:gd name="connsiteX7" fmla="*/ 2469931 w 3426372"/>
                <a:gd name="connsiteY7" fmla="*/ 10510 h 1030014"/>
                <a:gd name="connsiteX8" fmla="*/ 2921876 w 3426372"/>
                <a:gd name="connsiteY8" fmla="*/ 31531 h 1030014"/>
                <a:gd name="connsiteX9" fmla="*/ 3258207 w 3426372"/>
                <a:gd name="connsiteY9" fmla="*/ 63062 h 1030014"/>
                <a:gd name="connsiteX10" fmla="*/ 3426372 w 3426372"/>
                <a:gd name="connsiteY10" fmla="*/ 94593 h 1030014"/>
                <a:gd name="connsiteX11" fmla="*/ 3226676 w 3426372"/>
                <a:gd name="connsiteY11" fmla="*/ 189186 h 1030014"/>
                <a:gd name="connsiteX12" fmla="*/ 3058510 w 3426372"/>
                <a:gd name="connsiteY12" fmla="*/ 325820 h 1030014"/>
                <a:gd name="connsiteX13" fmla="*/ 2848303 w 3426372"/>
                <a:gd name="connsiteY13" fmla="*/ 472965 h 1030014"/>
                <a:gd name="connsiteX14" fmla="*/ 2638097 w 3426372"/>
                <a:gd name="connsiteY14" fmla="*/ 746234 h 1030014"/>
                <a:gd name="connsiteX15" fmla="*/ 2469931 w 3426372"/>
                <a:gd name="connsiteY15" fmla="*/ 945931 h 1030014"/>
                <a:gd name="connsiteX16" fmla="*/ 2438400 w 3426372"/>
                <a:gd name="connsiteY16" fmla="*/ 1030014 h 1030014"/>
                <a:gd name="connsiteX17" fmla="*/ 2028497 w 3426372"/>
                <a:gd name="connsiteY17" fmla="*/ 956441 h 1030014"/>
                <a:gd name="connsiteX18" fmla="*/ 1713186 w 3426372"/>
                <a:gd name="connsiteY18" fmla="*/ 945931 h 1030014"/>
                <a:gd name="connsiteX19" fmla="*/ 1355834 w 3426372"/>
                <a:gd name="connsiteY19" fmla="*/ 935420 h 1030014"/>
                <a:gd name="connsiteX20" fmla="*/ 1061545 w 3426372"/>
                <a:gd name="connsiteY20" fmla="*/ 935420 h 1030014"/>
                <a:gd name="connsiteX21" fmla="*/ 746234 w 3426372"/>
                <a:gd name="connsiteY21" fmla="*/ 935420 h 1030014"/>
                <a:gd name="connsiteX22" fmla="*/ 378372 w 3426372"/>
                <a:gd name="connsiteY22" fmla="*/ 945931 h 1030014"/>
                <a:gd name="connsiteX23" fmla="*/ 189186 w 3426372"/>
                <a:gd name="connsiteY23" fmla="*/ 966952 h 1030014"/>
                <a:gd name="connsiteX24" fmla="*/ 0 w 3426372"/>
                <a:gd name="connsiteY24" fmla="*/ 966952 h 103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26372" h="1030014">
                  <a:moveTo>
                    <a:pt x="0" y="966952"/>
                  </a:moveTo>
                  <a:lnTo>
                    <a:pt x="199697" y="662152"/>
                  </a:lnTo>
                  <a:lnTo>
                    <a:pt x="462455" y="399393"/>
                  </a:lnTo>
                  <a:lnTo>
                    <a:pt x="767255" y="136634"/>
                  </a:lnTo>
                  <a:lnTo>
                    <a:pt x="945931" y="42041"/>
                  </a:lnTo>
                  <a:lnTo>
                    <a:pt x="1166648" y="31531"/>
                  </a:lnTo>
                  <a:lnTo>
                    <a:pt x="1797269" y="0"/>
                  </a:lnTo>
                  <a:lnTo>
                    <a:pt x="2469931" y="10510"/>
                  </a:lnTo>
                  <a:lnTo>
                    <a:pt x="2921876" y="31531"/>
                  </a:lnTo>
                  <a:lnTo>
                    <a:pt x="3258207" y="63062"/>
                  </a:lnTo>
                  <a:lnTo>
                    <a:pt x="3426372" y="94593"/>
                  </a:lnTo>
                  <a:lnTo>
                    <a:pt x="3226676" y="189186"/>
                  </a:lnTo>
                  <a:lnTo>
                    <a:pt x="3058510" y="325820"/>
                  </a:lnTo>
                  <a:lnTo>
                    <a:pt x="2848303" y="472965"/>
                  </a:lnTo>
                  <a:lnTo>
                    <a:pt x="2638097" y="746234"/>
                  </a:lnTo>
                  <a:lnTo>
                    <a:pt x="2469931" y="945931"/>
                  </a:lnTo>
                  <a:lnTo>
                    <a:pt x="2438400" y="1030014"/>
                  </a:lnTo>
                  <a:lnTo>
                    <a:pt x="2028497" y="956441"/>
                  </a:lnTo>
                  <a:lnTo>
                    <a:pt x="1713186" y="945931"/>
                  </a:lnTo>
                  <a:lnTo>
                    <a:pt x="1355834" y="935420"/>
                  </a:lnTo>
                  <a:lnTo>
                    <a:pt x="1061545" y="935420"/>
                  </a:lnTo>
                  <a:lnTo>
                    <a:pt x="746234" y="935420"/>
                  </a:lnTo>
                  <a:lnTo>
                    <a:pt x="378372" y="945931"/>
                  </a:lnTo>
                  <a:lnTo>
                    <a:pt x="189186" y="966952"/>
                  </a:lnTo>
                  <a:lnTo>
                    <a:pt x="0" y="966952"/>
                  </a:lnTo>
                  <a:close/>
                </a:path>
              </a:pathLst>
            </a:custGeom>
            <a:solidFill>
              <a:srgbClr val="007DC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20" name="弧形 19"/>
            <p:cNvSpPr/>
            <p:nvPr/>
          </p:nvSpPr>
          <p:spPr bwMode="auto">
            <a:xfrm>
              <a:off x="5049837" y="2579811"/>
              <a:ext cx="3044826" cy="285503"/>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21" name="弧形 20"/>
            <p:cNvSpPr/>
            <p:nvPr/>
          </p:nvSpPr>
          <p:spPr bwMode="auto">
            <a:xfrm>
              <a:off x="6011193" y="1644896"/>
              <a:ext cx="3044826" cy="285503"/>
            </a:xfrm>
            <a:prstGeom prst="arc">
              <a:avLst>
                <a:gd name="adj1" fmla="val 11073548"/>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22" name="弧形 21"/>
            <p:cNvSpPr/>
            <p:nvPr/>
          </p:nvSpPr>
          <p:spPr bwMode="auto">
            <a:xfrm rot="18922001">
              <a:off x="5229544" y="2052350"/>
              <a:ext cx="1497053" cy="285503"/>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23" name="弧形 22"/>
            <p:cNvSpPr/>
            <p:nvPr/>
          </p:nvSpPr>
          <p:spPr bwMode="auto">
            <a:xfrm rot="18922001">
              <a:off x="7633475" y="2124515"/>
              <a:ext cx="1497053" cy="285503"/>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24" name="弧形 23"/>
            <p:cNvSpPr/>
            <p:nvPr/>
          </p:nvSpPr>
          <p:spPr bwMode="auto">
            <a:xfrm rot="18922001">
              <a:off x="6657801" y="2015692"/>
              <a:ext cx="1375337" cy="285503"/>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25" name="弧形 24"/>
            <p:cNvSpPr/>
            <p:nvPr/>
          </p:nvSpPr>
          <p:spPr bwMode="auto">
            <a:xfrm>
              <a:off x="5543550" y="1973510"/>
              <a:ext cx="3044826" cy="285503"/>
            </a:xfrm>
            <a:prstGeom prst="arc">
              <a:avLst>
                <a:gd name="adj1" fmla="val 11073548"/>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grpSp>
      <p:grpSp>
        <p:nvGrpSpPr>
          <p:cNvPr id="26" name="组合 25"/>
          <p:cNvGrpSpPr/>
          <p:nvPr/>
        </p:nvGrpSpPr>
        <p:grpSpPr>
          <a:xfrm>
            <a:off x="6370007" y="3870281"/>
            <a:ext cx="1945867" cy="905518"/>
            <a:chOff x="4200761" y="2977977"/>
            <a:chExt cx="1945867" cy="905518"/>
          </a:xfrm>
        </p:grpSpPr>
        <p:sp>
          <p:nvSpPr>
            <p:cNvPr id="27" name="任意多边形 26"/>
            <p:cNvSpPr/>
            <p:nvPr/>
          </p:nvSpPr>
          <p:spPr bwMode="auto">
            <a:xfrm rot="21179103">
              <a:off x="4289469" y="3076009"/>
              <a:ext cx="1797845" cy="664584"/>
            </a:xfrm>
            <a:custGeom>
              <a:avLst/>
              <a:gdLst>
                <a:gd name="connsiteX0" fmla="*/ 0 w 1923393"/>
                <a:gd name="connsiteY0" fmla="*/ 536028 h 683173"/>
                <a:gd name="connsiteX1" fmla="*/ 94593 w 1923393"/>
                <a:gd name="connsiteY1" fmla="*/ 325821 h 683173"/>
                <a:gd name="connsiteX2" fmla="*/ 304800 w 1923393"/>
                <a:gd name="connsiteY2" fmla="*/ 136635 h 683173"/>
                <a:gd name="connsiteX3" fmla="*/ 451945 w 1923393"/>
                <a:gd name="connsiteY3" fmla="*/ 31531 h 683173"/>
                <a:gd name="connsiteX4" fmla="*/ 588579 w 1923393"/>
                <a:gd name="connsiteY4" fmla="*/ 0 h 683173"/>
                <a:gd name="connsiteX5" fmla="*/ 935421 w 1923393"/>
                <a:gd name="connsiteY5" fmla="*/ 0 h 683173"/>
                <a:gd name="connsiteX6" fmla="*/ 1397876 w 1923393"/>
                <a:gd name="connsiteY6" fmla="*/ 42042 h 683173"/>
                <a:gd name="connsiteX7" fmla="*/ 1755228 w 1923393"/>
                <a:gd name="connsiteY7" fmla="*/ 105104 h 683173"/>
                <a:gd name="connsiteX8" fmla="*/ 1923393 w 1923393"/>
                <a:gd name="connsiteY8" fmla="*/ 157655 h 683173"/>
                <a:gd name="connsiteX9" fmla="*/ 1807779 w 1923393"/>
                <a:gd name="connsiteY9" fmla="*/ 220717 h 683173"/>
                <a:gd name="connsiteX10" fmla="*/ 1639614 w 1923393"/>
                <a:gd name="connsiteY10" fmla="*/ 388883 h 683173"/>
                <a:gd name="connsiteX11" fmla="*/ 1524000 w 1923393"/>
                <a:gd name="connsiteY11" fmla="*/ 546538 h 683173"/>
                <a:gd name="connsiteX12" fmla="*/ 1450428 w 1923393"/>
                <a:gd name="connsiteY12" fmla="*/ 683173 h 683173"/>
                <a:gd name="connsiteX13" fmla="*/ 1177159 w 1923393"/>
                <a:gd name="connsiteY13" fmla="*/ 620111 h 683173"/>
                <a:gd name="connsiteX14" fmla="*/ 767255 w 1923393"/>
                <a:gd name="connsiteY14" fmla="*/ 536028 h 683173"/>
                <a:gd name="connsiteX15" fmla="*/ 399393 w 1923393"/>
                <a:gd name="connsiteY15" fmla="*/ 515007 h 683173"/>
                <a:gd name="connsiteX16" fmla="*/ 105103 w 1923393"/>
                <a:gd name="connsiteY16" fmla="*/ 536028 h 683173"/>
                <a:gd name="connsiteX17" fmla="*/ 0 w 1923393"/>
                <a:gd name="connsiteY17" fmla="*/ 536028 h 6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3393" h="683173">
                  <a:moveTo>
                    <a:pt x="0" y="536028"/>
                  </a:moveTo>
                  <a:lnTo>
                    <a:pt x="94593" y="325821"/>
                  </a:lnTo>
                  <a:lnTo>
                    <a:pt x="304800" y="136635"/>
                  </a:lnTo>
                  <a:lnTo>
                    <a:pt x="451945" y="31531"/>
                  </a:lnTo>
                  <a:lnTo>
                    <a:pt x="588579" y="0"/>
                  </a:lnTo>
                  <a:lnTo>
                    <a:pt x="935421" y="0"/>
                  </a:lnTo>
                  <a:lnTo>
                    <a:pt x="1397876" y="42042"/>
                  </a:lnTo>
                  <a:lnTo>
                    <a:pt x="1755228" y="105104"/>
                  </a:lnTo>
                  <a:lnTo>
                    <a:pt x="1923393" y="157655"/>
                  </a:lnTo>
                  <a:lnTo>
                    <a:pt x="1807779" y="220717"/>
                  </a:lnTo>
                  <a:lnTo>
                    <a:pt x="1639614" y="388883"/>
                  </a:lnTo>
                  <a:lnTo>
                    <a:pt x="1524000" y="546538"/>
                  </a:lnTo>
                  <a:lnTo>
                    <a:pt x="1450428" y="683173"/>
                  </a:lnTo>
                  <a:lnTo>
                    <a:pt x="1177159" y="620111"/>
                  </a:lnTo>
                  <a:lnTo>
                    <a:pt x="767255" y="536028"/>
                  </a:lnTo>
                  <a:lnTo>
                    <a:pt x="399393" y="515007"/>
                  </a:lnTo>
                  <a:lnTo>
                    <a:pt x="105103" y="536028"/>
                  </a:lnTo>
                  <a:lnTo>
                    <a:pt x="0" y="536028"/>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grpSp>
          <p:nvGrpSpPr>
            <p:cNvPr id="28" name="组合 27"/>
            <p:cNvGrpSpPr/>
            <p:nvPr/>
          </p:nvGrpSpPr>
          <p:grpSpPr>
            <a:xfrm rot="21190537">
              <a:off x="4200761" y="2977977"/>
              <a:ext cx="1945867" cy="905518"/>
              <a:chOff x="8410455" y="3337198"/>
              <a:chExt cx="1945867" cy="905518"/>
            </a:xfrm>
          </p:grpSpPr>
          <p:sp>
            <p:nvSpPr>
              <p:cNvPr id="29" name="弧形 28"/>
              <p:cNvSpPr/>
              <p:nvPr/>
            </p:nvSpPr>
            <p:spPr bwMode="auto">
              <a:xfrm rot="18846580">
                <a:off x="9185603" y="3670025"/>
                <a:ext cx="823627" cy="285503"/>
              </a:xfrm>
              <a:prstGeom prst="arc">
                <a:avLst>
                  <a:gd name="adj1" fmla="val 11767725"/>
                  <a:gd name="adj2" fmla="val 21052807"/>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30" name="弧形 29"/>
              <p:cNvSpPr/>
              <p:nvPr/>
            </p:nvSpPr>
            <p:spPr bwMode="auto">
              <a:xfrm rot="18568348">
                <a:off x="9737629" y="3812776"/>
                <a:ext cx="709381" cy="150500"/>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31" name="弧形 30"/>
              <p:cNvSpPr/>
              <p:nvPr/>
            </p:nvSpPr>
            <p:spPr bwMode="auto">
              <a:xfrm rot="18846580">
                <a:off x="8420695" y="3605045"/>
                <a:ext cx="746907" cy="211214"/>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32" name="弧形 31"/>
              <p:cNvSpPr/>
              <p:nvPr/>
            </p:nvSpPr>
            <p:spPr bwMode="auto">
              <a:xfrm rot="315620">
                <a:off x="8941086" y="3460097"/>
                <a:ext cx="1415236" cy="209619"/>
              </a:xfrm>
              <a:prstGeom prst="arc">
                <a:avLst>
                  <a:gd name="adj1" fmla="val 11073548"/>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33" name="弧形 32"/>
              <p:cNvSpPr/>
              <p:nvPr/>
            </p:nvSpPr>
            <p:spPr bwMode="auto">
              <a:xfrm rot="332145">
                <a:off x="8646085" y="3629654"/>
                <a:ext cx="1537156" cy="285503"/>
              </a:xfrm>
              <a:prstGeom prst="arc">
                <a:avLst>
                  <a:gd name="adj1" fmla="val 11073548"/>
                  <a:gd name="adj2" fmla="val 21286147"/>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34" name="弧形 33"/>
              <p:cNvSpPr/>
              <p:nvPr/>
            </p:nvSpPr>
            <p:spPr bwMode="auto">
              <a:xfrm rot="439865">
                <a:off x="8410455" y="3968098"/>
                <a:ext cx="1518004" cy="269854"/>
              </a:xfrm>
              <a:prstGeom prst="arc">
                <a:avLst>
                  <a:gd name="adj1" fmla="val 11073548"/>
                  <a:gd name="adj2" fmla="val 21294431"/>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grpSp>
      </p:grpSp>
      <p:graphicFrame>
        <p:nvGraphicFramePr>
          <p:cNvPr id="35" name="Object 19"/>
          <p:cNvGraphicFramePr>
            <a:graphicFrameLocks noChangeAspect="1"/>
          </p:cNvGraphicFramePr>
          <p:nvPr>
            <p:extLst/>
          </p:nvPr>
        </p:nvGraphicFramePr>
        <p:xfrm>
          <a:off x="6103900" y="4405270"/>
          <a:ext cx="290513" cy="319087"/>
        </p:xfrm>
        <a:graphic>
          <a:graphicData uri="http://schemas.openxmlformats.org/presentationml/2006/ole">
            <mc:AlternateContent xmlns:mc="http://schemas.openxmlformats.org/markup-compatibility/2006">
              <mc:Choice xmlns:v="urn:schemas-microsoft-com:vml" Requires="v">
                <p:oleObj spid="_x0000_s146206" name="Equation" r:id="rId15" imgW="152280" imgH="164880" progId="Equation.DSMT4">
                  <p:embed/>
                </p:oleObj>
              </mc:Choice>
              <mc:Fallback>
                <p:oleObj name="Equation" r:id="rId15" imgW="152280" imgH="1648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03900" y="4405270"/>
                        <a:ext cx="290513" cy="31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0"/>
          <p:cNvGraphicFramePr>
            <a:graphicFrameLocks noChangeAspect="1"/>
          </p:cNvGraphicFramePr>
          <p:nvPr>
            <p:extLst/>
          </p:nvPr>
        </p:nvGraphicFramePr>
        <p:xfrm>
          <a:off x="7738259" y="4486133"/>
          <a:ext cx="288925" cy="320675"/>
        </p:xfrm>
        <a:graphic>
          <a:graphicData uri="http://schemas.openxmlformats.org/presentationml/2006/ole">
            <mc:AlternateContent xmlns:mc="http://schemas.openxmlformats.org/markup-compatibility/2006">
              <mc:Choice xmlns:v="urn:schemas-microsoft-com:vml" Requires="v">
                <p:oleObj spid="_x0000_s146207" name="Equation" r:id="rId17" imgW="152280" imgH="164880" progId="Equation.DSMT4">
                  <p:embed/>
                </p:oleObj>
              </mc:Choice>
              <mc:Fallback>
                <p:oleObj name="Equation" r:id="rId17" imgW="152280" imgH="1648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38259" y="4486133"/>
                        <a:ext cx="288925"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 name="Object 21"/>
          <p:cNvGraphicFramePr>
            <a:graphicFrameLocks noChangeAspect="1"/>
          </p:cNvGraphicFramePr>
          <p:nvPr>
            <p:extLst/>
          </p:nvPr>
        </p:nvGraphicFramePr>
        <p:xfrm>
          <a:off x="8254602" y="3724112"/>
          <a:ext cx="279400" cy="333375"/>
        </p:xfrm>
        <a:graphic>
          <a:graphicData uri="http://schemas.openxmlformats.org/presentationml/2006/ole">
            <mc:AlternateContent xmlns:mc="http://schemas.openxmlformats.org/markup-compatibility/2006">
              <mc:Choice xmlns:v="urn:schemas-microsoft-com:vml" Requires="v">
                <p:oleObj spid="_x0000_s146208" name="Equation" r:id="rId19" imgW="152280" imgH="177480" progId="Equation.DSMT4">
                  <p:embed/>
                </p:oleObj>
              </mc:Choice>
              <mc:Fallback>
                <p:oleObj name="Equation" r:id="rId19" imgW="152280" imgH="1774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54602" y="3724112"/>
                        <a:ext cx="2794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 name="Object 22"/>
          <p:cNvGraphicFramePr>
            <a:graphicFrameLocks noChangeAspect="1"/>
          </p:cNvGraphicFramePr>
          <p:nvPr>
            <p:extLst/>
          </p:nvPr>
        </p:nvGraphicFramePr>
        <p:xfrm>
          <a:off x="6562879" y="3707110"/>
          <a:ext cx="314325" cy="322262"/>
        </p:xfrm>
        <a:graphic>
          <a:graphicData uri="http://schemas.openxmlformats.org/presentationml/2006/ole">
            <mc:AlternateContent xmlns:mc="http://schemas.openxmlformats.org/markup-compatibility/2006">
              <mc:Choice xmlns:v="urn:schemas-microsoft-com:vml" Requires="v">
                <p:oleObj spid="_x0000_s146209" name="Equation" r:id="rId21" imgW="164880" imgH="164880" progId="Equation.DSMT4">
                  <p:embed/>
                </p:oleObj>
              </mc:Choice>
              <mc:Fallback>
                <p:oleObj name="Equation" r:id="rId21" imgW="164880" imgH="1648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562879" y="3707110"/>
                        <a:ext cx="314325"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 name="Object 23"/>
          <p:cNvGraphicFramePr>
            <a:graphicFrameLocks noChangeAspect="1"/>
          </p:cNvGraphicFramePr>
          <p:nvPr>
            <p:extLst/>
          </p:nvPr>
        </p:nvGraphicFramePr>
        <p:xfrm>
          <a:off x="6655685" y="4485817"/>
          <a:ext cx="242888" cy="273050"/>
        </p:xfrm>
        <a:graphic>
          <a:graphicData uri="http://schemas.openxmlformats.org/presentationml/2006/ole">
            <mc:AlternateContent xmlns:mc="http://schemas.openxmlformats.org/markup-compatibility/2006">
              <mc:Choice xmlns:v="urn:schemas-microsoft-com:vml" Requires="v">
                <p:oleObj spid="_x0000_s146210" name="Equation" r:id="rId23" imgW="126720" imgH="139680" progId="Equation.DSMT4">
                  <p:embed/>
                </p:oleObj>
              </mc:Choice>
              <mc:Fallback>
                <p:oleObj name="Equation" r:id="rId23" imgW="126720" imgH="13968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55685" y="4485817"/>
                        <a:ext cx="242888"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 name="Text Box 24"/>
          <p:cNvSpPr txBox="1">
            <a:spLocks noChangeArrowheads="1"/>
          </p:cNvSpPr>
          <p:nvPr/>
        </p:nvSpPr>
        <p:spPr bwMode="auto">
          <a:xfrm>
            <a:off x="6217796" y="4033721"/>
            <a:ext cx="300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fontAlgn="t" hangingPunct="1"/>
            <a:r>
              <a:rPr kumimoji="1" lang="en-US" altLang="zh-CN" i="1" dirty="0">
                <a:latin typeface="宋体" panose="02010600030101010101" pitchFamily="2" charset="-122"/>
                <a:ea typeface="宋体" panose="02010600030101010101" pitchFamily="2" charset="-122"/>
              </a:rPr>
              <a:t>y</a:t>
            </a:r>
            <a:endParaRPr kumimoji="1" lang="en-US" altLang="zh-CN" dirty="0">
              <a:latin typeface="宋体" panose="02010600030101010101" pitchFamily="2" charset="-122"/>
              <a:ea typeface="宋体" panose="02010600030101010101" pitchFamily="2" charset="-122"/>
            </a:endParaRPr>
          </a:p>
        </p:txBody>
      </p:sp>
      <p:sp>
        <p:nvSpPr>
          <p:cNvPr id="41" name="Line 37"/>
          <p:cNvSpPr>
            <a:spLocks noChangeShapeType="1"/>
          </p:cNvSpPr>
          <p:nvPr/>
        </p:nvSpPr>
        <p:spPr bwMode="auto">
          <a:xfrm>
            <a:off x="7740519" y="4514292"/>
            <a:ext cx="26513" cy="91763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sp>
        <p:nvSpPr>
          <p:cNvPr id="42" name="Line 38"/>
          <p:cNvSpPr>
            <a:spLocks noChangeShapeType="1"/>
          </p:cNvSpPr>
          <p:nvPr/>
        </p:nvSpPr>
        <p:spPr bwMode="auto">
          <a:xfrm>
            <a:off x="7680648" y="3938761"/>
            <a:ext cx="55418" cy="637462"/>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graphicFrame>
        <p:nvGraphicFramePr>
          <p:cNvPr id="43" name="Object 40"/>
          <p:cNvGraphicFramePr>
            <a:graphicFrameLocks noChangeAspect="1"/>
          </p:cNvGraphicFramePr>
          <p:nvPr>
            <p:extLst/>
          </p:nvPr>
        </p:nvGraphicFramePr>
        <p:xfrm>
          <a:off x="7048551" y="4484395"/>
          <a:ext cx="295275" cy="422275"/>
        </p:xfrm>
        <a:graphic>
          <a:graphicData uri="http://schemas.openxmlformats.org/presentationml/2006/ole">
            <mc:AlternateContent xmlns:mc="http://schemas.openxmlformats.org/markup-compatibility/2006">
              <mc:Choice xmlns:v="urn:schemas-microsoft-com:vml" Requires="v">
                <p:oleObj spid="_x0000_s146211" name="Equation" r:id="rId25" imgW="164880" imgH="228600" progId="Equation.DSMT4">
                  <p:embed/>
                </p:oleObj>
              </mc:Choice>
              <mc:Fallback>
                <p:oleObj name="Equation" r:id="rId25" imgW="164880" imgH="22860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48551" y="4484395"/>
                        <a:ext cx="2952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 name="Line 45"/>
          <p:cNvSpPr>
            <a:spLocks noChangeShapeType="1"/>
          </p:cNvSpPr>
          <p:nvPr/>
        </p:nvSpPr>
        <p:spPr bwMode="auto">
          <a:xfrm>
            <a:off x="6651897" y="4215702"/>
            <a:ext cx="166250" cy="266664"/>
          </a:xfrm>
          <a:prstGeom prst="line">
            <a:avLst/>
          </a:prstGeom>
          <a:noFill/>
          <a:ln w="19050">
            <a:solidFill>
              <a:srgbClr val="000000"/>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sp>
        <p:nvSpPr>
          <p:cNvPr id="45" name="Line 48"/>
          <p:cNvSpPr>
            <a:spLocks noChangeShapeType="1"/>
          </p:cNvSpPr>
          <p:nvPr/>
        </p:nvSpPr>
        <p:spPr bwMode="auto">
          <a:xfrm flipH="1">
            <a:off x="7737116" y="4214615"/>
            <a:ext cx="304446" cy="1635280"/>
          </a:xfrm>
          <a:prstGeom prst="line">
            <a:avLst/>
          </a:prstGeom>
          <a:noFill/>
          <a:ln w="19050">
            <a:solidFill>
              <a:srgbClr val="66FF99"/>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graphicFrame>
        <p:nvGraphicFramePr>
          <p:cNvPr id="46" name="Object 49"/>
          <p:cNvGraphicFramePr>
            <a:graphicFrameLocks noChangeAspect="1"/>
          </p:cNvGraphicFramePr>
          <p:nvPr>
            <p:extLst/>
          </p:nvPr>
        </p:nvGraphicFramePr>
        <p:xfrm>
          <a:off x="8117650" y="4399674"/>
          <a:ext cx="341313" cy="422275"/>
        </p:xfrm>
        <a:graphic>
          <a:graphicData uri="http://schemas.openxmlformats.org/presentationml/2006/ole">
            <mc:AlternateContent xmlns:mc="http://schemas.openxmlformats.org/markup-compatibility/2006">
              <mc:Choice xmlns:v="urn:schemas-microsoft-com:vml" Requires="v">
                <p:oleObj spid="_x0000_s146212" name="Equation" r:id="rId27" imgW="190440" imgH="228600" progId="Equation.DSMT4">
                  <p:embed/>
                </p:oleObj>
              </mc:Choice>
              <mc:Fallback>
                <p:oleObj name="Equation" r:id="rId27" imgW="190440" imgH="22860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117650" y="4399674"/>
                        <a:ext cx="341313" cy="422275"/>
                      </a:xfrm>
                      <a:prstGeom prst="rect">
                        <a:avLst/>
                      </a:prstGeom>
                      <a:noFill/>
                      <a:ln>
                        <a:noFill/>
                      </a:ln>
                      <a:effectLst/>
                      <a:extLst/>
                    </p:spPr>
                  </p:pic>
                </p:oleObj>
              </mc:Fallback>
            </mc:AlternateContent>
          </a:graphicData>
        </a:graphic>
      </p:graphicFrame>
      <p:graphicFrame>
        <p:nvGraphicFramePr>
          <p:cNvPr id="47" name="Object 51"/>
          <p:cNvGraphicFramePr>
            <a:graphicFrameLocks noChangeAspect="1"/>
          </p:cNvGraphicFramePr>
          <p:nvPr>
            <p:extLst/>
          </p:nvPr>
        </p:nvGraphicFramePr>
        <p:xfrm>
          <a:off x="7384875" y="4471330"/>
          <a:ext cx="239713" cy="246063"/>
        </p:xfrm>
        <a:graphic>
          <a:graphicData uri="http://schemas.openxmlformats.org/presentationml/2006/ole">
            <mc:AlternateContent xmlns:mc="http://schemas.openxmlformats.org/markup-compatibility/2006">
              <mc:Choice xmlns:v="urn:schemas-microsoft-com:vml" Requires="v">
                <p:oleObj spid="_x0000_s146213" name="Equation" r:id="rId29" imgW="126720" imgH="126720" progId="Equation.DSMT4">
                  <p:embed/>
                </p:oleObj>
              </mc:Choice>
              <mc:Fallback>
                <p:oleObj name="Equation" r:id="rId29" imgW="126720" imgH="12672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384875" y="4471330"/>
                        <a:ext cx="239713"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 name="Object 52"/>
          <p:cNvGraphicFramePr>
            <a:graphicFrameLocks noChangeAspect="1"/>
          </p:cNvGraphicFramePr>
          <p:nvPr>
            <p:extLst/>
          </p:nvPr>
        </p:nvGraphicFramePr>
        <p:xfrm>
          <a:off x="7312957" y="3920962"/>
          <a:ext cx="241300" cy="273050"/>
        </p:xfrm>
        <a:graphic>
          <a:graphicData uri="http://schemas.openxmlformats.org/presentationml/2006/ole">
            <mc:AlternateContent xmlns:mc="http://schemas.openxmlformats.org/markup-compatibility/2006">
              <mc:Choice xmlns:v="urn:schemas-microsoft-com:vml" Requires="v">
                <p:oleObj spid="_x0000_s146214" name="Equation" r:id="rId31" imgW="126720" imgH="139680" progId="Equation.DSMT4">
                  <p:embed/>
                </p:oleObj>
              </mc:Choice>
              <mc:Fallback>
                <p:oleObj name="Equation" r:id="rId31" imgW="126720" imgH="13968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12957" y="3920962"/>
                        <a:ext cx="24130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9" name="组合 48"/>
          <p:cNvGrpSpPr/>
          <p:nvPr/>
        </p:nvGrpSpPr>
        <p:grpSpPr>
          <a:xfrm>
            <a:off x="7456643" y="4099737"/>
            <a:ext cx="312644" cy="1326621"/>
            <a:chOff x="5946608" y="3890677"/>
            <a:chExt cx="312644" cy="1326621"/>
          </a:xfrm>
        </p:grpSpPr>
        <p:sp>
          <p:nvSpPr>
            <p:cNvPr id="50" name="Line 58"/>
            <p:cNvSpPr>
              <a:spLocks noChangeShapeType="1"/>
            </p:cNvSpPr>
            <p:nvPr/>
          </p:nvSpPr>
          <p:spPr bwMode="auto">
            <a:xfrm>
              <a:off x="5946608" y="3890677"/>
              <a:ext cx="96911" cy="401382"/>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sp>
          <p:nvSpPr>
            <p:cNvPr id="51" name="Line 59"/>
            <p:cNvSpPr>
              <a:spLocks noChangeShapeType="1"/>
            </p:cNvSpPr>
            <p:nvPr/>
          </p:nvSpPr>
          <p:spPr bwMode="auto">
            <a:xfrm>
              <a:off x="6028705" y="4267737"/>
              <a:ext cx="230547" cy="94956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grpSp>
      <p:cxnSp>
        <p:nvCxnSpPr>
          <p:cNvPr id="52" name="直接连接符 51"/>
          <p:cNvCxnSpPr/>
          <p:nvPr/>
        </p:nvCxnSpPr>
        <p:spPr bwMode="auto">
          <a:xfrm>
            <a:off x="7352911" y="4470109"/>
            <a:ext cx="443639" cy="837899"/>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接连接符 52"/>
          <p:cNvCxnSpPr>
            <a:endCxn id="45" idx="1"/>
          </p:cNvCxnSpPr>
          <p:nvPr/>
        </p:nvCxnSpPr>
        <p:spPr>
          <a:xfrm>
            <a:off x="6818147" y="4514292"/>
            <a:ext cx="918969" cy="13356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a:off x="5037753" y="2029214"/>
            <a:ext cx="4144108" cy="2487193"/>
            <a:chOff x="5193968" y="1114857"/>
            <a:chExt cx="4144108" cy="2487193"/>
          </a:xfrm>
        </p:grpSpPr>
        <p:graphicFrame>
          <p:nvGraphicFramePr>
            <p:cNvPr id="55" name="Object 70"/>
            <p:cNvGraphicFramePr>
              <a:graphicFrameLocks noChangeAspect="1"/>
            </p:cNvGraphicFramePr>
            <p:nvPr>
              <p:extLst/>
            </p:nvPr>
          </p:nvGraphicFramePr>
          <p:xfrm>
            <a:off x="7095788" y="2485669"/>
            <a:ext cx="467053" cy="328437"/>
          </p:xfrm>
          <a:graphic>
            <a:graphicData uri="http://schemas.openxmlformats.org/presentationml/2006/ole">
              <mc:AlternateContent xmlns:mc="http://schemas.openxmlformats.org/markup-compatibility/2006">
                <mc:Choice xmlns:v="urn:schemas-microsoft-com:vml" Requires="v">
                  <p:oleObj spid="_x0000_s146215" name="Equation" r:id="rId33" imgW="190440" imgH="177480" progId="Equation.DSMT4">
                    <p:embed/>
                  </p:oleObj>
                </mc:Choice>
                <mc:Fallback>
                  <p:oleObj name="Equation" r:id="rId33" imgW="190440" imgH="17748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095788" y="2485669"/>
                          <a:ext cx="467053" cy="32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6" name="组合 55"/>
            <p:cNvGrpSpPr/>
            <p:nvPr/>
          </p:nvGrpSpPr>
          <p:grpSpPr>
            <a:xfrm>
              <a:off x="5193968" y="1114857"/>
              <a:ext cx="4144108" cy="2487193"/>
              <a:chOff x="5193968" y="1114857"/>
              <a:chExt cx="4144108" cy="2487193"/>
            </a:xfrm>
          </p:grpSpPr>
          <p:grpSp>
            <p:nvGrpSpPr>
              <p:cNvPr id="57" name="组合 56"/>
              <p:cNvGrpSpPr/>
              <p:nvPr/>
            </p:nvGrpSpPr>
            <p:grpSpPr>
              <a:xfrm>
                <a:off x="5915727" y="1365436"/>
                <a:ext cx="2493357" cy="2236614"/>
                <a:chOff x="5915727" y="1365436"/>
                <a:chExt cx="2493357" cy="2236614"/>
              </a:xfrm>
            </p:grpSpPr>
            <p:sp>
              <p:nvSpPr>
                <p:cNvPr id="66" name="Line 46"/>
                <p:cNvSpPr>
                  <a:spLocks noChangeShapeType="1"/>
                </p:cNvSpPr>
                <p:nvPr/>
              </p:nvSpPr>
              <p:spPr bwMode="auto">
                <a:xfrm>
                  <a:off x="6307514" y="2587050"/>
                  <a:ext cx="506463" cy="7499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sp>
              <p:nvSpPr>
                <p:cNvPr id="67" name="Line 47"/>
                <p:cNvSpPr>
                  <a:spLocks noChangeShapeType="1"/>
                </p:cNvSpPr>
                <p:nvPr/>
              </p:nvSpPr>
              <p:spPr bwMode="auto">
                <a:xfrm>
                  <a:off x="5915727" y="2036852"/>
                  <a:ext cx="401009" cy="567223"/>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sp>
              <p:nvSpPr>
                <p:cNvPr id="68" name="Line 63"/>
                <p:cNvSpPr>
                  <a:spLocks noChangeShapeType="1"/>
                </p:cNvSpPr>
                <p:nvPr/>
              </p:nvSpPr>
              <p:spPr bwMode="auto">
                <a:xfrm flipH="1" flipV="1">
                  <a:off x="7783921" y="1642900"/>
                  <a:ext cx="36234" cy="1010758"/>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sp>
              <p:nvSpPr>
                <p:cNvPr id="69" name="Line 64"/>
                <p:cNvSpPr>
                  <a:spLocks noChangeShapeType="1"/>
                </p:cNvSpPr>
                <p:nvPr/>
              </p:nvSpPr>
              <p:spPr bwMode="auto">
                <a:xfrm>
                  <a:off x="7835811" y="2665058"/>
                  <a:ext cx="25489" cy="41115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sp>
              <p:nvSpPr>
                <p:cNvPr id="70" name="Line 71"/>
                <p:cNvSpPr>
                  <a:spLocks noChangeShapeType="1"/>
                </p:cNvSpPr>
                <p:nvPr/>
              </p:nvSpPr>
              <p:spPr bwMode="auto">
                <a:xfrm>
                  <a:off x="7184791" y="1365436"/>
                  <a:ext cx="438396" cy="1839630"/>
                </a:xfrm>
                <a:prstGeom prst="line">
                  <a:avLst/>
                </a:prstGeom>
                <a:noFill/>
                <a:ln w="19050">
                  <a:solidFill>
                    <a:srgbClr val="FF0000"/>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cxnSp>
              <p:nvCxnSpPr>
                <p:cNvPr id="71" name="直接连接符 70"/>
                <p:cNvCxnSpPr/>
                <p:nvPr/>
              </p:nvCxnSpPr>
              <p:spPr bwMode="auto">
                <a:xfrm>
                  <a:off x="6887797" y="2598257"/>
                  <a:ext cx="550644" cy="1003793"/>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Line 48"/>
                <p:cNvSpPr>
                  <a:spLocks noChangeShapeType="1"/>
                </p:cNvSpPr>
                <p:nvPr/>
              </p:nvSpPr>
              <p:spPr bwMode="auto">
                <a:xfrm flipH="1">
                  <a:off x="8181429" y="2025879"/>
                  <a:ext cx="227655" cy="1312909"/>
                </a:xfrm>
                <a:prstGeom prst="line">
                  <a:avLst/>
                </a:prstGeom>
                <a:noFill/>
                <a:ln w="19050">
                  <a:solidFill>
                    <a:srgbClr val="66FF99"/>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grpSp>
          <p:grpSp>
            <p:nvGrpSpPr>
              <p:cNvPr id="58" name="组合 57"/>
              <p:cNvGrpSpPr/>
              <p:nvPr/>
            </p:nvGrpSpPr>
            <p:grpSpPr>
              <a:xfrm>
                <a:off x="5193968" y="1114857"/>
                <a:ext cx="4144108" cy="1869644"/>
                <a:chOff x="5193968" y="1114857"/>
                <a:chExt cx="4144108" cy="1869644"/>
              </a:xfrm>
            </p:grpSpPr>
            <p:graphicFrame>
              <p:nvGraphicFramePr>
                <p:cNvPr id="59" name="Object 8"/>
                <p:cNvGraphicFramePr>
                  <a:graphicFrameLocks noChangeAspect="1"/>
                </p:cNvGraphicFramePr>
                <p:nvPr>
                  <p:extLst/>
                </p:nvPr>
              </p:nvGraphicFramePr>
              <p:xfrm>
                <a:off x="5273675" y="2665413"/>
                <a:ext cx="365125" cy="319088"/>
              </p:xfrm>
              <a:graphic>
                <a:graphicData uri="http://schemas.openxmlformats.org/presentationml/2006/ole">
                  <mc:AlternateContent xmlns:mc="http://schemas.openxmlformats.org/markup-compatibility/2006">
                    <mc:Choice xmlns:v="urn:schemas-microsoft-com:vml" Requires="v">
                      <p:oleObj spid="_x0000_s146216" name="Equation" r:id="rId35" imgW="190440" imgH="164880" progId="Equation.DSMT4">
                        <p:embed/>
                      </p:oleObj>
                    </mc:Choice>
                    <mc:Fallback>
                      <p:oleObj name="Equation" r:id="rId35" imgW="190440" imgH="164880" progId="Equation.DSMT4">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273675" y="2665413"/>
                              <a:ext cx="365125"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0" name="Object 9"/>
                <p:cNvGraphicFramePr>
                  <a:graphicFrameLocks noChangeAspect="1"/>
                </p:cNvGraphicFramePr>
                <p:nvPr>
                  <p:extLst/>
                </p:nvPr>
              </p:nvGraphicFramePr>
              <p:xfrm>
                <a:off x="7839424" y="2570219"/>
                <a:ext cx="365125" cy="320675"/>
              </p:xfrm>
              <a:graphic>
                <a:graphicData uri="http://schemas.openxmlformats.org/presentationml/2006/ole">
                  <mc:AlternateContent xmlns:mc="http://schemas.openxmlformats.org/markup-compatibility/2006">
                    <mc:Choice xmlns:v="urn:schemas-microsoft-com:vml" Requires="v">
                      <p:oleObj spid="_x0000_s146217" name="Equation" r:id="rId37" imgW="190440" imgH="164880" progId="Equation.DSMT4">
                        <p:embed/>
                      </p:oleObj>
                    </mc:Choice>
                    <mc:Fallback>
                      <p:oleObj name="Equation" r:id="rId37" imgW="190440" imgH="164880" progId="Equation.DSMT4">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839424" y="2570219"/>
                              <a:ext cx="365125"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 name="Object 10"/>
                <p:cNvGraphicFramePr>
                  <a:graphicFrameLocks noChangeAspect="1"/>
                </p:cNvGraphicFramePr>
                <p:nvPr>
                  <p:extLst/>
                </p:nvPr>
              </p:nvGraphicFramePr>
              <p:xfrm>
                <a:off x="8987238" y="1497989"/>
                <a:ext cx="350838" cy="334963"/>
              </p:xfrm>
              <a:graphic>
                <a:graphicData uri="http://schemas.openxmlformats.org/presentationml/2006/ole">
                  <mc:AlternateContent xmlns:mc="http://schemas.openxmlformats.org/markup-compatibility/2006">
                    <mc:Choice xmlns:v="urn:schemas-microsoft-com:vml" Requires="v">
                      <p:oleObj spid="_x0000_s146218" name="Equation" r:id="rId39" imgW="190440" imgH="177480" progId="Equation.DSMT4">
                        <p:embed/>
                      </p:oleObj>
                    </mc:Choice>
                    <mc:Fallback>
                      <p:oleObj name="Equation" r:id="rId39" imgW="190440" imgH="177480" progId="Equation.DSMT4">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987238" y="1497989"/>
                              <a:ext cx="350838"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 name="Object 11"/>
                <p:cNvGraphicFramePr>
                  <a:graphicFrameLocks noChangeAspect="1"/>
                </p:cNvGraphicFramePr>
                <p:nvPr>
                  <p:extLst/>
                </p:nvPr>
              </p:nvGraphicFramePr>
              <p:xfrm>
                <a:off x="6086571" y="1360357"/>
                <a:ext cx="387350" cy="320675"/>
              </p:xfrm>
              <a:graphic>
                <a:graphicData uri="http://schemas.openxmlformats.org/presentationml/2006/ole">
                  <mc:AlternateContent xmlns:mc="http://schemas.openxmlformats.org/markup-compatibility/2006">
                    <mc:Choice xmlns:v="urn:schemas-microsoft-com:vml" Requires="v">
                      <p:oleObj spid="_x0000_s146219" name="Equation" r:id="rId41" imgW="203040" imgH="164880" progId="Equation.DSMT4">
                        <p:embed/>
                      </p:oleObj>
                    </mc:Choice>
                    <mc:Fallback>
                      <p:oleObj name="Equation" r:id="rId41" imgW="203040" imgH="16488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086571" y="1360357"/>
                              <a:ext cx="387350"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 name="Text Box 53"/>
                <p:cNvSpPr txBox="1">
                  <a:spLocks noChangeArrowheads="1"/>
                </p:cNvSpPr>
                <p:nvPr/>
              </p:nvSpPr>
              <p:spPr bwMode="auto">
                <a:xfrm rot="19128103">
                  <a:off x="5193968" y="1699307"/>
                  <a:ext cx="896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fontAlgn="t" hangingPunct="1"/>
                  <a:r>
                    <a:rPr kumimoji="1" lang="en-US" altLang="zh-CN" b="1" dirty="0" err="1">
                      <a:latin typeface="宋体" panose="02010600030101010101" pitchFamily="2" charset="-122"/>
                      <a:ea typeface="宋体" panose="02010600030101010101" pitchFamily="2" charset="-122"/>
                    </a:rPr>
                    <a:t>y+dy</a:t>
                  </a:r>
                  <a:endParaRPr kumimoji="1" lang="en-US" altLang="zh-CN" dirty="0">
                    <a:latin typeface="宋体" panose="02010600030101010101" pitchFamily="2" charset="-122"/>
                    <a:ea typeface="宋体" panose="02010600030101010101" pitchFamily="2" charset="-122"/>
                  </a:endParaRPr>
                </a:p>
              </p:txBody>
            </p:sp>
            <p:graphicFrame>
              <p:nvGraphicFramePr>
                <p:cNvPr id="64" name="Object 68"/>
                <p:cNvGraphicFramePr>
                  <a:graphicFrameLocks noChangeAspect="1"/>
                </p:cNvGraphicFramePr>
                <p:nvPr>
                  <p:extLst/>
                </p:nvPr>
              </p:nvGraphicFramePr>
              <p:xfrm>
                <a:off x="7058025" y="1643063"/>
                <a:ext cx="312738" cy="346075"/>
              </p:xfrm>
              <a:graphic>
                <a:graphicData uri="http://schemas.openxmlformats.org/presentationml/2006/ole">
                  <mc:AlternateContent xmlns:mc="http://schemas.openxmlformats.org/markup-compatibility/2006">
                    <mc:Choice xmlns:v="urn:schemas-microsoft-com:vml" Requires="v">
                      <p:oleObj spid="_x0000_s146220" name="Equation" r:id="rId43" imgW="164880" imgH="177480" progId="Equation.DSMT4">
                        <p:embed/>
                      </p:oleObj>
                    </mc:Choice>
                    <mc:Fallback>
                      <p:oleObj name="Equation" r:id="rId43" imgW="164880" imgH="177480" progId="Equation.DSMT4">
                        <p:embed/>
                        <p:pic>
                          <p:nvPicPr>
                            <p:cNvPr id="0" nam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058025" y="1643063"/>
                              <a:ext cx="31273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 name="Text Box 53"/>
                <p:cNvSpPr txBox="1">
                  <a:spLocks noChangeArrowheads="1"/>
                </p:cNvSpPr>
                <p:nvPr/>
              </p:nvSpPr>
              <p:spPr bwMode="auto">
                <a:xfrm>
                  <a:off x="7261367" y="1114857"/>
                  <a:ext cx="896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fontAlgn="t" hangingPunct="1"/>
                  <a:r>
                    <a:rPr kumimoji="1" lang="en-US" altLang="zh-CN" b="1" dirty="0" err="1">
                      <a:latin typeface="宋体" panose="02010600030101010101" pitchFamily="2" charset="-122"/>
                      <a:ea typeface="宋体" panose="02010600030101010101" pitchFamily="2" charset="-122"/>
                    </a:rPr>
                    <a:t>x+dx</a:t>
                  </a:r>
                  <a:endParaRPr kumimoji="1" lang="en-US" altLang="zh-CN" dirty="0">
                    <a:latin typeface="宋体" panose="02010600030101010101" pitchFamily="2" charset="-122"/>
                    <a:ea typeface="宋体" panose="02010600030101010101" pitchFamily="2" charset="-122"/>
                  </a:endParaRPr>
                </a:p>
              </p:txBody>
            </p:sp>
          </p:grpSp>
        </p:grpSp>
      </p:grpSp>
      <p:graphicFrame>
        <p:nvGraphicFramePr>
          <p:cNvPr id="74" name="Object 65"/>
          <p:cNvGraphicFramePr>
            <a:graphicFrameLocks noChangeAspect="1"/>
          </p:cNvGraphicFramePr>
          <p:nvPr>
            <p:extLst>
              <p:ext uri="{D42A27DB-BD31-4B8C-83A1-F6EECF244321}">
                <p14:modId xmlns:p14="http://schemas.microsoft.com/office/powerpoint/2010/main" val="3390613985"/>
              </p:ext>
            </p:extLst>
          </p:nvPr>
        </p:nvGraphicFramePr>
        <p:xfrm>
          <a:off x="907826" y="5648598"/>
          <a:ext cx="3400425" cy="600075"/>
        </p:xfrm>
        <a:graphic>
          <a:graphicData uri="http://schemas.openxmlformats.org/presentationml/2006/ole">
            <mc:AlternateContent xmlns:mc="http://schemas.openxmlformats.org/markup-compatibility/2006">
              <mc:Choice xmlns:v="urn:schemas-microsoft-com:vml" Requires="v">
                <p:oleObj spid="_x0000_s146221" name="Equation" r:id="rId45" imgW="1422360" imgH="253800" progId="Equation.DSMT4">
                  <p:embed/>
                </p:oleObj>
              </mc:Choice>
              <mc:Fallback>
                <p:oleObj name="Equation" r:id="rId45" imgW="1422360" imgH="253800" progId="Equation.DSMT4">
                  <p:embed/>
                  <p:pic>
                    <p:nvPicPr>
                      <p:cNvPr id="0" name=""/>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907826" y="5648598"/>
                        <a:ext cx="3400425"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5" name="Text Box 68"/>
          <p:cNvSpPr txBox="1">
            <a:spLocks noChangeArrowheads="1"/>
          </p:cNvSpPr>
          <p:nvPr/>
        </p:nvSpPr>
        <p:spPr bwMode="auto">
          <a:xfrm>
            <a:off x="441032" y="5332608"/>
            <a:ext cx="59829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wrap="square"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sz="1400" dirty="0">
                <a:latin typeface="宋体" panose="02010600030101010101" pitchFamily="2" charset="-122"/>
                <a:ea typeface="宋体" panose="02010600030101010101" pitchFamily="2" charset="-122"/>
              </a:rPr>
              <a:t>如果表面处于机械平衡状态，则给出的两个功项必须相等</a:t>
            </a:r>
          </a:p>
        </p:txBody>
      </p:sp>
      <p:sp>
        <p:nvSpPr>
          <p:cNvPr id="76" name="Rectangle 2">
            <a:extLst>
              <a:ext uri="{FF2B5EF4-FFF2-40B4-BE49-F238E27FC236}">
                <a16:creationId xmlns:a16="http://schemas.microsoft.com/office/drawing/2014/main" id="{BEA54FA3-8193-47C9-8D7A-E383C2DE3FF7}"/>
              </a:ext>
            </a:extLst>
          </p:cNvPr>
          <p:cNvSpPr txBox="1">
            <a:spLocks noChangeArrowheads="1"/>
          </p:cNvSpPr>
          <p:nvPr/>
        </p:nvSpPr>
        <p:spPr bwMode="black">
          <a:xfrm>
            <a:off x="1283151" y="381000"/>
            <a:ext cx="4120474" cy="35903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latin typeface="Adobe 黑体 Std R" panose="020B0400000000000000" pitchFamily="34" charset="-122"/>
                <a:ea typeface="Adobe 黑体 Std R" panose="020B0400000000000000" pitchFamily="34" charset="-122"/>
              </a:rPr>
              <a:t>Young-Laplace</a:t>
            </a:r>
            <a:r>
              <a:rPr lang="zh-CN" altLang="en-US" sz="2000" dirty="0">
                <a:solidFill>
                  <a:srgbClr val="244279"/>
                </a:solidFill>
                <a:latin typeface="Adobe 黑体 Std R" panose="020B0400000000000000" pitchFamily="34" charset="-122"/>
                <a:ea typeface="Adobe 黑体 Std R" panose="020B0400000000000000" pitchFamily="34" charset="-122"/>
              </a:rPr>
              <a:t>方程</a:t>
            </a:r>
          </a:p>
        </p:txBody>
      </p:sp>
    </p:spTree>
    <p:extLst>
      <p:ext uri="{BB962C8B-B14F-4D97-AF65-F5344CB8AC3E}">
        <p14:creationId xmlns:p14="http://schemas.microsoft.com/office/powerpoint/2010/main" val="244414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par>
                                <p:cTn id="53" presetID="10"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8" presetClass="entr" presetSubtype="9"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strips(upLeft)">
                                      <p:cBhvr>
                                        <p:cTn id="61" dur="3000"/>
                                        <p:tgtEl>
                                          <p:spTgt spid="18"/>
                                        </p:tgtEl>
                                      </p:cBhvr>
                                    </p:animEffect>
                                  </p:childTnLst>
                                </p:cTn>
                              </p:par>
                              <p:par>
                                <p:cTn id="62" presetID="18" presetClass="entr" presetSubtype="9"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strips(upLeft)">
                                      <p:cBhvr>
                                        <p:cTn id="64" dur="3000"/>
                                        <p:tgtEl>
                                          <p:spTgt spid="54"/>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23"/>
                                        </p:tgtEl>
                                        <p:attrNameLst>
                                          <p:attrName>style.visibility</p:attrName>
                                        </p:attrNameLst>
                                      </p:cBhvr>
                                      <p:to>
                                        <p:strVal val="visible"/>
                                      </p:to>
                                    </p:set>
                                    <p:animEffect transition="in" filter="wipe(left)">
                                      <p:cBhvr>
                                        <p:cTn id="67" dur="500"/>
                                        <p:tgtEl>
                                          <p:spTgt spid="2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24"/>
                                        </p:tgtEl>
                                        <p:attrNameLst>
                                          <p:attrName>style.visibility</p:attrName>
                                        </p:attrNameLst>
                                      </p:cBhvr>
                                      <p:to>
                                        <p:strVal val="visible"/>
                                      </p:to>
                                    </p:set>
                                    <p:animEffect transition="in" filter="wipe(left)">
                                      <p:cBhvr>
                                        <p:cTn id="72" dur="500"/>
                                        <p:tgtEl>
                                          <p:spTgt spid="2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25"/>
                                        </p:tgtEl>
                                        <p:attrNameLst>
                                          <p:attrName>style.visibility</p:attrName>
                                        </p:attrNameLst>
                                      </p:cBhvr>
                                      <p:to>
                                        <p:strVal val="visible"/>
                                      </p:to>
                                    </p:set>
                                    <p:animEffect transition="in" filter="wipe(left)">
                                      <p:cBhvr>
                                        <p:cTn id="77" dur="500"/>
                                        <p:tgtEl>
                                          <p:spTgt spid="22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7"/>
                                        </p:tgtEl>
                                        <p:attrNameLst>
                                          <p:attrName>style.visibility</p:attrName>
                                        </p:attrNameLst>
                                      </p:cBhvr>
                                      <p:to>
                                        <p:strVal val="visible"/>
                                      </p:to>
                                    </p:set>
                                    <p:animEffect transition="in" filter="wipe(left)">
                                      <p:cBhvr>
                                        <p:cTn id="82" dur="500"/>
                                        <p:tgtEl>
                                          <p:spTgt spid="2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26"/>
                                        </p:tgtEl>
                                        <p:attrNameLst>
                                          <p:attrName>style.visibility</p:attrName>
                                        </p:attrNameLst>
                                      </p:cBhvr>
                                      <p:to>
                                        <p:strVal val="visible"/>
                                      </p:to>
                                    </p:set>
                                    <p:animEffect transition="in" filter="wipe(left)">
                                      <p:cBhvr>
                                        <p:cTn id="87" dur="500"/>
                                        <p:tgtEl>
                                          <p:spTgt spid="22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29"/>
                                        </p:tgtEl>
                                        <p:attrNameLst>
                                          <p:attrName>style.visibility</p:attrName>
                                        </p:attrNameLst>
                                      </p:cBhvr>
                                      <p:to>
                                        <p:strVal val="visible"/>
                                      </p:to>
                                    </p:set>
                                    <p:animEffect transition="in" filter="wipe(left)">
                                      <p:cBhvr>
                                        <p:cTn id="92" dur="500"/>
                                        <p:tgtEl>
                                          <p:spTgt spid="229"/>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228"/>
                                        </p:tgtEl>
                                        <p:attrNameLst>
                                          <p:attrName>style.visibility</p:attrName>
                                        </p:attrNameLst>
                                      </p:cBhvr>
                                      <p:to>
                                        <p:strVal val="visible"/>
                                      </p:to>
                                    </p:set>
                                    <p:animEffect transition="in" filter="wipe(left)">
                                      <p:cBhvr>
                                        <p:cTn id="97" dur="500"/>
                                        <p:tgtEl>
                                          <p:spTgt spid="22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230"/>
                                        </p:tgtEl>
                                        <p:attrNameLst>
                                          <p:attrName>style.visibility</p:attrName>
                                        </p:attrNameLst>
                                      </p:cBhvr>
                                      <p:to>
                                        <p:strVal val="visible"/>
                                      </p:to>
                                    </p:set>
                                    <p:animEffect transition="in" filter="wipe(left)">
                                      <p:cBhvr>
                                        <p:cTn id="102" dur="500"/>
                                        <p:tgtEl>
                                          <p:spTgt spid="23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231"/>
                                        </p:tgtEl>
                                        <p:attrNameLst>
                                          <p:attrName>style.visibility</p:attrName>
                                        </p:attrNameLst>
                                      </p:cBhvr>
                                      <p:to>
                                        <p:strVal val="visible"/>
                                      </p:to>
                                    </p:set>
                                    <p:animEffect transition="in" filter="wipe(left)">
                                      <p:cBhvr>
                                        <p:cTn id="107" dur="500"/>
                                        <p:tgtEl>
                                          <p:spTgt spid="231"/>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wipe(left)">
                                      <p:cBhvr>
                                        <p:cTn id="112" dur="500"/>
                                        <p:tgtEl>
                                          <p:spTgt spid="7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74"/>
                                        </p:tgtEl>
                                        <p:attrNameLst>
                                          <p:attrName>style.visibility</p:attrName>
                                        </p:attrNameLst>
                                      </p:cBhvr>
                                      <p:to>
                                        <p:strVal val="visible"/>
                                      </p:to>
                                    </p:set>
                                    <p:animEffect transition="in" filter="wipe(left)">
                                      <p:cBhvr>
                                        <p:cTn id="11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27" grpId="0"/>
      <p:bldP spid="229" grpId="0"/>
      <p:bldP spid="40" grpId="0"/>
      <p:bldP spid="41" grpId="0" animBg="1"/>
      <p:bldP spid="42" grpId="0" animBg="1"/>
      <p:bldP spid="44" grpId="0" animBg="1"/>
      <p:bldP spid="45" grpId="0" animBg="1"/>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1"/>
          <p:cNvSpPr>
            <a:spLocks noGrp="1"/>
          </p:cNvSpPr>
          <p:nvPr>
            <p:ph type="sldNum" sz="quarter" idx="10"/>
          </p:nvPr>
        </p:nvSpPr>
        <p:spPr>
          <a:xfrm>
            <a:off x="-16267" y="7454900"/>
            <a:ext cx="7921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D16ADC4-245D-425E-9D66-39574D42FF6F}" type="slidenum">
              <a:rPr lang="zh-CN" altLang="de-DE" sz="1800">
                <a:solidFill>
                  <a:schemeClr val="bg1"/>
                </a:solidFill>
                <a:latin typeface="+mj-lt"/>
              </a:rPr>
              <a:pPr/>
              <a:t>13</a:t>
            </a:fld>
            <a:endParaRPr lang="de-DE" altLang="zh-CN" sz="1800">
              <a:solidFill>
                <a:schemeClr val="bg1"/>
              </a:solidFill>
              <a:latin typeface="+mj-lt"/>
            </a:endParaRPr>
          </a:p>
        </p:txBody>
      </p:sp>
      <p:sp>
        <p:nvSpPr>
          <p:cNvPr id="18461" name="Rectangle 51"/>
          <p:cNvSpPr>
            <a:spLocks noChangeArrowheads="1"/>
          </p:cNvSpPr>
          <p:nvPr/>
        </p:nvSpPr>
        <p:spPr bwMode="auto">
          <a:xfrm>
            <a:off x="6451424" y="121533"/>
            <a:ext cx="1847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zh-CN" sz="4400" b="0" i="0" u="none" strike="noStrike" cap="none" normalizeH="0" baseline="0">
              <a:ln>
                <a:noFill/>
              </a:ln>
              <a:solidFill>
                <a:schemeClr val="tx2"/>
              </a:solidFill>
              <a:effectLst/>
              <a:latin typeface="+mj-lt"/>
            </a:endParaRPr>
          </a:p>
        </p:txBody>
      </p:sp>
      <p:sp>
        <p:nvSpPr>
          <p:cNvPr id="18462" name="Rectangle 53"/>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mj-lt"/>
            </a:endParaRPr>
          </a:p>
        </p:txBody>
      </p:sp>
      <p:sp>
        <p:nvSpPr>
          <p:cNvPr id="18463" name="Rectangle 55"/>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mj-lt"/>
            </a:endParaRPr>
          </a:p>
        </p:txBody>
      </p:sp>
      <p:sp>
        <p:nvSpPr>
          <p:cNvPr id="18464" name="Rectangle 57"/>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mj-lt"/>
            </a:endParaRPr>
          </a:p>
        </p:txBody>
      </p:sp>
      <p:graphicFrame>
        <p:nvGraphicFramePr>
          <p:cNvPr id="149" name="Object 67"/>
          <p:cNvGraphicFramePr>
            <a:graphicFrameLocks noChangeAspect="1"/>
          </p:cNvGraphicFramePr>
          <p:nvPr>
            <p:extLst>
              <p:ext uri="{D42A27DB-BD31-4B8C-83A1-F6EECF244321}">
                <p14:modId xmlns:p14="http://schemas.microsoft.com/office/powerpoint/2010/main" val="2749438214"/>
              </p:ext>
            </p:extLst>
          </p:nvPr>
        </p:nvGraphicFramePr>
        <p:xfrm>
          <a:off x="784887" y="1749804"/>
          <a:ext cx="1911350" cy="1020762"/>
        </p:xfrm>
        <a:graphic>
          <a:graphicData uri="http://schemas.openxmlformats.org/presentationml/2006/ole">
            <mc:AlternateContent xmlns:mc="http://schemas.openxmlformats.org/markup-compatibility/2006">
              <mc:Choice xmlns:v="urn:schemas-microsoft-com:vml" Requires="v">
                <p:oleObj spid="_x0000_s145198" name="Equation" r:id="rId3" imgW="799920" imgH="431640" progId="Equation.DSMT4">
                  <p:embed/>
                </p:oleObj>
              </mc:Choice>
              <mc:Fallback>
                <p:oleObj name="Equation" r:id="rId3" imgW="79992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87" y="1749804"/>
                        <a:ext cx="1911350" cy="1020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 name="Text Box 68"/>
          <p:cNvSpPr txBox="1">
            <a:spLocks noChangeArrowheads="1"/>
          </p:cNvSpPr>
          <p:nvPr/>
        </p:nvSpPr>
        <p:spPr bwMode="auto">
          <a:xfrm>
            <a:off x="436008" y="1473034"/>
            <a:ext cx="42481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sz="1400" dirty="0">
                <a:latin typeface="宋体" panose="02010600030101010101" pitchFamily="2" charset="-122"/>
                <a:ea typeface="宋体" panose="02010600030101010101" pitchFamily="2" charset="-122"/>
              </a:rPr>
              <a:t>通过对照相似三角形，结果为</a:t>
            </a:r>
          </a:p>
        </p:txBody>
      </p:sp>
      <p:graphicFrame>
        <p:nvGraphicFramePr>
          <p:cNvPr id="151" name="Object 74"/>
          <p:cNvGraphicFramePr>
            <a:graphicFrameLocks noChangeAspect="1"/>
          </p:cNvGraphicFramePr>
          <p:nvPr>
            <p:extLst>
              <p:ext uri="{D42A27DB-BD31-4B8C-83A1-F6EECF244321}">
                <p14:modId xmlns:p14="http://schemas.microsoft.com/office/powerpoint/2010/main" val="2909976110"/>
              </p:ext>
            </p:extLst>
          </p:nvPr>
        </p:nvGraphicFramePr>
        <p:xfrm>
          <a:off x="3095750" y="1787687"/>
          <a:ext cx="1395413" cy="1020763"/>
        </p:xfrm>
        <a:graphic>
          <a:graphicData uri="http://schemas.openxmlformats.org/presentationml/2006/ole">
            <mc:AlternateContent xmlns:mc="http://schemas.openxmlformats.org/markup-compatibility/2006">
              <mc:Choice xmlns:v="urn:schemas-microsoft-com:vml" Requires="v">
                <p:oleObj spid="_x0000_s145199" name="Equation" r:id="rId5" imgW="583920" imgH="431640" progId="Equation.DSMT4">
                  <p:embed/>
                </p:oleObj>
              </mc:Choice>
              <mc:Fallback>
                <p:oleObj name="Equation" r:id="rId5" imgW="583920" imgH="4316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750" y="1787687"/>
                        <a:ext cx="1395413" cy="1020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2" name="Object 75"/>
          <p:cNvGraphicFramePr>
            <a:graphicFrameLocks noChangeAspect="1"/>
          </p:cNvGraphicFramePr>
          <p:nvPr>
            <p:extLst>
              <p:ext uri="{D42A27DB-BD31-4B8C-83A1-F6EECF244321}">
                <p14:modId xmlns:p14="http://schemas.microsoft.com/office/powerpoint/2010/main" val="4277536423"/>
              </p:ext>
            </p:extLst>
          </p:nvPr>
        </p:nvGraphicFramePr>
        <p:xfrm>
          <a:off x="728888" y="2691416"/>
          <a:ext cx="1971675" cy="1020762"/>
        </p:xfrm>
        <a:graphic>
          <a:graphicData uri="http://schemas.openxmlformats.org/presentationml/2006/ole">
            <mc:AlternateContent xmlns:mc="http://schemas.openxmlformats.org/markup-compatibility/2006">
              <mc:Choice xmlns:v="urn:schemas-microsoft-com:vml" Requires="v">
                <p:oleObj spid="_x0000_s145200" name="Equation" r:id="rId7" imgW="825480" imgH="431640" progId="Equation.DSMT4">
                  <p:embed/>
                </p:oleObj>
              </mc:Choice>
              <mc:Fallback>
                <p:oleObj name="Equation" r:id="rId7" imgW="825480" imgH="4316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888" y="2691416"/>
                        <a:ext cx="1971675" cy="1020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 name="Object 76"/>
          <p:cNvGraphicFramePr>
            <a:graphicFrameLocks noChangeAspect="1"/>
          </p:cNvGraphicFramePr>
          <p:nvPr>
            <p:extLst>
              <p:ext uri="{D42A27DB-BD31-4B8C-83A1-F6EECF244321}">
                <p14:modId xmlns:p14="http://schemas.microsoft.com/office/powerpoint/2010/main" val="1010254244"/>
              </p:ext>
            </p:extLst>
          </p:nvPr>
        </p:nvGraphicFramePr>
        <p:xfrm>
          <a:off x="3088128" y="2715993"/>
          <a:ext cx="1425575" cy="1020762"/>
        </p:xfrm>
        <a:graphic>
          <a:graphicData uri="http://schemas.openxmlformats.org/presentationml/2006/ole">
            <mc:AlternateContent xmlns:mc="http://schemas.openxmlformats.org/markup-compatibility/2006">
              <mc:Choice xmlns:v="urn:schemas-microsoft-com:vml" Requires="v">
                <p:oleObj spid="_x0000_s145201" name="Equation" r:id="rId9" imgW="596880" imgH="431640" progId="Equation.DSMT4">
                  <p:embed/>
                </p:oleObj>
              </mc:Choice>
              <mc:Fallback>
                <p:oleObj name="Equation" r:id="rId9" imgW="596880" imgH="4316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8128" y="2715993"/>
                        <a:ext cx="1425575" cy="1020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5" name="Object 80"/>
          <p:cNvGraphicFramePr>
            <a:graphicFrameLocks noChangeAspect="1"/>
          </p:cNvGraphicFramePr>
          <p:nvPr>
            <p:extLst>
              <p:ext uri="{D42A27DB-BD31-4B8C-83A1-F6EECF244321}">
                <p14:modId xmlns:p14="http://schemas.microsoft.com/office/powerpoint/2010/main" val="342129086"/>
              </p:ext>
            </p:extLst>
          </p:nvPr>
        </p:nvGraphicFramePr>
        <p:xfrm>
          <a:off x="743457" y="4649581"/>
          <a:ext cx="2376487" cy="1063625"/>
        </p:xfrm>
        <a:graphic>
          <a:graphicData uri="http://schemas.openxmlformats.org/presentationml/2006/ole">
            <mc:AlternateContent xmlns:mc="http://schemas.openxmlformats.org/markup-compatibility/2006">
              <mc:Choice xmlns:v="urn:schemas-microsoft-com:vml" Requires="v">
                <p:oleObj spid="_x0000_s145202" name="Equation" r:id="rId11" imgW="1066680" imgH="482400" progId="Equation.DSMT4">
                  <p:embed/>
                </p:oleObj>
              </mc:Choice>
              <mc:Fallback>
                <p:oleObj name="Equation" r:id="rId11" imgW="1066680" imgH="4824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3457" y="4649581"/>
                        <a:ext cx="2376487"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7" name="Object 82"/>
          <p:cNvGraphicFramePr>
            <a:graphicFrameLocks noChangeAspect="1"/>
          </p:cNvGraphicFramePr>
          <p:nvPr>
            <p:extLst>
              <p:ext uri="{D42A27DB-BD31-4B8C-83A1-F6EECF244321}">
                <p14:modId xmlns:p14="http://schemas.microsoft.com/office/powerpoint/2010/main" val="240091469"/>
              </p:ext>
            </p:extLst>
          </p:nvPr>
        </p:nvGraphicFramePr>
        <p:xfrm>
          <a:off x="3282469" y="4582622"/>
          <a:ext cx="1512888" cy="1106488"/>
        </p:xfrm>
        <a:graphic>
          <a:graphicData uri="http://schemas.openxmlformats.org/presentationml/2006/ole">
            <mc:AlternateContent xmlns:mc="http://schemas.openxmlformats.org/markup-compatibility/2006">
              <mc:Choice xmlns:v="urn:schemas-microsoft-com:vml" Requires="v">
                <p:oleObj spid="_x0000_s145203" name="Equation" r:id="rId13" imgW="533160" imgH="393480" progId="Equation.DSMT4">
                  <p:embed/>
                </p:oleObj>
              </mc:Choice>
              <mc:Fallback>
                <p:oleObj name="Equation" r:id="rId13" imgW="533160" imgH="3934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82469" y="4582622"/>
                        <a:ext cx="1512888" cy="1106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8" name="Object 83"/>
          <p:cNvGraphicFramePr>
            <a:graphicFrameLocks noChangeAspect="1"/>
          </p:cNvGraphicFramePr>
          <p:nvPr/>
        </p:nvGraphicFramePr>
        <p:xfrm>
          <a:off x="5290187" y="4654076"/>
          <a:ext cx="2124075" cy="509588"/>
        </p:xfrm>
        <a:graphic>
          <a:graphicData uri="http://schemas.openxmlformats.org/presentationml/2006/ole">
            <mc:AlternateContent xmlns:mc="http://schemas.openxmlformats.org/markup-compatibility/2006">
              <mc:Choice xmlns:v="urn:schemas-microsoft-com:vml" Requires="v">
                <p:oleObj spid="_x0000_s145204" name="Equation" r:id="rId15" imgW="888840" imgH="215640" progId="Equation.DSMT4">
                  <p:embed/>
                </p:oleObj>
              </mc:Choice>
              <mc:Fallback>
                <p:oleObj name="Equation" r:id="rId15" imgW="888840" imgH="2156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90187" y="4654076"/>
                        <a:ext cx="2124075"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78" name="组合 77"/>
          <p:cNvGrpSpPr/>
          <p:nvPr/>
        </p:nvGrpSpPr>
        <p:grpSpPr>
          <a:xfrm>
            <a:off x="4920414" y="1699001"/>
            <a:ext cx="4080691" cy="1252452"/>
            <a:chOff x="5049837" y="1612862"/>
            <a:chExt cx="4080691" cy="1252452"/>
          </a:xfrm>
        </p:grpSpPr>
        <p:sp>
          <p:nvSpPr>
            <p:cNvPr id="79" name="任意多边形 78"/>
            <p:cNvSpPr/>
            <p:nvPr/>
          </p:nvSpPr>
          <p:spPr bwMode="auto">
            <a:xfrm>
              <a:off x="5433405" y="1615556"/>
              <a:ext cx="3444860" cy="1064673"/>
            </a:xfrm>
            <a:custGeom>
              <a:avLst/>
              <a:gdLst>
                <a:gd name="connsiteX0" fmla="*/ 0 w 3426372"/>
                <a:gd name="connsiteY0" fmla="*/ 966952 h 1030014"/>
                <a:gd name="connsiteX1" fmla="*/ 199697 w 3426372"/>
                <a:gd name="connsiteY1" fmla="*/ 662152 h 1030014"/>
                <a:gd name="connsiteX2" fmla="*/ 462455 w 3426372"/>
                <a:gd name="connsiteY2" fmla="*/ 399393 h 1030014"/>
                <a:gd name="connsiteX3" fmla="*/ 767255 w 3426372"/>
                <a:gd name="connsiteY3" fmla="*/ 136634 h 1030014"/>
                <a:gd name="connsiteX4" fmla="*/ 945931 w 3426372"/>
                <a:gd name="connsiteY4" fmla="*/ 42041 h 1030014"/>
                <a:gd name="connsiteX5" fmla="*/ 1166648 w 3426372"/>
                <a:gd name="connsiteY5" fmla="*/ 31531 h 1030014"/>
                <a:gd name="connsiteX6" fmla="*/ 1797269 w 3426372"/>
                <a:gd name="connsiteY6" fmla="*/ 0 h 1030014"/>
                <a:gd name="connsiteX7" fmla="*/ 2469931 w 3426372"/>
                <a:gd name="connsiteY7" fmla="*/ 10510 h 1030014"/>
                <a:gd name="connsiteX8" fmla="*/ 2921876 w 3426372"/>
                <a:gd name="connsiteY8" fmla="*/ 31531 h 1030014"/>
                <a:gd name="connsiteX9" fmla="*/ 3258207 w 3426372"/>
                <a:gd name="connsiteY9" fmla="*/ 63062 h 1030014"/>
                <a:gd name="connsiteX10" fmla="*/ 3426372 w 3426372"/>
                <a:gd name="connsiteY10" fmla="*/ 94593 h 1030014"/>
                <a:gd name="connsiteX11" fmla="*/ 3226676 w 3426372"/>
                <a:gd name="connsiteY11" fmla="*/ 189186 h 1030014"/>
                <a:gd name="connsiteX12" fmla="*/ 3058510 w 3426372"/>
                <a:gd name="connsiteY12" fmla="*/ 325820 h 1030014"/>
                <a:gd name="connsiteX13" fmla="*/ 2848303 w 3426372"/>
                <a:gd name="connsiteY13" fmla="*/ 472965 h 1030014"/>
                <a:gd name="connsiteX14" fmla="*/ 2638097 w 3426372"/>
                <a:gd name="connsiteY14" fmla="*/ 746234 h 1030014"/>
                <a:gd name="connsiteX15" fmla="*/ 2469931 w 3426372"/>
                <a:gd name="connsiteY15" fmla="*/ 945931 h 1030014"/>
                <a:gd name="connsiteX16" fmla="*/ 2438400 w 3426372"/>
                <a:gd name="connsiteY16" fmla="*/ 1030014 h 1030014"/>
                <a:gd name="connsiteX17" fmla="*/ 2028497 w 3426372"/>
                <a:gd name="connsiteY17" fmla="*/ 956441 h 1030014"/>
                <a:gd name="connsiteX18" fmla="*/ 1713186 w 3426372"/>
                <a:gd name="connsiteY18" fmla="*/ 945931 h 1030014"/>
                <a:gd name="connsiteX19" fmla="*/ 1355834 w 3426372"/>
                <a:gd name="connsiteY19" fmla="*/ 935420 h 1030014"/>
                <a:gd name="connsiteX20" fmla="*/ 1061545 w 3426372"/>
                <a:gd name="connsiteY20" fmla="*/ 935420 h 1030014"/>
                <a:gd name="connsiteX21" fmla="*/ 746234 w 3426372"/>
                <a:gd name="connsiteY21" fmla="*/ 935420 h 1030014"/>
                <a:gd name="connsiteX22" fmla="*/ 378372 w 3426372"/>
                <a:gd name="connsiteY22" fmla="*/ 945931 h 1030014"/>
                <a:gd name="connsiteX23" fmla="*/ 189186 w 3426372"/>
                <a:gd name="connsiteY23" fmla="*/ 966952 h 1030014"/>
                <a:gd name="connsiteX24" fmla="*/ 0 w 3426372"/>
                <a:gd name="connsiteY24" fmla="*/ 966952 h 103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26372" h="1030014">
                  <a:moveTo>
                    <a:pt x="0" y="966952"/>
                  </a:moveTo>
                  <a:lnTo>
                    <a:pt x="199697" y="662152"/>
                  </a:lnTo>
                  <a:lnTo>
                    <a:pt x="462455" y="399393"/>
                  </a:lnTo>
                  <a:lnTo>
                    <a:pt x="767255" y="136634"/>
                  </a:lnTo>
                  <a:lnTo>
                    <a:pt x="945931" y="42041"/>
                  </a:lnTo>
                  <a:lnTo>
                    <a:pt x="1166648" y="31531"/>
                  </a:lnTo>
                  <a:lnTo>
                    <a:pt x="1797269" y="0"/>
                  </a:lnTo>
                  <a:lnTo>
                    <a:pt x="2469931" y="10510"/>
                  </a:lnTo>
                  <a:lnTo>
                    <a:pt x="2921876" y="31531"/>
                  </a:lnTo>
                  <a:lnTo>
                    <a:pt x="3258207" y="63062"/>
                  </a:lnTo>
                  <a:lnTo>
                    <a:pt x="3426372" y="94593"/>
                  </a:lnTo>
                  <a:lnTo>
                    <a:pt x="3226676" y="189186"/>
                  </a:lnTo>
                  <a:lnTo>
                    <a:pt x="3058510" y="325820"/>
                  </a:lnTo>
                  <a:lnTo>
                    <a:pt x="2848303" y="472965"/>
                  </a:lnTo>
                  <a:lnTo>
                    <a:pt x="2638097" y="746234"/>
                  </a:lnTo>
                  <a:lnTo>
                    <a:pt x="2469931" y="945931"/>
                  </a:lnTo>
                  <a:lnTo>
                    <a:pt x="2438400" y="1030014"/>
                  </a:lnTo>
                  <a:lnTo>
                    <a:pt x="2028497" y="956441"/>
                  </a:lnTo>
                  <a:lnTo>
                    <a:pt x="1713186" y="945931"/>
                  </a:lnTo>
                  <a:lnTo>
                    <a:pt x="1355834" y="935420"/>
                  </a:lnTo>
                  <a:lnTo>
                    <a:pt x="1061545" y="935420"/>
                  </a:lnTo>
                  <a:lnTo>
                    <a:pt x="746234" y="935420"/>
                  </a:lnTo>
                  <a:lnTo>
                    <a:pt x="378372" y="945931"/>
                  </a:lnTo>
                  <a:lnTo>
                    <a:pt x="189186" y="966952"/>
                  </a:lnTo>
                  <a:lnTo>
                    <a:pt x="0" y="966952"/>
                  </a:lnTo>
                  <a:close/>
                </a:path>
              </a:pathLst>
            </a:custGeom>
            <a:solidFill>
              <a:srgbClr val="007DC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0" name="弧形 79"/>
            <p:cNvSpPr/>
            <p:nvPr/>
          </p:nvSpPr>
          <p:spPr bwMode="auto">
            <a:xfrm>
              <a:off x="5049837" y="2579811"/>
              <a:ext cx="3044826" cy="285503"/>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1" name="弧形 80"/>
            <p:cNvSpPr/>
            <p:nvPr/>
          </p:nvSpPr>
          <p:spPr bwMode="auto">
            <a:xfrm rot="60000">
              <a:off x="6086571" y="1612862"/>
              <a:ext cx="2969448" cy="317537"/>
            </a:xfrm>
            <a:prstGeom prst="arc">
              <a:avLst>
                <a:gd name="adj1" fmla="val 11100880"/>
                <a:gd name="adj2" fmla="val 21398259"/>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2" name="弧形 81"/>
            <p:cNvSpPr/>
            <p:nvPr/>
          </p:nvSpPr>
          <p:spPr bwMode="auto">
            <a:xfrm rot="18922001">
              <a:off x="5222416" y="2034986"/>
              <a:ext cx="1497053" cy="305794"/>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3" name="弧形 82"/>
            <p:cNvSpPr/>
            <p:nvPr/>
          </p:nvSpPr>
          <p:spPr bwMode="auto">
            <a:xfrm rot="18922001">
              <a:off x="7633475" y="2124515"/>
              <a:ext cx="1497053" cy="285503"/>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4" name="弧形 83"/>
            <p:cNvSpPr/>
            <p:nvPr/>
          </p:nvSpPr>
          <p:spPr bwMode="auto">
            <a:xfrm rot="18922001">
              <a:off x="6657801" y="2015692"/>
              <a:ext cx="1375337" cy="285503"/>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5" name="弧形 84"/>
            <p:cNvSpPr/>
            <p:nvPr/>
          </p:nvSpPr>
          <p:spPr bwMode="auto">
            <a:xfrm>
              <a:off x="5543550" y="1973510"/>
              <a:ext cx="3044826" cy="285503"/>
            </a:xfrm>
            <a:prstGeom prst="arc">
              <a:avLst>
                <a:gd name="adj1" fmla="val 11073548"/>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grpSp>
      <p:grpSp>
        <p:nvGrpSpPr>
          <p:cNvPr id="86" name="组合 85"/>
          <p:cNvGrpSpPr/>
          <p:nvPr/>
        </p:nvGrpSpPr>
        <p:grpSpPr>
          <a:xfrm>
            <a:off x="6383004" y="3033120"/>
            <a:ext cx="1945867" cy="905518"/>
            <a:chOff x="4200761" y="2977977"/>
            <a:chExt cx="1945867" cy="905518"/>
          </a:xfrm>
        </p:grpSpPr>
        <p:sp>
          <p:nvSpPr>
            <p:cNvPr id="87" name="任意多边形 86"/>
            <p:cNvSpPr/>
            <p:nvPr/>
          </p:nvSpPr>
          <p:spPr bwMode="auto">
            <a:xfrm rot="21179103">
              <a:off x="4289469" y="3076009"/>
              <a:ext cx="1797845" cy="664584"/>
            </a:xfrm>
            <a:custGeom>
              <a:avLst/>
              <a:gdLst>
                <a:gd name="connsiteX0" fmla="*/ 0 w 1923393"/>
                <a:gd name="connsiteY0" fmla="*/ 536028 h 683173"/>
                <a:gd name="connsiteX1" fmla="*/ 94593 w 1923393"/>
                <a:gd name="connsiteY1" fmla="*/ 325821 h 683173"/>
                <a:gd name="connsiteX2" fmla="*/ 304800 w 1923393"/>
                <a:gd name="connsiteY2" fmla="*/ 136635 h 683173"/>
                <a:gd name="connsiteX3" fmla="*/ 451945 w 1923393"/>
                <a:gd name="connsiteY3" fmla="*/ 31531 h 683173"/>
                <a:gd name="connsiteX4" fmla="*/ 588579 w 1923393"/>
                <a:gd name="connsiteY4" fmla="*/ 0 h 683173"/>
                <a:gd name="connsiteX5" fmla="*/ 935421 w 1923393"/>
                <a:gd name="connsiteY5" fmla="*/ 0 h 683173"/>
                <a:gd name="connsiteX6" fmla="*/ 1397876 w 1923393"/>
                <a:gd name="connsiteY6" fmla="*/ 42042 h 683173"/>
                <a:gd name="connsiteX7" fmla="*/ 1755228 w 1923393"/>
                <a:gd name="connsiteY7" fmla="*/ 105104 h 683173"/>
                <a:gd name="connsiteX8" fmla="*/ 1923393 w 1923393"/>
                <a:gd name="connsiteY8" fmla="*/ 157655 h 683173"/>
                <a:gd name="connsiteX9" fmla="*/ 1807779 w 1923393"/>
                <a:gd name="connsiteY9" fmla="*/ 220717 h 683173"/>
                <a:gd name="connsiteX10" fmla="*/ 1639614 w 1923393"/>
                <a:gd name="connsiteY10" fmla="*/ 388883 h 683173"/>
                <a:gd name="connsiteX11" fmla="*/ 1524000 w 1923393"/>
                <a:gd name="connsiteY11" fmla="*/ 546538 h 683173"/>
                <a:gd name="connsiteX12" fmla="*/ 1450428 w 1923393"/>
                <a:gd name="connsiteY12" fmla="*/ 683173 h 683173"/>
                <a:gd name="connsiteX13" fmla="*/ 1177159 w 1923393"/>
                <a:gd name="connsiteY13" fmla="*/ 620111 h 683173"/>
                <a:gd name="connsiteX14" fmla="*/ 767255 w 1923393"/>
                <a:gd name="connsiteY14" fmla="*/ 536028 h 683173"/>
                <a:gd name="connsiteX15" fmla="*/ 399393 w 1923393"/>
                <a:gd name="connsiteY15" fmla="*/ 515007 h 683173"/>
                <a:gd name="connsiteX16" fmla="*/ 105103 w 1923393"/>
                <a:gd name="connsiteY16" fmla="*/ 536028 h 683173"/>
                <a:gd name="connsiteX17" fmla="*/ 0 w 1923393"/>
                <a:gd name="connsiteY17" fmla="*/ 536028 h 6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3393" h="683173">
                  <a:moveTo>
                    <a:pt x="0" y="536028"/>
                  </a:moveTo>
                  <a:lnTo>
                    <a:pt x="94593" y="325821"/>
                  </a:lnTo>
                  <a:lnTo>
                    <a:pt x="304800" y="136635"/>
                  </a:lnTo>
                  <a:lnTo>
                    <a:pt x="451945" y="31531"/>
                  </a:lnTo>
                  <a:lnTo>
                    <a:pt x="588579" y="0"/>
                  </a:lnTo>
                  <a:lnTo>
                    <a:pt x="935421" y="0"/>
                  </a:lnTo>
                  <a:lnTo>
                    <a:pt x="1397876" y="42042"/>
                  </a:lnTo>
                  <a:lnTo>
                    <a:pt x="1755228" y="105104"/>
                  </a:lnTo>
                  <a:lnTo>
                    <a:pt x="1923393" y="157655"/>
                  </a:lnTo>
                  <a:lnTo>
                    <a:pt x="1807779" y="220717"/>
                  </a:lnTo>
                  <a:lnTo>
                    <a:pt x="1639614" y="388883"/>
                  </a:lnTo>
                  <a:lnTo>
                    <a:pt x="1524000" y="546538"/>
                  </a:lnTo>
                  <a:lnTo>
                    <a:pt x="1450428" y="683173"/>
                  </a:lnTo>
                  <a:lnTo>
                    <a:pt x="1177159" y="620111"/>
                  </a:lnTo>
                  <a:lnTo>
                    <a:pt x="767255" y="536028"/>
                  </a:lnTo>
                  <a:lnTo>
                    <a:pt x="399393" y="515007"/>
                  </a:lnTo>
                  <a:lnTo>
                    <a:pt x="105103" y="536028"/>
                  </a:lnTo>
                  <a:lnTo>
                    <a:pt x="0" y="536028"/>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grpSp>
          <p:nvGrpSpPr>
            <p:cNvPr id="88" name="组合 87"/>
            <p:cNvGrpSpPr/>
            <p:nvPr/>
          </p:nvGrpSpPr>
          <p:grpSpPr>
            <a:xfrm rot="21190537">
              <a:off x="4200761" y="2977977"/>
              <a:ext cx="1945867" cy="905518"/>
              <a:chOff x="8410455" y="3337198"/>
              <a:chExt cx="1945867" cy="905518"/>
            </a:xfrm>
          </p:grpSpPr>
          <p:sp>
            <p:nvSpPr>
              <p:cNvPr id="89" name="弧形 88"/>
              <p:cNvSpPr/>
              <p:nvPr/>
            </p:nvSpPr>
            <p:spPr bwMode="auto">
              <a:xfrm rot="18846580">
                <a:off x="9185603" y="3670025"/>
                <a:ext cx="823627" cy="285503"/>
              </a:xfrm>
              <a:prstGeom prst="arc">
                <a:avLst>
                  <a:gd name="adj1" fmla="val 11767725"/>
                  <a:gd name="adj2" fmla="val 21052807"/>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90" name="弧形 89"/>
              <p:cNvSpPr/>
              <p:nvPr/>
            </p:nvSpPr>
            <p:spPr bwMode="auto">
              <a:xfrm rot="18568348">
                <a:off x="9737629" y="3812776"/>
                <a:ext cx="709381" cy="150500"/>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91" name="弧形 90"/>
              <p:cNvSpPr/>
              <p:nvPr/>
            </p:nvSpPr>
            <p:spPr bwMode="auto">
              <a:xfrm rot="18846580">
                <a:off x="8420695" y="3605045"/>
                <a:ext cx="746907" cy="211214"/>
              </a:xfrm>
              <a:prstGeom prst="arc">
                <a:avLst>
                  <a:gd name="adj1" fmla="val 11083344"/>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92" name="弧形 91"/>
              <p:cNvSpPr/>
              <p:nvPr/>
            </p:nvSpPr>
            <p:spPr bwMode="auto">
              <a:xfrm rot="315620">
                <a:off x="8941086" y="3460097"/>
                <a:ext cx="1415236" cy="209619"/>
              </a:xfrm>
              <a:prstGeom prst="arc">
                <a:avLst>
                  <a:gd name="adj1" fmla="val 11073548"/>
                  <a:gd name="adj2" fmla="val 21430885"/>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93" name="弧形 92"/>
              <p:cNvSpPr/>
              <p:nvPr/>
            </p:nvSpPr>
            <p:spPr bwMode="auto">
              <a:xfrm rot="332145">
                <a:off x="8646085" y="3629654"/>
                <a:ext cx="1537156" cy="285503"/>
              </a:xfrm>
              <a:prstGeom prst="arc">
                <a:avLst>
                  <a:gd name="adj1" fmla="val 11073548"/>
                  <a:gd name="adj2" fmla="val 21286147"/>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94" name="弧形 93"/>
              <p:cNvSpPr/>
              <p:nvPr/>
            </p:nvSpPr>
            <p:spPr bwMode="auto">
              <a:xfrm rot="439865">
                <a:off x="8410455" y="3968098"/>
                <a:ext cx="1518004" cy="269854"/>
              </a:xfrm>
              <a:prstGeom prst="arc">
                <a:avLst>
                  <a:gd name="adj1" fmla="val 11073548"/>
                  <a:gd name="adj2" fmla="val 21294431"/>
                </a:avLst>
              </a:prstGeom>
              <a:no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grpSp>
      </p:grpSp>
      <p:graphicFrame>
        <p:nvGraphicFramePr>
          <p:cNvPr id="95" name="Object 19"/>
          <p:cNvGraphicFramePr>
            <a:graphicFrameLocks noChangeAspect="1"/>
          </p:cNvGraphicFramePr>
          <p:nvPr>
            <p:extLst/>
          </p:nvPr>
        </p:nvGraphicFramePr>
        <p:xfrm>
          <a:off x="6116897" y="3568109"/>
          <a:ext cx="290513" cy="319087"/>
        </p:xfrm>
        <a:graphic>
          <a:graphicData uri="http://schemas.openxmlformats.org/presentationml/2006/ole">
            <mc:AlternateContent xmlns:mc="http://schemas.openxmlformats.org/markup-compatibility/2006">
              <mc:Choice xmlns:v="urn:schemas-microsoft-com:vml" Requires="v">
                <p:oleObj spid="_x0000_s145205" name="Equation" r:id="rId17" imgW="152280" imgH="164880" progId="Equation.DSMT4">
                  <p:embed/>
                </p:oleObj>
              </mc:Choice>
              <mc:Fallback>
                <p:oleObj name="Equation" r:id="rId17" imgW="152280" imgH="1648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16897" y="3568109"/>
                        <a:ext cx="290513" cy="31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6" name="Object 20"/>
          <p:cNvGraphicFramePr>
            <a:graphicFrameLocks noChangeAspect="1"/>
          </p:cNvGraphicFramePr>
          <p:nvPr>
            <p:extLst/>
          </p:nvPr>
        </p:nvGraphicFramePr>
        <p:xfrm>
          <a:off x="7751256" y="3648972"/>
          <a:ext cx="288925" cy="320675"/>
        </p:xfrm>
        <a:graphic>
          <a:graphicData uri="http://schemas.openxmlformats.org/presentationml/2006/ole">
            <mc:AlternateContent xmlns:mc="http://schemas.openxmlformats.org/markup-compatibility/2006">
              <mc:Choice xmlns:v="urn:schemas-microsoft-com:vml" Requires="v">
                <p:oleObj spid="_x0000_s145206" name="Equation" r:id="rId19" imgW="152280" imgH="164880" progId="Equation.DSMT4">
                  <p:embed/>
                </p:oleObj>
              </mc:Choice>
              <mc:Fallback>
                <p:oleObj name="Equation" r:id="rId19" imgW="152280" imgH="1648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51256" y="3648972"/>
                        <a:ext cx="288925"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 name="Object 21"/>
          <p:cNvGraphicFramePr>
            <a:graphicFrameLocks noChangeAspect="1"/>
          </p:cNvGraphicFramePr>
          <p:nvPr>
            <p:extLst/>
          </p:nvPr>
        </p:nvGraphicFramePr>
        <p:xfrm>
          <a:off x="8267599" y="2886951"/>
          <a:ext cx="279400" cy="333375"/>
        </p:xfrm>
        <a:graphic>
          <a:graphicData uri="http://schemas.openxmlformats.org/presentationml/2006/ole">
            <mc:AlternateContent xmlns:mc="http://schemas.openxmlformats.org/markup-compatibility/2006">
              <mc:Choice xmlns:v="urn:schemas-microsoft-com:vml" Requires="v">
                <p:oleObj spid="_x0000_s145207" name="Equation" r:id="rId21" imgW="152280" imgH="177480" progId="Equation.DSMT4">
                  <p:embed/>
                </p:oleObj>
              </mc:Choice>
              <mc:Fallback>
                <p:oleObj name="Equation" r:id="rId21" imgW="152280" imgH="1774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67599" y="2886951"/>
                        <a:ext cx="2794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8" name="Object 22"/>
          <p:cNvGraphicFramePr>
            <a:graphicFrameLocks noChangeAspect="1"/>
          </p:cNvGraphicFramePr>
          <p:nvPr>
            <p:extLst/>
          </p:nvPr>
        </p:nvGraphicFramePr>
        <p:xfrm>
          <a:off x="6575876" y="2869949"/>
          <a:ext cx="314325" cy="322262"/>
        </p:xfrm>
        <a:graphic>
          <a:graphicData uri="http://schemas.openxmlformats.org/presentationml/2006/ole">
            <mc:AlternateContent xmlns:mc="http://schemas.openxmlformats.org/markup-compatibility/2006">
              <mc:Choice xmlns:v="urn:schemas-microsoft-com:vml" Requires="v">
                <p:oleObj spid="_x0000_s145208" name="Equation" r:id="rId23" imgW="164880" imgH="164880" progId="Equation.DSMT4">
                  <p:embed/>
                </p:oleObj>
              </mc:Choice>
              <mc:Fallback>
                <p:oleObj name="Equation" r:id="rId23" imgW="164880" imgH="16488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75876" y="2869949"/>
                        <a:ext cx="314325"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9" name="Object 23"/>
          <p:cNvGraphicFramePr>
            <a:graphicFrameLocks noChangeAspect="1"/>
          </p:cNvGraphicFramePr>
          <p:nvPr>
            <p:extLst/>
          </p:nvPr>
        </p:nvGraphicFramePr>
        <p:xfrm>
          <a:off x="6625907" y="3740076"/>
          <a:ext cx="242888" cy="273050"/>
        </p:xfrm>
        <a:graphic>
          <a:graphicData uri="http://schemas.openxmlformats.org/presentationml/2006/ole">
            <mc:AlternateContent xmlns:mc="http://schemas.openxmlformats.org/markup-compatibility/2006">
              <mc:Choice xmlns:v="urn:schemas-microsoft-com:vml" Requires="v">
                <p:oleObj spid="_x0000_s145209" name="Equation" r:id="rId25" imgW="126720" imgH="139680" progId="Equation.DSMT4">
                  <p:embed/>
                </p:oleObj>
              </mc:Choice>
              <mc:Fallback>
                <p:oleObj name="Equation" r:id="rId25" imgW="126720" imgH="13968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625907" y="3740076"/>
                        <a:ext cx="242888"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 name="Text Box 24"/>
          <p:cNvSpPr txBox="1">
            <a:spLocks noChangeArrowheads="1"/>
          </p:cNvSpPr>
          <p:nvPr/>
        </p:nvSpPr>
        <p:spPr bwMode="auto">
          <a:xfrm>
            <a:off x="6230793" y="3196560"/>
            <a:ext cx="300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fontAlgn="t" hangingPunct="1"/>
            <a:r>
              <a:rPr kumimoji="1" lang="en-US" altLang="zh-CN" i="1" dirty="0">
                <a:latin typeface="宋体" panose="02010600030101010101" pitchFamily="2" charset="-122"/>
                <a:ea typeface="宋体" panose="02010600030101010101" pitchFamily="2" charset="-122"/>
              </a:rPr>
              <a:t>y</a:t>
            </a:r>
            <a:endParaRPr kumimoji="1" lang="en-US" altLang="zh-CN" dirty="0">
              <a:latin typeface="宋体" panose="02010600030101010101" pitchFamily="2" charset="-122"/>
              <a:ea typeface="宋体" panose="02010600030101010101" pitchFamily="2" charset="-122"/>
            </a:endParaRPr>
          </a:p>
        </p:txBody>
      </p:sp>
      <p:sp>
        <p:nvSpPr>
          <p:cNvPr id="101" name="Line 37"/>
          <p:cNvSpPr>
            <a:spLocks noChangeShapeType="1"/>
          </p:cNvSpPr>
          <p:nvPr/>
        </p:nvSpPr>
        <p:spPr bwMode="auto">
          <a:xfrm>
            <a:off x="7753516" y="3677131"/>
            <a:ext cx="26513" cy="91763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sp>
        <p:nvSpPr>
          <p:cNvPr id="102" name="Line 38"/>
          <p:cNvSpPr>
            <a:spLocks noChangeShapeType="1"/>
          </p:cNvSpPr>
          <p:nvPr/>
        </p:nvSpPr>
        <p:spPr bwMode="auto">
          <a:xfrm>
            <a:off x="7693645" y="3101600"/>
            <a:ext cx="55418" cy="637462"/>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graphicFrame>
        <p:nvGraphicFramePr>
          <p:cNvPr id="103" name="Object 40"/>
          <p:cNvGraphicFramePr>
            <a:graphicFrameLocks noChangeAspect="1"/>
          </p:cNvGraphicFramePr>
          <p:nvPr>
            <p:extLst/>
          </p:nvPr>
        </p:nvGraphicFramePr>
        <p:xfrm>
          <a:off x="7061548" y="3647234"/>
          <a:ext cx="295275" cy="422275"/>
        </p:xfrm>
        <a:graphic>
          <a:graphicData uri="http://schemas.openxmlformats.org/presentationml/2006/ole">
            <mc:AlternateContent xmlns:mc="http://schemas.openxmlformats.org/markup-compatibility/2006">
              <mc:Choice xmlns:v="urn:schemas-microsoft-com:vml" Requires="v">
                <p:oleObj spid="_x0000_s145210" name="Equation" r:id="rId27" imgW="164880" imgH="228600" progId="Equation.DSMT4">
                  <p:embed/>
                </p:oleObj>
              </mc:Choice>
              <mc:Fallback>
                <p:oleObj name="Equation" r:id="rId27" imgW="164880" imgH="22860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061548" y="3647234"/>
                        <a:ext cx="2952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4" name="Line 45"/>
          <p:cNvSpPr>
            <a:spLocks noChangeShapeType="1"/>
          </p:cNvSpPr>
          <p:nvPr/>
        </p:nvSpPr>
        <p:spPr bwMode="auto">
          <a:xfrm>
            <a:off x="6664894" y="3378541"/>
            <a:ext cx="166250" cy="266664"/>
          </a:xfrm>
          <a:prstGeom prst="line">
            <a:avLst/>
          </a:prstGeom>
          <a:noFill/>
          <a:ln w="19050">
            <a:solidFill>
              <a:srgbClr val="000000"/>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sp>
        <p:nvSpPr>
          <p:cNvPr id="105" name="Line 48"/>
          <p:cNvSpPr>
            <a:spLocks noChangeShapeType="1"/>
          </p:cNvSpPr>
          <p:nvPr/>
        </p:nvSpPr>
        <p:spPr bwMode="auto">
          <a:xfrm flipH="1">
            <a:off x="7750113" y="3377454"/>
            <a:ext cx="304446" cy="1635280"/>
          </a:xfrm>
          <a:prstGeom prst="line">
            <a:avLst/>
          </a:prstGeom>
          <a:noFill/>
          <a:ln w="19050">
            <a:solidFill>
              <a:srgbClr val="66FF99"/>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graphicFrame>
        <p:nvGraphicFramePr>
          <p:cNvPr id="106" name="Object 49"/>
          <p:cNvGraphicFramePr>
            <a:graphicFrameLocks noChangeAspect="1"/>
          </p:cNvGraphicFramePr>
          <p:nvPr>
            <p:extLst/>
          </p:nvPr>
        </p:nvGraphicFramePr>
        <p:xfrm>
          <a:off x="8130647" y="3562513"/>
          <a:ext cx="341313" cy="422275"/>
        </p:xfrm>
        <a:graphic>
          <a:graphicData uri="http://schemas.openxmlformats.org/presentationml/2006/ole">
            <mc:AlternateContent xmlns:mc="http://schemas.openxmlformats.org/markup-compatibility/2006">
              <mc:Choice xmlns:v="urn:schemas-microsoft-com:vml" Requires="v">
                <p:oleObj spid="_x0000_s145211" name="Equation" r:id="rId29" imgW="190440" imgH="228600" progId="Equation.DSMT4">
                  <p:embed/>
                </p:oleObj>
              </mc:Choice>
              <mc:Fallback>
                <p:oleObj name="Equation" r:id="rId29" imgW="190440" imgH="22860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130647" y="3562513"/>
                        <a:ext cx="341313" cy="422275"/>
                      </a:xfrm>
                      <a:prstGeom prst="rect">
                        <a:avLst/>
                      </a:prstGeom>
                      <a:noFill/>
                      <a:ln>
                        <a:noFill/>
                      </a:ln>
                      <a:effectLst/>
                      <a:extLst/>
                    </p:spPr>
                  </p:pic>
                </p:oleObj>
              </mc:Fallback>
            </mc:AlternateContent>
          </a:graphicData>
        </a:graphic>
      </p:graphicFrame>
      <p:graphicFrame>
        <p:nvGraphicFramePr>
          <p:cNvPr id="107" name="Object 51"/>
          <p:cNvGraphicFramePr>
            <a:graphicFrameLocks noChangeAspect="1"/>
          </p:cNvGraphicFramePr>
          <p:nvPr>
            <p:extLst/>
          </p:nvPr>
        </p:nvGraphicFramePr>
        <p:xfrm>
          <a:off x="7397872" y="3634169"/>
          <a:ext cx="239713" cy="246063"/>
        </p:xfrm>
        <a:graphic>
          <a:graphicData uri="http://schemas.openxmlformats.org/presentationml/2006/ole">
            <mc:AlternateContent xmlns:mc="http://schemas.openxmlformats.org/markup-compatibility/2006">
              <mc:Choice xmlns:v="urn:schemas-microsoft-com:vml" Requires="v">
                <p:oleObj spid="_x0000_s145212" name="Equation" r:id="rId31" imgW="126720" imgH="126720" progId="Equation.DSMT4">
                  <p:embed/>
                </p:oleObj>
              </mc:Choice>
              <mc:Fallback>
                <p:oleObj name="Equation" r:id="rId31" imgW="126720" imgH="12672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97872" y="3634169"/>
                        <a:ext cx="239713"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8" name="Object 52"/>
          <p:cNvGraphicFramePr>
            <a:graphicFrameLocks noChangeAspect="1"/>
          </p:cNvGraphicFramePr>
          <p:nvPr>
            <p:extLst/>
          </p:nvPr>
        </p:nvGraphicFramePr>
        <p:xfrm>
          <a:off x="7325954" y="3083801"/>
          <a:ext cx="241300" cy="273050"/>
        </p:xfrm>
        <a:graphic>
          <a:graphicData uri="http://schemas.openxmlformats.org/presentationml/2006/ole">
            <mc:AlternateContent xmlns:mc="http://schemas.openxmlformats.org/markup-compatibility/2006">
              <mc:Choice xmlns:v="urn:schemas-microsoft-com:vml" Requires="v">
                <p:oleObj spid="_x0000_s145213" name="Equation" r:id="rId33" imgW="126720" imgH="139680" progId="Equation.DSMT4">
                  <p:embed/>
                </p:oleObj>
              </mc:Choice>
              <mc:Fallback>
                <p:oleObj name="Equation" r:id="rId33" imgW="126720" imgH="13968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325954" y="3083801"/>
                        <a:ext cx="24130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9" name="组合 108"/>
          <p:cNvGrpSpPr/>
          <p:nvPr/>
        </p:nvGrpSpPr>
        <p:grpSpPr>
          <a:xfrm>
            <a:off x="7469640" y="3262576"/>
            <a:ext cx="312644" cy="1326621"/>
            <a:chOff x="5946608" y="3890677"/>
            <a:chExt cx="312644" cy="1326621"/>
          </a:xfrm>
        </p:grpSpPr>
        <p:sp>
          <p:nvSpPr>
            <p:cNvPr id="110" name="Line 58"/>
            <p:cNvSpPr>
              <a:spLocks noChangeShapeType="1"/>
            </p:cNvSpPr>
            <p:nvPr/>
          </p:nvSpPr>
          <p:spPr bwMode="auto">
            <a:xfrm>
              <a:off x="5946608" y="3890677"/>
              <a:ext cx="96911" cy="401382"/>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sp>
          <p:nvSpPr>
            <p:cNvPr id="111" name="Line 59"/>
            <p:cNvSpPr>
              <a:spLocks noChangeShapeType="1"/>
            </p:cNvSpPr>
            <p:nvPr/>
          </p:nvSpPr>
          <p:spPr bwMode="auto">
            <a:xfrm>
              <a:off x="6028705" y="4267737"/>
              <a:ext cx="230547" cy="94956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宋体" panose="02010600030101010101" pitchFamily="2" charset="-122"/>
                <a:ea typeface="宋体" panose="02010600030101010101" pitchFamily="2" charset="-122"/>
              </a:endParaRPr>
            </a:p>
          </p:txBody>
        </p:sp>
      </p:grpSp>
      <p:cxnSp>
        <p:nvCxnSpPr>
          <p:cNvPr id="112" name="直接连接符 111"/>
          <p:cNvCxnSpPr/>
          <p:nvPr/>
        </p:nvCxnSpPr>
        <p:spPr bwMode="auto">
          <a:xfrm>
            <a:off x="7323133" y="3724368"/>
            <a:ext cx="443639" cy="837899"/>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接连接符 112"/>
          <p:cNvCxnSpPr>
            <a:endCxn id="105" idx="1"/>
          </p:cNvCxnSpPr>
          <p:nvPr/>
        </p:nvCxnSpPr>
        <p:spPr>
          <a:xfrm>
            <a:off x="6831144" y="3677131"/>
            <a:ext cx="918969" cy="13356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组合 113"/>
          <p:cNvGrpSpPr/>
          <p:nvPr/>
        </p:nvGrpSpPr>
        <p:grpSpPr>
          <a:xfrm>
            <a:off x="5046094" y="1203541"/>
            <a:ext cx="4144108" cy="2487193"/>
            <a:chOff x="5193968" y="1114857"/>
            <a:chExt cx="4144108" cy="2487193"/>
          </a:xfrm>
        </p:grpSpPr>
        <p:graphicFrame>
          <p:nvGraphicFramePr>
            <p:cNvPr id="115" name="Object 70"/>
            <p:cNvGraphicFramePr>
              <a:graphicFrameLocks noChangeAspect="1"/>
            </p:cNvGraphicFramePr>
            <p:nvPr>
              <p:extLst/>
            </p:nvPr>
          </p:nvGraphicFramePr>
          <p:xfrm>
            <a:off x="7095788" y="2485669"/>
            <a:ext cx="467053" cy="328437"/>
          </p:xfrm>
          <a:graphic>
            <a:graphicData uri="http://schemas.openxmlformats.org/presentationml/2006/ole">
              <mc:AlternateContent xmlns:mc="http://schemas.openxmlformats.org/markup-compatibility/2006">
                <mc:Choice xmlns:v="urn:schemas-microsoft-com:vml" Requires="v">
                  <p:oleObj spid="_x0000_s145214" name="Equation" r:id="rId35" imgW="190440" imgH="177480" progId="Equation.DSMT4">
                    <p:embed/>
                  </p:oleObj>
                </mc:Choice>
                <mc:Fallback>
                  <p:oleObj name="Equation" r:id="rId35" imgW="190440" imgH="177480" progId="Equation.DSMT4">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095788" y="2485669"/>
                          <a:ext cx="467053" cy="32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6" name="组合 115"/>
            <p:cNvGrpSpPr/>
            <p:nvPr/>
          </p:nvGrpSpPr>
          <p:grpSpPr>
            <a:xfrm>
              <a:off x="5193968" y="1114857"/>
              <a:ext cx="4144108" cy="2487193"/>
              <a:chOff x="5193968" y="1114857"/>
              <a:chExt cx="4144108" cy="2487193"/>
            </a:xfrm>
          </p:grpSpPr>
          <p:grpSp>
            <p:nvGrpSpPr>
              <p:cNvPr id="117" name="组合 116"/>
              <p:cNvGrpSpPr/>
              <p:nvPr/>
            </p:nvGrpSpPr>
            <p:grpSpPr>
              <a:xfrm>
                <a:off x="5915727" y="1365436"/>
                <a:ext cx="2493356" cy="2236614"/>
                <a:chOff x="5915727" y="1365436"/>
                <a:chExt cx="2493356" cy="2236614"/>
              </a:xfrm>
            </p:grpSpPr>
            <p:sp>
              <p:nvSpPr>
                <p:cNvPr id="126" name="Line 46"/>
                <p:cNvSpPr>
                  <a:spLocks noChangeShapeType="1"/>
                </p:cNvSpPr>
                <p:nvPr/>
              </p:nvSpPr>
              <p:spPr bwMode="auto">
                <a:xfrm>
                  <a:off x="6307514" y="2587050"/>
                  <a:ext cx="506463" cy="7499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sp>
              <p:nvSpPr>
                <p:cNvPr id="127" name="Line 47"/>
                <p:cNvSpPr>
                  <a:spLocks noChangeShapeType="1"/>
                </p:cNvSpPr>
                <p:nvPr/>
              </p:nvSpPr>
              <p:spPr bwMode="auto">
                <a:xfrm>
                  <a:off x="5915727" y="2036852"/>
                  <a:ext cx="401009" cy="567223"/>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sp>
              <p:nvSpPr>
                <p:cNvPr id="128" name="Line 63"/>
                <p:cNvSpPr>
                  <a:spLocks noChangeShapeType="1"/>
                </p:cNvSpPr>
                <p:nvPr/>
              </p:nvSpPr>
              <p:spPr bwMode="auto">
                <a:xfrm flipH="1" flipV="1">
                  <a:off x="7783921" y="1642900"/>
                  <a:ext cx="36234" cy="1010758"/>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sp>
              <p:nvSpPr>
                <p:cNvPr id="129" name="Line 64"/>
                <p:cNvSpPr>
                  <a:spLocks noChangeShapeType="1"/>
                </p:cNvSpPr>
                <p:nvPr/>
              </p:nvSpPr>
              <p:spPr bwMode="auto">
                <a:xfrm>
                  <a:off x="7835811" y="2665058"/>
                  <a:ext cx="25489" cy="41115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sp>
              <p:nvSpPr>
                <p:cNvPr id="130" name="Line 71"/>
                <p:cNvSpPr>
                  <a:spLocks noChangeShapeType="1"/>
                </p:cNvSpPr>
                <p:nvPr/>
              </p:nvSpPr>
              <p:spPr bwMode="auto">
                <a:xfrm>
                  <a:off x="7184791" y="1365436"/>
                  <a:ext cx="438396" cy="1839630"/>
                </a:xfrm>
                <a:prstGeom prst="line">
                  <a:avLst/>
                </a:prstGeom>
                <a:noFill/>
                <a:ln w="19050">
                  <a:solidFill>
                    <a:srgbClr val="FF0000"/>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cxnSp>
              <p:nvCxnSpPr>
                <p:cNvPr id="132" name="直接连接符 131"/>
                <p:cNvCxnSpPr/>
                <p:nvPr/>
              </p:nvCxnSpPr>
              <p:spPr bwMode="auto">
                <a:xfrm>
                  <a:off x="6887797" y="2598257"/>
                  <a:ext cx="550644" cy="1003793"/>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 name="Line 48"/>
                <p:cNvSpPr>
                  <a:spLocks noChangeShapeType="1"/>
                </p:cNvSpPr>
                <p:nvPr/>
              </p:nvSpPr>
              <p:spPr bwMode="auto">
                <a:xfrm flipH="1">
                  <a:off x="8208472" y="2025879"/>
                  <a:ext cx="200611" cy="1332022"/>
                </a:xfrm>
                <a:prstGeom prst="line">
                  <a:avLst/>
                </a:prstGeom>
                <a:noFill/>
                <a:ln w="19050">
                  <a:solidFill>
                    <a:srgbClr val="66FF99"/>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mj-lt"/>
                  </a:endParaRPr>
                </a:p>
              </p:txBody>
            </p:sp>
          </p:grpSp>
          <p:grpSp>
            <p:nvGrpSpPr>
              <p:cNvPr id="118" name="组合 117"/>
              <p:cNvGrpSpPr/>
              <p:nvPr/>
            </p:nvGrpSpPr>
            <p:grpSpPr>
              <a:xfrm>
                <a:off x="5193968" y="1114857"/>
                <a:ext cx="4144108" cy="1869644"/>
                <a:chOff x="5193968" y="1114857"/>
                <a:chExt cx="4144108" cy="1869644"/>
              </a:xfrm>
            </p:grpSpPr>
            <p:graphicFrame>
              <p:nvGraphicFramePr>
                <p:cNvPr id="119" name="Object 8"/>
                <p:cNvGraphicFramePr>
                  <a:graphicFrameLocks noChangeAspect="1"/>
                </p:cNvGraphicFramePr>
                <p:nvPr>
                  <p:extLst/>
                </p:nvPr>
              </p:nvGraphicFramePr>
              <p:xfrm>
                <a:off x="5273675" y="2665413"/>
                <a:ext cx="365125" cy="319088"/>
              </p:xfrm>
              <a:graphic>
                <a:graphicData uri="http://schemas.openxmlformats.org/presentationml/2006/ole">
                  <mc:AlternateContent xmlns:mc="http://schemas.openxmlformats.org/markup-compatibility/2006">
                    <mc:Choice xmlns:v="urn:schemas-microsoft-com:vml" Requires="v">
                      <p:oleObj spid="_x0000_s145215" name="Equation" r:id="rId37" imgW="190440" imgH="164880" progId="Equation.DSMT4">
                        <p:embed/>
                      </p:oleObj>
                    </mc:Choice>
                    <mc:Fallback>
                      <p:oleObj name="Equation" r:id="rId37" imgW="190440" imgH="164880" progId="Equation.DSMT4">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273675" y="2665413"/>
                              <a:ext cx="365125"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0" name="Object 9"/>
                <p:cNvGraphicFramePr>
                  <a:graphicFrameLocks noChangeAspect="1"/>
                </p:cNvGraphicFramePr>
                <p:nvPr>
                  <p:extLst/>
                </p:nvPr>
              </p:nvGraphicFramePr>
              <p:xfrm>
                <a:off x="7839424" y="2570219"/>
                <a:ext cx="365125" cy="320675"/>
              </p:xfrm>
              <a:graphic>
                <a:graphicData uri="http://schemas.openxmlformats.org/presentationml/2006/ole">
                  <mc:AlternateContent xmlns:mc="http://schemas.openxmlformats.org/markup-compatibility/2006">
                    <mc:Choice xmlns:v="urn:schemas-microsoft-com:vml" Requires="v">
                      <p:oleObj spid="_x0000_s145216" name="Equation" r:id="rId39" imgW="190440" imgH="164880" progId="Equation.DSMT4">
                        <p:embed/>
                      </p:oleObj>
                    </mc:Choice>
                    <mc:Fallback>
                      <p:oleObj name="Equation" r:id="rId39" imgW="190440" imgH="164880" progId="Equation.DSMT4">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839424" y="2570219"/>
                              <a:ext cx="365125"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1" name="Object 10"/>
                <p:cNvGraphicFramePr>
                  <a:graphicFrameLocks noChangeAspect="1"/>
                </p:cNvGraphicFramePr>
                <p:nvPr>
                  <p:extLst/>
                </p:nvPr>
              </p:nvGraphicFramePr>
              <p:xfrm>
                <a:off x="8987238" y="1497989"/>
                <a:ext cx="350838" cy="334963"/>
              </p:xfrm>
              <a:graphic>
                <a:graphicData uri="http://schemas.openxmlformats.org/presentationml/2006/ole">
                  <mc:AlternateContent xmlns:mc="http://schemas.openxmlformats.org/markup-compatibility/2006">
                    <mc:Choice xmlns:v="urn:schemas-microsoft-com:vml" Requires="v">
                      <p:oleObj spid="_x0000_s145217" name="Equation" r:id="rId41" imgW="190440" imgH="177480" progId="Equation.DSMT4">
                        <p:embed/>
                      </p:oleObj>
                    </mc:Choice>
                    <mc:Fallback>
                      <p:oleObj name="Equation" r:id="rId41" imgW="190440" imgH="17748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987238" y="1497989"/>
                              <a:ext cx="350838"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 name="Object 11"/>
                <p:cNvGraphicFramePr>
                  <a:graphicFrameLocks noChangeAspect="1"/>
                </p:cNvGraphicFramePr>
                <p:nvPr>
                  <p:extLst/>
                </p:nvPr>
              </p:nvGraphicFramePr>
              <p:xfrm>
                <a:off x="6086571" y="1360357"/>
                <a:ext cx="387350" cy="320675"/>
              </p:xfrm>
              <a:graphic>
                <a:graphicData uri="http://schemas.openxmlformats.org/presentationml/2006/ole">
                  <mc:AlternateContent xmlns:mc="http://schemas.openxmlformats.org/markup-compatibility/2006">
                    <mc:Choice xmlns:v="urn:schemas-microsoft-com:vml" Requires="v">
                      <p:oleObj spid="_x0000_s145218" name="Equation" r:id="rId43" imgW="203040" imgH="164880" progId="Equation.DSMT4">
                        <p:embed/>
                      </p:oleObj>
                    </mc:Choice>
                    <mc:Fallback>
                      <p:oleObj name="Equation" r:id="rId43" imgW="203040" imgH="164880" progId="Equation.DSMT4">
                        <p:embed/>
                        <p:pic>
                          <p:nvPicPr>
                            <p:cNvPr id="0" nam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086571" y="1360357"/>
                              <a:ext cx="387350"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 name="Text Box 53"/>
                <p:cNvSpPr txBox="1">
                  <a:spLocks noChangeArrowheads="1"/>
                </p:cNvSpPr>
                <p:nvPr/>
              </p:nvSpPr>
              <p:spPr bwMode="auto">
                <a:xfrm rot="19128103">
                  <a:off x="5193968" y="1699307"/>
                  <a:ext cx="896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fontAlgn="t" hangingPunct="1"/>
                  <a:r>
                    <a:rPr kumimoji="1" lang="en-US" altLang="zh-CN" b="1" dirty="0" err="1">
                      <a:latin typeface="+mj-lt"/>
                      <a:ea typeface="方正姚体" panose="02010601030101010101" pitchFamily="2" charset="-122"/>
                    </a:rPr>
                    <a:t>y+dy</a:t>
                  </a:r>
                  <a:endParaRPr kumimoji="1" lang="en-US" altLang="zh-CN" dirty="0">
                    <a:latin typeface="+mj-lt"/>
                  </a:endParaRPr>
                </a:p>
              </p:txBody>
            </p:sp>
            <p:graphicFrame>
              <p:nvGraphicFramePr>
                <p:cNvPr id="124" name="Object 68"/>
                <p:cNvGraphicFramePr>
                  <a:graphicFrameLocks noChangeAspect="1"/>
                </p:cNvGraphicFramePr>
                <p:nvPr>
                  <p:extLst/>
                </p:nvPr>
              </p:nvGraphicFramePr>
              <p:xfrm>
                <a:off x="7058025" y="1643063"/>
                <a:ext cx="312738" cy="346075"/>
              </p:xfrm>
              <a:graphic>
                <a:graphicData uri="http://schemas.openxmlformats.org/presentationml/2006/ole">
                  <mc:AlternateContent xmlns:mc="http://schemas.openxmlformats.org/markup-compatibility/2006">
                    <mc:Choice xmlns:v="urn:schemas-microsoft-com:vml" Requires="v">
                      <p:oleObj spid="_x0000_s145219" name="Equation" r:id="rId45" imgW="164880" imgH="177480" progId="Equation.DSMT4">
                        <p:embed/>
                      </p:oleObj>
                    </mc:Choice>
                    <mc:Fallback>
                      <p:oleObj name="Equation" r:id="rId45" imgW="164880" imgH="177480" progId="Equation.DSMT4">
                        <p:embed/>
                        <p:pic>
                          <p:nvPicPr>
                            <p:cNvPr id="0" name=""/>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7058025" y="1643063"/>
                              <a:ext cx="31273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5" name="Text Box 53"/>
                <p:cNvSpPr txBox="1">
                  <a:spLocks noChangeArrowheads="1"/>
                </p:cNvSpPr>
                <p:nvPr/>
              </p:nvSpPr>
              <p:spPr bwMode="auto">
                <a:xfrm>
                  <a:off x="7261367" y="1114857"/>
                  <a:ext cx="896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fontAlgn="t" hangingPunct="1"/>
                  <a:r>
                    <a:rPr kumimoji="1" lang="en-US" altLang="zh-CN" b="1" dirty="0" err="1">
                      <a:latin typeface="+mj-lt"/>
                      <a:ea typeface="方正姚体" panose="02010601030101010101" pitchFamily="2" charset="-122"/>
                    </a:rPr>
                    <a:t>x+dx</a:t>
                  </a:r>
                  <a:endParaRPr kumimoji="1" lang="en-US" altLang="zh-CN" dirty="0">
                    <a:latin typeface="+mj-lt"/>
                  </a:endParaRPr>
                </a:p>
              </p:txBody>
            </p:sp>
          </p:grpSp>
        </p:grpSp>
      </p:grpSp>
      <p:sp>
        <p:nvSpPr>
          <p:cNvPr id="135" name="Text Box 68"/>
          <p:cNvSpPr txBox="1">
            <a:spLocks noChangeArrowheads="1"/>
          </p:cNvSpPr>
          <p:nvPr/>
        </p:nvSpPr>
        <p:spPr bwMode="auto">
          <a:xfrm>
            <a:off x="436008" y="4044443"/>
            <a:ext cx="42481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sz="1400" dirty="0">
                <a:latin typeface="宋体" panose="02010600030101010101" pitchFamily="2" charset="-122"/>
                <a:ea typeface="宋体" panose="02010600030101010101" pitchFamily="2" charset="-122"/>
              </a:rPr>
              <a:t>对等，并且在</a:t>
            </a:r>
            <a:r>
              <a:rPr lang="en-US" altLang="zh-CN" sz="1400" dirty="0">
                <a:latin typeface="宋体" panose="02010600030101010101" pitchFamily="2" charset="-122"/>
                <a:ea typeface="宋体" panose="02010600030101010101" pitchFamily="2" charset="-122"/>
              </a:rPr>
              <a:t>dx</a:t>
            </a:r>
            <a:r>
              <a:rPr lang="zh-CN" altLang="en-US" sz="1400" dirty="0">
                <a:latin typeface="宋体" panose="02010600030101010101" pitchFamily="2" charset="-122"/>
                <a:ea typeface="宋体" panose="02010600030101010101" pitchFamily="2" charset="-122"/>
              </a:rPr>
              <a:t>和</a:t>
            </a:r>
            <a:r>
              <a:rPr lang="en-US" altLang="zh-CN" sz="1400" dirty="0" err="1">
                <a:latin typeface="宋体" panose="02010600030101010101" pitchFamily="2" charset="-122"/>
                <a:ea typeface="宋体" panose="02010600030101010101" pitchFamily="2" charset="-122"/>
              </a:rPr>
              <a:t>dy</a:t>
            </a:r>
            <a:r>
              <a:rPr lang="zh-CN" altLang="en-US" sz="1400" dirty="0">
                <a:latin typeface="宋体" panose="02010600030101010101" pitchFamily="2" charset="-122"/>
                <a:ea typeface="宋体" panose="02010600030101010101" pitchFamily="2" charset="-122"/>
              </a:rPr>
              <a:t>的表达式中替换，得到的最终结果是</a:t>
            </a:r>
          </a:p>
        </p:txBody>
      </p:sp>
      <p:sp>
        <p:nvSpPr>
          <p:cNvPr id="136" name="Text Box 68"/>
          <p:cNvSpPr txBox="1">
            <a:spLocks noChangeArrowheads="1"/>
          </p:cNvSpPr>
          <p:nvPr/>
        </p:nvSpPr>
        <p:spPr bwMode="auto">
          <a:xfrm>
            <a:off x="1330201" y="6075968"/>
            <a:ext cx="75368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wrap="square"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sz="1600" dirty="0">
                <a:ln w="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这是界面化学的最基本方程，将用于计算或校正表面张力或接触角的测量。</a:t>
            </a:r>
          </a:p>
        </p:txBody>
      </p:sp>
      <p:sp>
        <p:nvSpPr>
          <p:cNvPr id="137" name="Text Box 68"/>
          <p:cNvSpPr txBox="1">
            <a:spLocks noChangeArrowheads="1"/>
          </p:cNvSpPr>
          <p:nvPr/>
        </p:nvSpPr>
        <p:spPr bwMode="auto">
          <a:xfrm>
            <a:off x="5276686" y="5119781"/>
            <a:ext cx="36829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wrap="square"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sz="1400" dirty="0">
                <a:latin typeface="宋体" panose="02010600030101010101" pitchFamily="2" charset="-122"/>
                <a:ea typeface="宋体" panose="02010600030101010101" pitchFamily="2" charset="-122"/>
              </a:rPr>
              <a:t>显然，左方程减少到右等式 对于半径相等的情况，可以正确适用于球体表面。</a:t>
            </a:r>
          </a:p>
        </p:txBody>
      </p:sp>
      <p:sp>
        <p:nvSpPr>
          <p:cNvPr id="74" name="Rectangle 2">
            <a:extLst>
              <a:ext uri="{FF2B5EF4-FFF2-40B4-BE49-F238E27FC236}">
                <a16:creationId xmlns:a16="http://schemas.microsoft.com/office/drawing/2014/main" id="{07BC20D9-BBB0-4EA8-9B3F-F2A77D2416BF}"/>
              </a:ext>
            </a:extLst>
          </p:cNvPr>
          <p:cNvSpPr txBox="1">
            <a:spLocks noChangeArrowheads="1"/>
          </p:cNvSpPr>
          <p:nvPr/>
        </p:nvSpPr>
        <p:spPr bwMode="black">
          <a:xfrm>
            <a:off x="1283151" y="381000"/>
            <a:ext cx="4120474" cy="35903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latin typeface="Adobe 黑体 Std R" panose="020B0400000000000000" pitchFamily="34" charset="-122"/>
                <a:ea typeface="Adobe 黑体 Std R" panose="020B0400000000000000" pitchFamily="34" charset="-122"/>
              </a:rPr>
              <a:t>Young-Laplace</a:t>
            </a:r>
            <a:r>
              <a:rPr lang="zh-CN" altLang="en-US" sz="2000" dirty="0">
                <a:solidFill>
                  <a:srgbClr val="244279"/>
                </a:solidFill>
                <a:latin typeface="Adobe 黑体 Std R" panose="020B0400000000000000" pitchFamily="34" charset="-122"/>
                <a:ea typeface="Adobe 黑体 Std R" panose="020B0400000000000000" pitchFamily="34" charset="-122"/>
              </a:rPr>
              <a:t>方程</a:t>
            </a:r>
          </a:p>
        </p:txBody>
      </p:sp>
    </p:spTree>
    <p:extLst>
      <p:ext uri="{BB962C8B-B14F-4D97-AF65-F5344CB8AC3E}">
        <p14:creationId xmlns:p14="http://schemas.microsoft.com/office/powerpoint/2010/main" val="398266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0"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par>
                                <p:cTn id="17" presetID="10" presetClass="entr" presetSubtype="0" fill="hold"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500"/>
                                        <p:tgtEl>
                                          <p:spTgt spid="98"/>
                                        </p:tgtEl>
                                      </p:cBhvr>
                                    </p:animEffect>
                                  </p:childTnLst>
                                </p:cTn>
                              </p:par>
                              <p:par>
                                <p:cTn id="20" presetID="10" presetClass="entr" presetSubtype="0" fill="hold"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fade">
                                      <p:cBhvr>
                                        <p:cTn id="25" dur="500"/>
                                        <p:tgtEl>
                                          <p:spTgt spid="10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fade">
                                      <p:cBhvr>
                                        <p:cTn id="28" dur="500"/>
                                        <p:tgtEl>
                                          <p:spTgt spid="10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fade">
                                      <p:cBhvr>
                                        <p:cTn id="31" dur="500"/>
                                        <p:tgtEl>
                                          <p:spTgt spid="102"/>
                                        </p:tgtEl>
                                      </p:cBhvr>
                                    </p:animEffect>
                                  </p:childTnLst>
                                </p:cTn>
                              </p:par>
                              <p:par>
                                <p:cTn id="32" presetID="10" presetClass="entr" presetSubtype="0" fill="hold" nodeType="with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fade">
                                      <p:cBhvr>
                                        <p:cTn id="34" dur="500"/>
                                        <p:tgtEl>
                                          <p:spTgt spid="10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fade">
                                      <p:cBhvr>
                                        <p:cTn id="40" dur="500"/>
                                        <p:tgtEl>
                                          <p:spTgt spid="105"/>
                                        </p:tgtEl>
                                      </p:cBhvr>
                                    </p:animEffect>
                                  </p:childTnLst>
                                </p:cTn>
                              </p:par>
                              <p:par>
                                <p:cTn id="41" presetID="10" presetClass="entr" presetSubtype="0" fill="hold" nodeType="with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fade">
                                      <p:cBhvr>
                                        <p:cTn id="43" dur="500"/>
                                        <p:tgtEl>
                                          <p:spTgt spid="106"/>
                                        </p:tgtEl>
                                      </p:cBhvr>
                                    </p:animEffect>
                                  </p:childTnLst>
                                </p:cTn>
                              </p:par>
                              <p:par>
                                <p:cTn id="44" presetID="10" presetClass="entr" presetSubtype="0" fill="hold" nodeType="with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fade">
                                      <p:cBhvr>
                                        <p:cTn id="46" dur="500"/>
                                        <p:tgtEl>
                                          <p:spTgt spid="107"/>
                                        </p:tgtEl>
                                      </p:cBhvr>
                                    </p:animEffect>
                                  </p:childTnLst>
                                </p:cTn>
                              </p:par>
                              <p:par>
                                <p:cTn id="47" presetID="10" presetClass="entr" presetSubtype="0" fill="hold" nodeType="with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500"/>
                                        <p:tgtEl>
                                          <p:spTgt spid="108"/>
                                        </p:tgtEl>
                                      </p:cBhvr>
                                    </p:animEffect>
                                  </p:childTnLst>
                                </p:cTn>
                              </p:par>
                              <p:par>
                                <p:cTn id="50" presetID="10" presetClass="entr" presetSubtype="0" fill="hold" nodeType="with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fade">
                                      <p:cBhvr>
                                        <p:cTn id="52" dur="500"/>
                                        <p:tgtEl>
                                          <p:spTgt spid="109"/>
                                        </p:tgtEl>
                                      </p:cBhvr>
                                    </p:animEffect>
                                  </p:childTnLst>
                                </p:cTn>
                              </p:par>
                              <p:par>
                                <p:cTn id="53" presetID="10" presetClass="entr" presetSubtype="0" fill="hold" nodeType="with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fade">
                                      <p:cBhvr>
                                        <p:cTn id="55" dur="500"/>
                                        <p:tgtEl>
                                          <p:spTgt spid="112"/>
                                        </p:tgtEl>
                                      </p:cBhvr>
                                    </p:animEffect>
                                  </p:childTnLst>
                                </p:cTn>
                              </p:par>
                              <p:par>
                                <p:cTn id="56" presetID="10" presetClass="entr" presetSubtype="0" fill="hold" nodeType="with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fade">
                                      <p:cBhvr>
                                        <p:cTn id="58" dur="500"/>
                                        <p:tgtEl>
                                          <p:spTgt spid="113"/>
                                        </p:tgtEl>
                                      </p:cBhvr>
                                    </p:animEffect>
                                  </p:childTnLst>
                                </p:cTn>
                              </p:par>
                              <p:par>
                                <p:cTn id="59" presetID="18" presetClass="entr" presetSubtype="9"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strips(upLeft)">
                                      <p:cBhvr>
                                        <p:cTn id="61" dur="3000"/>
                                        <p:tgtEl>
                                          <p:spTgt spid="78"/>
                                        </p:tgtEl>
                                      </p:cBhvr>
                                    </p:animEffect>
                                  </p:childTnLst>
                                </p:cTn>
                              </p:par>
                              <p:par>
                                <p:cTn id="62" presetID="18" presetClass="entr" presetSubtype="9" fill="hold" nodeType="withEffect">
                                  <p:stCondLst>
                                    <p:cond delay="0"/>
                                  </p:stCondLst>
                                  <p:childTnLst>
                                    <p:set>
                                      <p:cBhvr>
                                        <p:cTn id="63" dur="1" fill="hold">
                                          <p:stCondLst>
                                            <p:cond delay="0"/>
                                          </p:stCondLst>
                                        </p:cTn>
                                        <p:tgtEl>
                                          <p:spTgt spid="114"/>
                                        </p:tgtEl>
                                        <p:attrNameLst>
                                          <p:attrName>style.visibility</p:attrName>
                                        </p:attrNameLst>
                                      </p:cBhvr>
                                      <p:to>
                                        <p:strVal val="visible"/>
                                      </p:to>
                                    </p:set>
                                    <p:animEffect transition="in" filter="strips(upLeft)">
                                      <p:cBhvr>
                                        <p:cTn id="64" dur="3000"/>
                                        <p:tgtEl>
                                          <p:spTgt spid="114"/>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50"/>
                                        </p:tgtEl>
                                        <p:attrNameLst>
                                          <p:attrName>style.visibility</p:attrName>
                                        </p:attrNameLst>
                                      </p:cBhvr>
                                      <p:to>
                                        <p:strVal val="visible"/>
                                      </p:to>
                                    </p:set>
                                    <p:animEffect transition="in" filter="wipe(left)">
                                      <p:cBhvr>
                                        <p:cTn id="67" dur="500"/>
                                        <p:tgtEl>
                                          <p:spTgt spid="15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49"/>
                                        </p:tgtEl>
                                        <p:attrNameLst>
                                          <p:attrName>style.visibility</p:attrName>
                                        </p:attrNameLst>
                                      </p:cBhvr>
                                      <p:to>
                                        <p:strVal val="visible"/>
                                      </p:to>
                                    </p:set>
                                    <p:animEffect transition="in" filter="wipe(left)">
                                      <p:cBhvr>
                                        <p:cTn id="72" dur="500"/>
                                        <p:tgtEl>
                                          <p:spTgt spid="149"/>
                                        </p:tgtEl>
                                      </p:cBhvr>
                                    </p:animEffect>
                                  </p:childTnLst>
                                </p:cTn>
                              </p:par>
                              <p:par>
                                <p:cTn id="73" presetID="22" presetClass="entr" presetSubtype="8" fill="hold" nodeType="withEffect">
                                  <p:stCondLst>
                                    <p:cond delay="0"/>
                                  </p:stCondLst>
                                  <p:childTnLst>
                                    <p:set>
                                      <p:cBhvr>
                                        <p:cTn id="74" dur="1" fill="hold">
                                          <p:stCondLst>
                                            <p:cond delay="0"/>
                                          </p:stCondLst>
                                        </p:cTn>
                                        <p:tgtEl>
                                          <p:spTgt spid="151"/>
                                        </p:tgtEl>
                                        <p:attrNameLst>
                                          <p:attrName>style.visibility</p:attrName>
                                        </p:attrNameLst>
                                      </p:cBhvr>
                                      <p:to>
                                        <p:strVal val="visible"/>
                                      </p:to>
                                    </p:set>
                                    <p:animEffect transition="in" filter="wipe(left)">
                                      <p:cBhvr>
                                        <p:cTn id="75" dur="500"/>
                                        <p:tgtEl>
                                          <p:spTgt spid="151"/>
                                        </p:tgtEl>
                                      </p:cBhvr>
                                    </p:animEffect>
                                  </p:childTnLst>
                                </p:cTn>
                              </p:par>
                              <p:par>
                                <p:cTn id="76" presetID="22" presetClass="entr" presetSubtype="8" fill="hold" nodeType="withEffect">
                                  <p:stCondLst>
                                    <p:cond delay="0"/>
                                  </p:stCondLst>
                                  <p:childTnLst>
                                    <p:set>
                                      <p:cBhvr>
                                        <p:cTn id="77" dur="1" fill="hold">
                                          <p:stCondLst>
                                            <p:cond delay="0"/>
                                          </p:stCondLst>
                                        </p:cTn>
                                        <p:tgtEl>
                                          <p:spTgt spid="152"/>
                                        </p:tgtEl>
                                        <p:attrNameLst>
                                          <p:attrName>style.visibility</p:attrName>
                                        </p:attrNameLst>
                                      </p:cBhvr>
                                      <p:to>
                                        <p:strVal val="visible"/>
                                      </p:to>
                                    </p:set>
                                    <p:animEffect transition="in" filter="wipe(left)">
                                      <p:cBhvr>
                                        <p:cTn id="78" dur="500"/>
                                        <p:tgtEl>
                                          <p:spTgt spid="152"/>
                                        </p:tgtEl>
                                      </p:cBhvr>
                                    </p:animEffect>
                                  </p:childTnLst>
                                </p:cTn>
                              </p:par>
                              <p:par>
                                <p:cTn id="79" presetID="22" presetClass="entr" presetSubtype="8" fill="hold" nodeType="withEffect">
                                  <p:stCondLst>
                                    <p:cond delay="0"/>
                                  </p:stCondLst>
                                  <p:childTnLst>
                                    <p:set>
                                      <p:cBhvr>
                                        <p:cTn id="80" dur="1" fill="hold">
                                          <p:stCondLst>
                                            <p:cond delay="0"/>
                                          </p:stCondLst>
                                        </p:cTn>
                                        <p:tgtEl>
                                          <p:spTgt spid="153"/>
                                        </p:tgtEl>
                                        <p:attrNameLst>
                                          <p:attrName>style.visibility</p:attrName>
                                        </p:attrNameLst>
                                      </p:cBhvr>
                                      <p:to>
                                        <p:strVal val="visible"/>
                                      </p:to>
                                    </p:set>
                                    <p:animEffect transition="in" filter="wipe(left)">
                                      <p:cBhvr>
                                        <p:cTn id="81" dur="500"/>
                                        <p:tgtEl>
                                          <p:spTgt spid="15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35"/>
                                        </p:tgtEl>
                                        <p:attrNameLst>
                                          <p:attrName>style.visibility</p:attrName>
                                        </p:attrNameLst>
                                      </p:cBhvr>
                                      <p:to>
                                        <p:strVal val="visible"/>
                                      </p:to>
                                    </p:set>
                                    <p:animEffect transition="in" filter="wipe(left)">
                                      <p:cBhvr>
                                        <p:cTn id="86" dur="500"/>
                                        <p:tgtEl>
                                          <p:spTgt spid="135"/>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55"/>
                                        </p:tgtEl>
                                        <p:attrNameLst>
                                          <p:attrName>style.visibility</p:attrName>
                                        </p:attrNameLst>
                                      </p:cBhvr>
                                      <p:to>
                                        <p:strVal val="visible"/>
                                      </p:to>
                                    </p:set>
                                    <p:animEffect transition="in" filter="wipe(left)">
                                      <p:cBhvr>
                                        <p:cTn id="91" dur="500"/>
                                        <p:tgtEl>
                                          <p:spTgt spid="155"/>
                                        </p:tgtEl>
                                      </p:cBhvr>
                                    </p:animEffect>
                                  </p:childTnLst>
                                </p:cTn>
                              </p:par>
                              <p:par>
                                <p:cTn id="92" presetID="22" presetClass="entr" presetSubtype="8" fill="hold" nodeType="withEffect">
                                  <p:stCondLst>
                                    <p:cond delay="0"/>
                                  </p:stCondLst>
                                  <p:childTnLst>
                                    <p:set>
                                      <p:cBhvr>
                                        <p:cTn id="93" dur="1" fill="hold">
                                          <p:stCondLst>
                                            <p:cond delay="0"/>
                                          </p:stCondLst>
                                        </p:cTn>
                                        <p:tgtEl>
                                          <p:spTgt spid="157"/>
                                        </p:tgtEl>
                                        <p:attrNameLst>
                                          <p:attrName>style.visibility</p:attrName>
                                        </p:attrNameLst>
                                      </p:cBhvr>
                                      <p:to>
                                        <p:strVal val="visible"/>
                                      </p:to>
                                    </p:set>
                                    <p:animEffect transition="in" filter="wipe(left)">
                                      <p:cBhvr>
                                        <p:cTn id="94" dur="500"/>
                                        <p:tgtEl>
                                          <p:spTgt spid="15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58"/>
                                        </p:tgtEl>
                                        <p:attrNameLst>
                                          <p:attrName>style.visibility</p:attrName>
                                        </p:attrNameLst>
                                      </p:cBhvr>
                                      <p:to>
                                        <p:strVal val="visible"/>
                                      </p:to>
                                    </p:set>
                                    <p:animEffect transition="in" filter="fade">
                                      <p:cBhvr>
                                        <p:cTn id="99" dur="500"/>
                                        <p:tgtEl>
                                          <p:spTgt spid="15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7"/>
                                        </p:tgtEl>
                                        <p:attrNameLst>
                                          <p:attrName>style.visibility</p:attrName>
                                        </p:attrNameLst>
                                      </p:cBhvr>
                                      <p:to>
                                        <p:strVal val="visible"/>
                                      </p:to>
                                    </p:set>
                                    <p:animEffect transition="in" filter="fade">
                                      <p:cBhvr>
                                        <p:cTn id="102" dur="500"/>
                                        <p:tgtEl>
                                          <p:spTgt spid="137"/>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36"/>
                                        </p:tgtEl>
                                        <p:attrNameLst>
                                          <p:attrName>style.visibility</p:attrName>
                                        </p:attrNameLst>
                                      </p:cBhvr>
                                      <p:to>
                                        <p:strVal val="visible"/>
                                      </p:to>
                                    </p:set>
                                    <p:anim calcmode="lin" valueType="num">
                                      <p:cBhvr additive="base">
                                        <p:cTn id="107" dur="500" fill="hold"/>
                                        <p:tgtEl>
                                          <p:spTgt spid="136"/>
                                        </p:tgtEl>
                                        <p:attrNameLst>
                                          <p:attrName>ppt_x</p:attrName>
                                        </p:attrNameLst>
                                      </p:cBhvr>
                                      <p:tavLst>
                                        <p:tav tm="0">
                                          <p:val>
                                            <p:strVal val="#ppt_x"/>
                                          </p:val>
                                        </p:tav>
                                        <p:tav tm="100000">
                                          <p:val>
                                            <p:strVal val="#ppt_x"/>
                                          </p:val>
                                        </p:tav>
                                      </p:tavLst>
                                    </p:anim>
                                    <p:anim calcmode="lin" valueType="num">
                                      <p:cBhvr additive="base">
                                        <p:cTn id="108"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00" grpId="0"/>
      <p:bldP spid="101" grpId="0" animBg="1"/>
      <p:bldP spid="102" grpId="0" animBg="1"/>
      <p:bldP spid="104" grpId="0" animBg="1"/>
      <p:bldP spid="105" grpId="0" animBg="1"/>
      <p:bldP spid="135" grpId="0"/>
      <p:bldP spid="136" grpId="0"/>
      <p:bldP spid="1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1"/>
          <p:cNvSpPr>
            <a:spLocks noGrp="1"/>
          </p:cNvSpPr>
          <p:nvPr>
            <p:ph type="sldNum" sz="quarter" idx="10"/>
          </p:nvPr>
        </p:nvSpPr>
        <p:spPr>
          <a:xfrm>
            <a:off x="-16267" y="7454900"/>
            <a:ext cx="7921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D16ADC4-245D-425E-9D66-39574D42FF6F}" type="slidenum">
              <a:rPr lang="zh-CN" altLang="de-DE" sz="1800">
                <a:solidFill>
                  <a:schemeClr val="bg1"/>
                </a:solidFill>
                <a:latin typeface="+mj-lt"/>
              </a:rPr>
              <a:pPr/>
              <a:t>14</a:t>
            </a:fld>
            <a:endParaRPr lang="de-DE" altLang="zh-CN" sz="1800">
              <a:solidFill>
                <a:schemeClr val="bg1"/>
              </a:solidFill>
              <a:latin typeface="+mj-lt"/>
            </a:endParaRPr>
          </a:p>
        </p:txBody>
      </p:sp>
      <p:sp>
        <p:nvSpPr>
          <p:cNvPr id="18461" name="Rectangle 51"/>
          <p:cNvSpPr>
            <a:spLocks noChangeArrowheads="1"/>
          </p:cNvSpPr>
          <p:nvPr/>
        </p:nvSpPr>
        <p:spPr bwMode="auto">
          <a:xfrm>
            <a:off x="6451424" y="121533"/>
            <a:ext cx="1847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zh-CN" sz="4400" b="0" i="0" u="none" strike="noStrike" cap="none" normalizeH="0" baseline="0">
              <a:ln>
                <a:noFill/>
              </a:ln>
              <a:solidFill>
                <a:schemeClr val="tx2"/>
              </a:solidFill>
              <a:effectLst/>
              <a:latin typeface="+mj-lt"/>
            </a:endParaRPr>
          </a:p>
        </p:txBody>
      </p:sp>
      <p:sp>
        <p:nvSpPr>
          <p:cNvPr id="18462" name="Rectangle 53"/>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mj-lt"/>
            </a:endParaRPr>
          </a:p>
        </p:txBody>
      </p:sp>
      <p:sp>
        <p:nvSpPr>
          <p:cNvPr id="18463" name="Rectangle 55"/>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mj-lt"/>
            </a:endParaRPr>
          </a:p>
        </p:txBody>
      </p:sp>
      <p:sp>
        <p:nvSpPr>
          <p:cNvPr id="18464" name="Rectangle 57"/>
          <p:cNvSpPr>
            <a:spLocks noChangeArrowheads="1"/>
          </p:cNvSpPr>
          <p:nvPr/>
        </p:nvSpPr>
        <p:spPr bwMode="auto">
          <a:xfrm>
            <a:off x="4689590" y="5501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mj-lt"/>
            </a:endParaRPr>
          </a:p>
        </p:txBody>
      </p:sp>
      <p:sp>
        <p:nvSpPr>
          <p:cNvPr id="150" name="Text Box 68"/>
          <p:cNvSpPr txBox="1">
            <a:spLocks noChangeArrowheads="1"/>
          </p:cNvSpPr>
          <p:nvPr/>
        </p:nvSpPr>
        <p:spPr bwMode="auto">
          <a:xfrm>
            <a:off x="293343" y="1456397"/>
            <a:ext cx="56510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wrap="square"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en-US" altLang="zh-CN" dirty="0">
                <a:latin typeface="宋体" panose="02010600030101010101" pitchFamily="2" charset="-122"/>
                <a:ea typeface="宋体" panose="02010600030101010101" pitchFamily="2" charset="-122"/>
              </a:rPr>
              <a:t>Young-Laplace</a:t>
            </a:r>
            <a:r>
              <a:rPr lang="zh-CN" altLang="en-US" dirty="0">
                <a:latin typeface="宋体" panose="02010600030101010101" pitchFamily="2" charset="-122"/>
                <a:ea typeface="宋体" panose="02010600030101010101" pitchFamily="2" charset="-122"/>
              </a:rPr>
              <a:t>方程应用于界面化学的测值</a:t>
            </a:r>
          </a:p>
        </p:txBody>
      </p:sp>
      <mc:AlternateContent xmlns:mc="http://schemas.openxmlformats.org/markup-compatibility/2006" xmlns:a14="http://schemas.microsoft.com/office/drawing/2010/main">
        <mc:Choice Requires="a14">
          <p:sp>
            <p:nvSpPr>
              <p:cNvPr id="2" name="文本框 1"/>
              <p:cNvSpPr txBox="1"/>
              <p:nvPr/>
            </p:nvSpPr>
            <p:spPr>
              <a:xfrm>
                <a:off x="406400" y="2194074"/>
                <a:ext cx="1731308" cy="573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i="1" smtClean="0">
                              <a:latin typeface="Cambria Math" panose="02040503050406030204" pitchFamily="18" charset="0"/>
                              <a:ea typeface="Cambria Math" panose="02040503050406030204" pitchFamily="18" charset="0"/>
                            </a:rPr>
                            <m:t>∆</m:t>
                          </m:r>
                          <m:r>
                            <a:rPr lang="zh-CN" altLang="en-US" i="1" smtClean="0">
                              <a:latin typeface="Cambria Math" panose="02040503050406030204" pitchFamily="18" charset="0"/>
                              <a:ea typeface="Cambria Math" panose="02040503050406030204" pitchFamily="18" charset="0"/>
                            </a:rPr>
                            <m:t>𝜌</m:t>
                          </m:r>
                          <m:r>
                            <a:rPr lang="en-US" altLang="zh-CN" b="0" i="1" smtClean="0">
                              <a:latin typeface="Cambria Math" panose="02040503050406030204" pitchFamily="18" charset="0"/>
                              <a:ea typeface="Cambria Math" panose="02040503050406030204" pitchFamily="18" charset="0"/>
                            </a:rPr>
                            <m:t>𝑔</m:t>
                          </m:r>
                        </m:num>
                        <m:den>
                          <m:r>
                            <a:rPr lang="zh-CN" altLang="en-US" i="1" smtClean="0">
                              <a:latin typeface="Cambria Math" panose="02040503050406030204" pitchFamily="18" charset="0"/>
                            </a:rPr>
                            <m:t>𝜎</m:t>
                          </m:r>
                        </m:den>
                      </m:f>
                      <m:r>
                        <a:rPr lang="en-US" altLang="zh-CN" i="1" smtClean="0">
                          <a:latin typeface="Cambria Math" panose="02040503050406030204" pitchFamily="18" charset="0"/>
                        </a:rPr>
                        <m:t>=</m:t>
                      </m:r>
                      <m:r>
                        <a:rPr lang="en-US" altLang="zh-CN" b="0" i="1" smtClean="0">
                          <a:latin typeface="Cambria Math" panose="02040503050406030204" pitchFamily="18" charset="0"/>
                        </a:rPr>
                        <m:t>−</m:t>
                      </m:r>
                      <m:f>
                        <m:fPr>
                          <m:ctrlPr>
                            <a:rPr lang="el-GR" altLang="zh-CN" i="1" smtClean="0">
                              <a:latin typeface="Cambria Math" panose="02040503050406030204" pitchFamily="18" charset="0"/>
                            </a:rPr>
                          </m:ctrlPr>
                        </m:fPr>
                        <m:num>
                          <m:r>
                            <a:rPr lang="en-US" altLang="zh-CN" b="0" i="1" smtClean="0">
                              <a:latin typeface="Cambria Math" panose="02040503050406030204" pitchFamily="18" charset="0"/>
                            </a:rPr>
                            <m:t>𝑑</m:t>
                          </m:r>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cos</m:t>
                              </m:r>
                            </m:fName>
                            <m:e>
                              <m:r>
                                <m:rPr>
                                  <m:sty m:val="p"/>
                                </m:rPr>
                                <a:rPr lang="el-GR" altLang="zh-CN" b="0" i="1" smtClean="0">
                                  <a:latin typeface="Cambria Math" panose="02040503050406030204" pitchFamily="18" charset="0"/>
                                  <a:ea typeface="Cambria Math" panose="02040503050406030204" pitchFamily="18" charset="0"/>
                                </a:rPr>
                                <m:t>Θ</m:t>
                              </m:r>
                            </m:e>
                          </m:func>
                        </m:num>
                        <m:den>
                          <m:r>
                            <a:rPr lang="en-US" altLang="zh-CN" b="0" i="1" smtClean="0">
                              <a:latin typeface="Cambria Math" panose="02040503050406030204" pitchFamily="18" charset="0"/>
                            </a:rPr>
                            <m:t>𝑑𝑦</m:t>
                          </m:r>
                        </m:den>
                      </m:f>
                    </m:oMath>
                  </m:oMathPara>
                </a14:m>
                <a:endParaRPr lang="zh-CN" altLang="en-US" dirty="0">
                  <a:latin typeface="宋体" panose="02010600030101010101" pitchFamily="2" charset="-122"/>
                  <a:ea typeface="宋体" panose="02010600030101010101" pitchFamily="2" charset="-122"/>
                </a:endParaRPr>
              </a:p>
            </p:txBody>
          </p:sp>
        </mc:Choice>
        <mc:Fallback xmlns="">
          <p:sp>
            <p:nvSpPr>
              <p:cNvPr id="2" name="文本框 1"/>
              <p:cNvSpPr txBox="1">
                <a:spLocks noRot="1" noChangeAspect="1" noMove="1" noResize="1" noEditPoints="1" noAdjustHandles="1" noChangeArrowheads="1" noChangeShapeType="1" noTextEdit="1"/>
              </p:cNvSpPr>
              <p:nvPr/>
            </p:nvSpPr>
            <p:spPr>
              <a:xfrm>
                <a:off x="406400" y="2194074"/>
                <a:ext cx="1731308" cy="573234"/>
              </a:xfrm>
              <a:prstGeom prst="rect">
                <a:avLst/>
              </a:prstGeom>
              <a:blipFill>
                <a:blip r:embed="rId2"/>
                <a:stretch>
                  <a:fillRect/>
                </a:stretch>
              </a:blipFill>
            </p:spPr>
            <p:txBody>
              <a:bodyPr/>
              <a:lstStyle/>
              <a:p>
                <a:r>
                  <a:rPr lang="zh-CN" altLang="en-US">
                    <a:noFill/>
                  </a:rPr>
                  <a:t> </a:t>
                </a:r>
              </a:p>
            </p:txBody>
          </p:sp>
        </mc:Fallback>
      </mc:AlternateContent>
      <p:sp>
        <p:nvSpPr>
          <p:cNvPr id="75" name="Text Box 68"/>
          <p:cNvSpPr txBox="1">
            <a:spLocks noChangeArrowheads="1"/>
          </p:cNvSpPr>
          <p:nvPr/>
        </p:nvSpPr>
        <p:spPr bwMode="auto">
          <a:xfrm>
            <a:off x="4869551" y="2270274"/>
            <a:ext cx="4248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dirty="0">
                <a:latin typeface="宋体" panose="02010600030101010101" pitchFamily="2" charset="-122"/>
                <a:ea typeface="宋体" panose="02010600030101010101" pitchFamily="2" charset="-122"/>
              </a:rPr>
              <a:t>白金板法 </a:t>
            </a:r>
            <a:r>
              <a:rPr lang="en-US" altLang="zh-CN" dirty="0" err="1">
                <a:latin typeface="宋体" panose="02010600030101010101" pitchFamily="2" charset="-122"/>
                <a:ea typeface="宋体" panose="02010600030101010101" pitchFamily="2" charset="-122"/>
              </a:rPr>
              <a:t>Wilhelmy</a:t>
            </a:r>
            <a:r>
              <a:rPr lang="en-US" altLang="zh-CN" dirty="0">
                <a:latin typeface="宋体" panose="02010600030101010101" pitchFamily="2" charset="-122"/>
                <a:ea typeface="宋体" panose="02010600030101010101" pitchFamily="2" charset="-122"/>
              </a:rPr>
              <a:t> plate method</a:t>
            </a:r>
            <a:endParaRPr lang="zh-CN" altLang="en-US" dirty="0">
              <a:latin typeface="宋体" panose="02010600030101010101" pitchFamily="2" charset="-122"/>
              <a:ea typeface="宋体" panose="02010600030101010101" pitchFamily="2" charset="-122"/>
            </a:endParaRPr>
          </a:p>
        </p:txBody>
      </p:sp>
      <mc:AlternateContent xmlns:mc="http://schemas.openxmlformats.org/markup-compatibility/2006" xmlns:a14="http://schemas.microsoft.com/office/drawing/2010/main">
        <mc:Choice Requires="a14">
          <p:sp>
            <p:nvSpPr>
              <p:cNvPr id="76" name="文本框 75"/>
              <p:cNvSpPr txBox="1"/>
              <p:nvPr/>
            </p:nvSpPr>
            <p:spPr>
              <a:xfrm>
                <a:off x="406400" y="3038415"/>
                <a:ext cx="2701637"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𝜎</m:t>
                      </m:r>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1</m:t>
                                  </m:r>
                                </m:sub>
                              </m:sSub>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2</m:t>
                                  </m:r>
                                </m:sub>
                              </m:sSub>
                            </m:den>
                          </m:f>
                        </m:e>
                      </m:d>
                      <m:r>
                        <a:rPr lang="en-US" altLang="zh-CN" i="1" smtClean="0">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𝜌</m:t>
                      </m:r>
                      <m:r>
                        <a:rPr lang="en-US" altLang="zh-CN" i="1">
                          <a:latin typeface="Cambria Math" panose="02040503050406030204" pitchFamily="18" charset="0"/>
                          <a:ea typeface="Cambria Math" panose="02040503050406030204" pitchFamily="18" charset="0"/>
                        </a:rPr>
                        <m:t>𝑔</m:t>
                      </m:r>
                      <m:r>
                        <a:rPr lang="en-US" altLang="zh-CN" b="0" i="1" smtClean="0">
                          <a:latin typeface="Cambria Math" panose="02040503050406030204" pitchFamily="18" charset="0"/>
                          <a:ea typeface="Cambria Math" panose="02040503050406030204" pitchFamily="18" charset="0"/>
                        </a:rPr>
                        <m:t>𝑧</m:t>
                      </m:r>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2</m:t>
                          </m:r>
                          <m:r>
                            <a:rPr lang="zh-CN" altLang="en-US" i="1">
                              <a:latin typeface="Cambria Math" panose="02040503050406030204" pitchFamily="18" charset="0"/>
                            </a:rPr>
                            <m:t>𝜎</m:t>
                          </m:r>
                        </m:num>
                        <m:den>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𝑅</m:t>
                              </m:r>
                            </m:e>
                            <m:sub>
                              <m:r>
                                <a:rPr lang="en-US" altLang="zh-CN" b="0" i="1" smtClean="0">
                                  <a:latin typeface="Cambria Math" panose="02040503050406030204" pitchFamily="18" charset="0"/>
                                  <a:ea typeface="Cambria Math" panose="02040503050406030204" pitchFamily="18" charset="0"/>
                                </a:rPr>
                                <m:t>0</m:t>
                              </m:r>
                            </m:sub>
                          </m:sSub>
                        </m:den>
                      </m:f>
                    </m:oMath>
                  </m:oMathPara>
                </a14:m>
                <a:endParaRPr lang="zh-CN" altLang="en-US" dirty="0">
                  <a:latin typeface="宋体" panose="02010600030101010101" pitchFamily="2" charset="-122"/>
                  <a:ea typeface="宋体" panose="02010600030101010101" pitchFamily="2" charset="-122"/>
                </a:endParaRPr>
              </a:p>
            </p:txBody>
          </p:sp>
        </mc:Choice>
        <mc:Fallback xmlns="">
          <p:sp>
            <p:nvSpPr>
              <p:cNvPr id="76" name="文本框 75"/>
              <p:cNvSpPr txBox="1">
                <a:spLocks noRot="1" noChangeAspect="1" noMove="1" noResize="1" noEditPoints="1" noAdjustHandles="1" noChangeArrowheads="1" noChangeShapeType="1" noTextEdit="1"/>
              </p:cNvSpPr>
              <p:nvPr/>
            </p:nvSpPr>
            <p:spPr>
              <a:xfrm>
                <a:off x="406400" y="3038415"/>
                <a:ext cx="2701637" cy="622350"/>
              </a:xfrm>
              <a:prstGeom prst="rect">
                <a:avLst/>
              </a:prstGeom>
              <a:blipFill>
                <a:blip r:embed="rId3"/>
                <a:stretch>
                  <a:fillRect/>
                </a:stretch>
              </a:blipFill>
            </p:spPr>
            <p:txBody>
              <a:bodyPr/>
              <a:lstStyle/>
              <a:p>
                <a:r>
                  <a:rPr lang="zh-CN" altLang="en-US">
                    <a:noFill/>
                  </a:rPr>
                  <a:t> </a:t>
                </a:r>
              </a:p>
            </p:txBody>
          </p:sp>
        </mc:Fallback>
      </mc:AlternateContent>
      <p:sp>
        <p:nvSpPr>
          <p:cNvPr id="77" name="Text Box 68"/>
          <p:cNvSpPr txBox="1">
            <a:spLocks noChangeArrowheads="1"/>
          </p:cNvSpPr>
          <p:nvPr/>
        </p:nvSpPr>
        <p:spPr bwMode="auto">
          <a:xfrm>
            <a:off x="4869551" y="3152001"/>
            <a:ext cx="4248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dirty="0">
                <a:latin typeface="宋体" panose="02010600030101010101" pitchFamily="2" charset="-122"/>
                <a:ea typeface="宋体" panose="02010600030101010101" pitchFamily="2" charset="-122"/>
              </a:rPr>
              <a:t>悬滴法 （</a:t>
            </a:r>
            <a:r>
              <a:rPr lang="en-US" altLang="zh-CN" dirty="0">
                <a:latin typeface="宋体" panose="02010600030101010101" pitchFamily="2" charset="-122"/>
                <a:ea typeface="宋体" panose="02010600030101010101" pitchFamily="2" charset="-122"/>
              </a:rPr>
              <a:t>pendant drop</a:t>
            </a:r>
            <a:r>
              <a:rPr lang="zh-CN" altLang="en-US" dirty="0">
                <a:latin typeface="宋体" panose="02010600030101010101" pitchFamily="2" charset="-122"/>
                <a:ea typeface="宋体" panose="02010600030101010101" pitchFamily="2" charset="-122"/>
              </a:rPr>
              <a:t>）或停滴法（</a:t>
            </a:r>
            <a:r>
              <a:rPr lang="en-US" altLang="zh-CN" dirty="0">
                <a:latin typeface="宋体" panose="02010600030101010101" pitchFamily="2" charset="-122"/>
                <a:ea typeface="宋体" panose="02010600030101010101" pitchFamily="2" charset="-122"/>
              </a:rPr>
              <a:t>sessile drop method</a:t>
            </a:r>
            <a:r>
              <a:rPr lang="zh-CN" altLang="en-US" dirty="0">
                <a:latin typeface="宋体" panose="02010600030101010101" pitchFamily="2" charset="-122"/>
                <a:ea typeface="宋体" panose="02010600030101010101" pitchFamily="2" charset="-122"/>
              </a:rPr>
              <a:t>）</a:t>
            </a:r>
          </a:p>
        </p:txBody>
      </p:sp>
      <mc:AlternateContent xmlns:mc="http://schemas.openxmlformats.org/markup-compatibility/2006" xmlns:a14="http://schemas.microsoft.com/office/drawing/2010/main">
        <mc:Choice Requires="a14">
          <p:sp>
            <p:nvSpPr>
              <p:cNvPr id="3" name="矩形 2"/>
              <p:cNvSpPr/>
              <p:nvPr/>
            </p:nvSpPr>
            <p:spPr>
              <a:xfrm>
                <a:off x="291014" y="4045815"/>
                <a:ext cx="4398576"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en-US" i="1">
                              <a:latin typeface="Cambria Math" panose="02040503050406030204" pitchFamily="18" charset="0"/>
                            </a:rPr>
                          </m:ctrlPr>
                        </m:fPr>
                        <m:num>
                          <m:r>
                            <a:rPr lang="zh-CN" altLang="en-US" i="1">
                              <a:latin typeface="Cambria Math" panose="02040503050406030204" pitchFamily="18" charset="0"/>
                            </a:rPr>
                            <m:t>𝑑</m:t>
                          </m:r>
                          <m:r>
                            <a:rPr lang="zh-CN" altLang="en-US" i="1">
                              <a:latin typeface="Cambria Math" panose="02040503050406030204" pitchFamily="18" charset="0"/>
                            </a:rPr>
                            <m:t>𝜃</m:t>
                          </m:r>
                        </m:num>
                        <m:den>
                          <m:r>
                            <a:rPr lang="zh-CN" altLang="en-US" i="1">
                              <a:latin typeface="Cambria Math" panose="02040503050406030204" pitchFamily="18" charset="0"/>
                            </a:rPr>
                            <m:t>𝑑</m:t>
                          </m:r>
                          <m:r>
                            <m:rPr>
                              <m:sty m:val="p"/>
                            </m:rPr>
                            <a:rPr lang="zh-CN" altLang="en-US" i="0">
                              <a:latin typeface="Cambria Math" panose="02040503050406030204" pitchFamily="18" charset="0"/>
                            </a:rPr>
                            <m:t>s</m:t>
                          </m:r>
                        </m:den>
                      </m:f>
                      <m:r>
                        <a:rPr lang="zh-CN" altLang="en-US" i="0">
                          <a:latin typeface="Cambria Math" panose="02040503050406030204" pitchFamily="18" charset="0"/>
                        </a:rPr>
                        <m:t>+</m:t>
                      </m:r>
                      <m:f>
                        <m:fPr>
                          <m:ctrlPr>
                            <a:rPr lang="zh-CN" altLang="en-US" i="1">
                              <a:latin typeface="Cambria Math" panose="02040503050406030204" pitchFamily="18" charset="0"/>
                            </a:rPr>
                          </m:ctrlPr>
                        </m:fPr>
                        <m:num>
                          <m:func>
                            <m:funcPr>
                              <m:ctrlPr>
                                <a:rPr lang="zh-CN" altLang="en-US" i="1">
                                  <a:latin typeface="Cambria Math" panose="02040503050406030204" pitchFamily="18" charset="0"/>
                                </a:rPr>
                              </m:ctrlPr>
                            </m:funcPr>
                            <m:fName>
                              <m:r>
                                <m:rPr>
                                  <m:sty m:val="p"/>
                                </m:rPr>
                                <a:rPr lang="zh-CN" altLang="en-US" i="0">
                                  <a:latin typeface="Cambria Math" panose="02040503050406030204" pitchFamily="18" charset="0"/>
                                </a:rPr>
                                <m:t>sin</m:t>
                              </m:r>
                            </m:fName>
                            <m:e>
                              <m:r>
                                <a:rPr lang="zh-CN" altLang="en-US" i="1">
                                  <a:latin typeface="Cambria Math" panose="02040503050406030204" pitchFamily="18" charset="0"/>
                                </a:rPr>
                                <m:t>𝜃</m:t>
                              </m:r>
                            </m:e>
                          </m:func>
                        </m:num>
                        <m:den>
                          <m:r>
                            <a:rPr lang="zh-CN" altLang="en-US" i="1">
                              <a:latin typeface="Cambria Math" panose="02040503050406030204" pitchFamily="18" charset="0"/>
                            </a:rPr>
                            <m:t>𝑦</m:t>
                          </m:r>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2</m:t>
                          </m:r>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𝑅</m:t>
                              </m:r>
                            </m:e>
                            <m:sub>
                              <m:r>
                                <a:rPr lang="zh-CN" altLang="en-US" i="0">
                                  <a:latin typeface="Cambria Math" panose="02040503050406030204" pitchFamily="18" charset="0"/>
                                </a:rPr>
                                <m:t>0</m:t>
                              </m:r>
                            </m:sub>
                          </m:sSub>
                        </m:den>
                      </m:f>
                      <m:r>
                        <a:rPr lang="zh-CN" altLang="en-US" i="0">
                          <a:latin typeface="Cambria Math" panose="02040503050406030204" pitchFamily="18" charset="0"/>
                        </a:rPr>
                        <m:t>−</m:t>
                      </m:r>
                      <m:r>
                        <a:rPr lang="zh-CN" altLang="en-US" i="0">
                          <a:latin typeface="Cambria Math" panose="02040503050406030204" pitchFamily="18" charset="0"/>
                        </a:rPr>
                        <m:t>（</m:t>
                      </m:r>
                      <m:f>
                        <m:fPr>
                          <m:ctrlPr>
                            <a:rPr lang="zh-CN" altLang="en-US" i="1">
                              <a:latin typeface="Cambria Math" panose="02040503050406030204" pitchFamily="18" charset="0"/>
                            </a:rPr>
                          </m:ctrlPr>
                        </m:fPr>
                        <m:num>
                          <m:r>
                            <m:rPr>
                              <m:sty m:val="p"/>
                            </m:rPr>
                            <a:rPr lang="zh-CN" altLang="en-US" i="0">
                              <a:latin typeface="Cambria Math" panose="02040503050406030204" pitchFamily="18" charset="0"/>
                            </a:rPr>
                            <m:t>Δ</m:t>
                          </m:r>
                          <m:r>
                            <a:rPr lang="zh-CN" altLang="en-US" i="1">
                              <a:latin typeface="Cambria Math" panose="02040503050406030204" pitchFamily="18" charset="0"/>
                            </a:rPr>
                            <m:t>𝜌</m:t>
                          </m:r>
                          <m:sSup>
                            <m:sSupPr>
                              <m:ctrlPr>
                                <a:rPr lang="zh-CN" altLang="en-US" i="1">
                                  <a:latin typeface="Cambria Math" panose="02040503050406030204" pitchFamily="18" charset="0"/>
                                </a:rPr>
                              </m:ctrlPr>
                            </m:sSupPr>
                            <m:e>
                              <m:r>
                                <a:rPr lang="zh-CN" altLang="en-US" i="1">
                                  <a:latin typeface="Cambria Math" panose="02040503050406030204" pitchFamily="18" charset="0"/>
                                </a:rPr>
                                <m:t>𝜔</m:t>
                              </m:r>
                            </m:e>
                            <m:sup>
                              <m:r>
                                <a:rPr lang="zh-CN" altLang="en-US" i="0">
                                  <a:latin typeface="Cambria Math" panose="02040503050406030204" pitchFamily="18" charset="0"/>
                                </a:rPr>
                                <m:t>2</m:t>
                              </m:r>
                            </m:sup>
                          </m:sSup>
                          <m:sSup>
                            <m:sSupPr>
                              <m:ctrlPr>
                                <a:rPr lang="zh-CN" altLang="en-US" i="1">
                                  <a:latin typeface="Cambria Math" panose="02040503050406030204" pitchFamily="18" charset="0"/>
                                </a:rPr>
                              </m:ctrlPr>
                            </m:sSupPr>
                            <m:e>
                              <m:r>
                                <a:rPr lang="zh-CN" altLang="en-US" i="1">
                                  <a:latin typeface="Cambria Math" panose="02040503050406030204" pitchFamily="18" charset="0"/>
                                </a:rPr>
                                <m:t>𝑦</m:t>
                              </m:r>
                            </m:e>
                            <m:sup>
                              <m:r>
                                <a:rPr lang="zh-CN" altLang="en-US" i="0">
                                  <a:latin typeface="Cambria Math" panose="02040503050406030204" pitchFamily="18" charset="0"/>
                                </a:rPr>
                                <m:t>2</m:t>
                              </m:r>
                            </m:sup>
                          </m:sSup>
                        </m:num>
                        <m:den>
                          <m:r>
                            <a:rPr lang="zh-CN" altLang="en-US" i="0">
                              <a:latin typeface="Cambria Math" panose="02040503050406030204" pitchFamily="18" charset="0"/>
                            </a:rPr>
                            <m:t>2</m:t>
                          </m:r>
                        </m:den>
                      </m:f>
                      <m:r>
                        <a:rPr lang="zh-CN" altLang="en-US" i="0">
                          <a:latin typeface="Cambria Math" panose="02040503050406030204" pitchFamily="18" charset="0"/>
                        </a:rPr>
                        <m:t>+</m:t>
                      </m:r>
                      <m:r>
                        <m:rPr>
                          <m:sty m:val="p"/>
                        </m:rPr>
                        <a:rPr lang="zh-CN" altLang="en-US" i="0">
                          <a:latin typeface="Cambria Math" panose="02040503050406030204" pitchFamily="18" charset="0"/>
                        </a:rPr>
                        <m:t>Δρgy</m:t>
                      </m:r>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1">
                              <a:latin typeface="Cambria Math" panose="02040503050406030204" pitchFamily="18" charset="0"/>
                            </a:rPr>
                            <m:t>𝜎</m:t>
                          </m:r>
                        </m:den>
                      </m:f>
                    </m:oMath>
                  </m:oMathPara>
                </a14:m>
                <a:endParaRPr lang="zh-CN" altLang="en-US" dirty="0">
                  <a:latin typeface="宋体" panose="02010600030101010101" pitchFamily="2" charset="-122"/>
                  <a:ea typeface="宋体" panose="02010600030101010101" pitchFamily="2" charset="-122"/>
                </a:endParaRPr>
              </a:p>
            </p:txBody>
          </p:sp>
        </mc:Choice>
        <mc:Fallback xmlns="">
          <p:sp>
            <p:nvSpPr>
              <p:cNvPr id="3" name="矩形 2"/>
              <p:cNvSpPr>
                <a:spLocks noRot="1" noChangeAspect="1" noMove="1" noResize="1" noEditPoints="1" noAdjustHandles="1" noChangeArrowheads="1" noChangeShapeType="1" noTextEdit="1"/>
              </p:cNvSpPr>
              <p:nvPr/>
            </p:nvSpPr>
            <p:spPr>
              <a:xfrm>
                <a:off x="291014" y="4045815"/>
                <a:ext cx="4398576" cy="695447"/>
              </a:xfrm>
              <a:prstGeom prst="rect">
                <a:avLst/>
              </a:prstGeom>
              <a:blipFill>
                <a:blip r:embed="rId4"/>
                <a:stretch>
                  <a:fillRect/>
                </a:stretch>
              </a:blipFill>
            </p:spPr>
            <p:txBody>
              <a:bodyPr/>
              <a:lstStyle/>
              <a:p>
                <a:r>
                  <a:rPr lang="zh-CN" altLang="en-US">
                    <a:noFill/>
                  </a:rPr>
                  <a:t> </a:t>
                </a:r>
              </a:p>
            </p:txBody>
          </p:sp>
        </mc:Fallback>
      </mc:AlternateContent>
      <p:sp>
        <p:nvSpPr>
          <p:cNvPr id="131" name="Text Box 68"/>
          <p:cNvSpPr txBox="1">
            <a:spLocks noChangeArrowheads="1"/>
          </p:cNvSpPr>
          <p:nvPr/>
        </p:nvSpPr>
        <p:spPr bwMode="auto">
          <a:xfrm>
            <a:off x="4869551" y="4207679"/>
            <a:ext cx="31307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cmpd="thinThick">
                <a:solidFill>
                  <a:srgbClr val="000000"/>
                </a:solidFill>
                <a:miter lim="800000"/>
                <a:headEnd/>
                <a:tailEnd/>
              </a14:hiddenLine>
            </a:ext>
          </a:extLst>
        </p:spPr>
        <p:txBody>
          <a:bodyPr wrap="square" tIns="0" bIns="0">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dirty="0">
                <a:latin typeface="宋体" panose="02010600030101010101" pitchFamily="2" charset="-122"/>
                <a:ea typeface="宋体" panose="02010600030101010101" pitchFamily="2" charset="-122"/>
              </a:rPr>
              <a:t>旋转滴法 </a:t>
            </a:r>
            <a:r>
              <a:rPr lang="en-US" altLang="zh-CN" dirty="0">
                <a:latin typeface="宋体" panose="02010600030101010101" pitchFamily="2" charset="-122"/>
                <a:ea typeface="宋体" panose="02010600030101010101" pitchFamily="2" charset="-122"/>
              </a:rPr>
              <a:t>spinning drop method</a:t>
            </a:r>
            <a:endParaRPr lang="zh-CN" altLang="en-US" dirty="0">
              <a:latin typeface="宋体" panose="02010600030101010101" pitchFamily="2" charset="-122"/>
              <a:ea typeface="宋体" panose="02010600030101010101" pitchFamily="2" charset="-122"/>
            </a:endParaRPr>
          </a:p>
        </p:txBody>
      </p:sp>
      <p:sp>
        <p:nvSpPr>
          <p:cNvPr id="15" name="Rectangle 2">
            <a:extLst>
              <a:ext uri="{FF2B5EF4-FFF2-40B4-BE49-F238E27FC236}">
                <a16:creationId xmlns:a16="http://schemas.microsoft.com/office/drawing/2014/main" id="{D8DB6F7D-856B-4BD4-99D7-94968EC7C3FD}"/>
              </a:ext>
            </a:extLst>
          </p:cNvPr>
          <p:cNvSpPr txBox="1">
            <a:spLocks noChangeArrowheads="1"/>
          </p:cNvSpPr>
          <p:nvPr/>
        </p:nvSpPr>
        <p:spPr bwMode="black">
          <a:xfrm>
            <a:off x="1283151" y="381000"/>
            <a:ext cx="4120474" cy="35903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latin typeface="Adobe 黑体 Std R" panose="020B0400000000000000" pitchFamily="34" charset="-122"/>
                <a:ea typeface="Adobe 黑体 Std R" panose="020B0400000000000000" pitchFamily="34" charset="-122"/>
              </a:rPr>
              <a:t>Young-Laplace</a:t>
            </a:r>
            <a:r>
              <a:rPr lang="zh-CN" altLang="en-US" sz="2000" dirty="0">
                <a:solidFill>
                  <a:srgbClr val="244279"/>
                </a:solidFill>
                <a:latin typeface="Adobe 黑体 Std R" panose="020B0400000000000000" pitchFamily="34" charset="-122"/>
                <a:ea typeface="Adobe 黑体 Std R" panose="020B0400000000000000" pitchFamily="34" charset="-122"/>
              </a:rPr>
              <a:t>方程</a:t>
            </a:r>
          </a:p>
        </p:txBody>
      </p:sp>
    </p:spTree>
    <p:extLst>
      <p:ext uri="{BB962C8B-B14F-4D97-AF65-F5344CB8AC3E}">
        <p14:creationId xmlns:p14="http://schemas.microsoft.com/office/powerpoint/2010/main" val="324003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wipe(left)">
                                      <p:cBhvr>
                                        <p:cTn id="7" dur="5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500"/>
                                        <p:tgtEl>
                                          <p:spTgt spid="7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wipe(left)">
                                      <p:cBhvr>
                                        <p:cTn id="20" dur="500"/>
                                        <p:tgtEl>
                                          <p:spTgt spid="7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wipe(left)">
                                      <p:cBhvr>
                                        <p:cTn id="31"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2" grpId="0"/>
      <p:bldP spid="75" grpId="0"/>
      <p:bldP spid="76" grpId="0"/>
      <p:bldP spid="77" grpId="0"/>
      <p:bldP spid="3" grpId="0"/>
      <p:bldP spid="1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95400" y="282830"/>
            <a:ext cx="8229600" cy="9271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cs typeface="+mn-cs"/>
              </a:rPr>
              <a:t>如何测试接触角及表面自由能</a:t>
            </a:r>
            <a:br>
              <a:rPr lang="en-US" altLang="zh-CN" sz="2000" kern="1200" dirty="0">
                <a:solidFill>
                  <a:srgbClr val="244279"/>
                </a:solidFill>
                <a:latin typeface="Adobe 黑体 Std R" panose="020B0400000000000000" pitchFamily="34" charset="-122"/>
                <a:ea typeface="Adobe 黑体 Std R" panose="020B0400000000000000" pitchFamily="34" charset="-122"/>
                <a:cs typeface="+mn-cs"/>
              </a:rPr>
            </a:br>
            <a:r>
              <a:rPr lang="en-US" altLang="zh-CN" sz="2000" kern="1200" dirty="0">
                <a:solidFill>
                  <a:srgbClr val="244279"/>
                </a:solidFill>
                <a:latin typeface="Adobe 黑体 Std R" panose="020B0400000000000000" pitchFamily="34" charset="-122"/>
                <a:ea typeface="Adobe 黑体 Std R" panose="020B0400000000000000" pitchFamily="34" charset="-122"/>
                <a:cs typeface="+mn-cs"/>
              </a:rPr>
              <a:t>- Solid system</a:t>
            </a:r>
          </a:p>
        </p:txBody>
      </p:sp>
      <p:sp>
        <p:nvSpPr>
          <p:cNvPr id="4" name="灯片编号占位符 1"/>
          <p:cNvSpPr>
            <a:spLocks noGrp="1"/>
          </p:cNvSpPr>
          <p:nvPr>
            <p:ph type="sldNum" sz="quarter" idx="10"/>
          </p:nvPr>
        </p:nvSpPr>
        <p:spPr>
          <a:xfrm>
            <a:off x="-16267" y="7454900"/>
            <a:ext cx="7921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D16ADC4-245D-425E-9D66-39574D42FF6F}" type="slidenum">
              <a:rPr lang="zh-CN" altLang="de-DE" sz="1800">
                <a:solidFill>
                  <a:schemeClr val="bg1"/>
                </a:solidFill>
              </a:rPr>
              <a:pPr/>
              <a:t>15</a:t>
            </a:fld>
            <a:endParaRPr lang="de-DE" altLang="zh-CN" sz="1800">
              <a:solidFill>
                <a:schemeClr val="bg1"/>
              </a:solidFill>
            </a:endParaRPr>
          </a:p>
        </p:txBody>
      </p:sp>
      <p:sp>
        <p:nvSpPr>
          <p:cNvPr id="44" name="Text Box 13"/>
          <p:cNvSpPr txBox="1">
            <a:spLocks noChangeArrowheads="1"/>
          </p:cNvSpPr>
          <p:nvPr/>
        </p:nvSpPr>
        <p:spPr bwMode="auto">
          <a:xfrm>
            <a:off x="1719427" y="1892333"/>
            <a:ext cx="220291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00" tIns="46800" rIns="936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zh-CN" altLang="en-US" sz="1600" dirty="0">
                <a:latin typeface="宋体" panose="02010600030101010101" pitchFamily="2" charset="-122"/>
                <a:ea typeface="宋体" panose="02010600030101010101" pitchFamily="2" charset="-122"/>
              </a:rPr>
              <a:t>停滴法</a:t>
            </a:r>
            <a:br>
              <a:rPr lang="en-US" altLang="zh-CN" sz="1600" dirty="0">
                <a:latin typeface="宋体" panose="02010600030101010101" pitchFamily="2" charset="-122"/>
                <a:ea typeface="宋体" panose="02010600030101010101" pitchFamily="2" charset="-122"/>
              </a:rPr>
            </a:br>
            <a:r>
              <a:rPr lang="de-DE" altLang="zh-CN" sz="1600" dirty="0">
                <a:latin typeface="宋体" panose="02010600030101010101" pitchFamily="2" charset="-122"/>
                <a:ea typeface="宋体" panose="02010600030101010101" pitchFamily="2" charset="-122"/>
              </a:rPr>
              <a:t>Sessile Drop Method</a:t>
            </a:r>
          </a:p>
        </p:txBody>
      </p:sp>
      <p:sp>
        <p:nvSpPr>
          <p:cNvPr id="47" name="Text Box 14"/>
          <p:cNvSpPr txBox="1">
            <a:spLocks noChangeArrowheads="1"/>
          </p:cNvSpPr>
          <p:nvPr/>
        </p:nvSpPr>
        <p:spPr bwMode="auto">
          <a:xfrm>
            <a:off x="5635367" y="1996081"/>
            <a:ext cx="310803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00" tIns="46800" rIns="936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zh-CN" altLang="en-US" sz="1600" dirty="0">
                <a:latin typeface="宋体" panose="02010600030101010101" pitchFamily="2" charset="-122"/>
                <a:ea typeface="宋体" panose="02010600030101010101" pitchFamily="2" charset="-122"/>
              </a:rPr>
              <a:t>动态接触角</a:t>
            </a:r>
            <a:r>
              <a:rPr lang="de-DE" altLang="zh-CN" sz="1600" dirty="0">
                <a:latin typeface="宋体" panose="02010600030101010101" pitchFamily="2" charset="-122"/>
                <a:ea typeface="宋体" panose="02010600030101010101" pitchFamily="2" charset="-122"/>
              </a:rPr>
              <a:t>Wilhelmy</a:t>
            </a:r>
            <a:r>
              <a:rPr lang="zh-CN" altLang="en-US" sz="1600" dirty="0">
                <a:latin typeface="宋体" panose="02010600030101010101" pitchFamily="2" charset="-122"/>
                <a:ea typeface="宋体" panose="02010600030101010101" pitchFamily="2" charset="-122"/>
              </a:rPr>
              <a:t>板法</a:t>
            </a:r>
            <a:endParaRPr lang="de-DE" altLang="zh-CN" sz="1600" dirty="0">
              <a:latin typeface="宋体" panose="02010600030101010101" pitchFamily="2" charset="-122"/>
              <a:ea typeface="宋体" panose="02010600030101010101" pitchFamily="2" charset="-122"/>
            </a:endParaRPr>
          </a:p>
        </p:txBody>
      </p:sp>
      <p:sp>
        <p:nvSpPr>
          <p:cNvPr id="50" name="Text Box 15"/>
          <p:cNvSpPr txBox="1">
            <a:spLocks noChangeArrowheads="1"/>
          </p:cNvSpPr>
          <p:nvPr/>
        </p:nvSpPr>
        <p:spPr bwMode="auto">
          <a:xfrm>
            <a:off x="5635367" y="2916796"/>
            <a:ext cx="3114025"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00" tIns="46800" rIns="936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zh-CN" altLang="en-US" sz="1600" dirty="0">
                <a:latin typeface="宋体" panose="02010600030101010101" pitchFamily="2" charset="-122"/>
                <a:ea typeface="宋体" panose="02010600030101010101" pitchFamily="2" charset="-122"/>
              </a:rPr>
              <a:t>单纤维</a:t>
            </a:r>
            <a:r>
              <a:rPr lang="de-DE" altLang="zh-CN" sz="1600" dirty="0">
                <a:latin typeface="宋体" panose="02010600030101010101" pitchFamily="2" charset="-122"/>
                <a:ea typeface="宋体" panose="02010600030101010101" pitchFamily="2" charset="-122"/>
              </a:rPr>
              <a:t>Wilhelmy</a:t>
            </a:r>
            <a:r>
              <a:rPr lang="zh-CN" altLang="en-US" sz="1600" dirty="0">
                <a:latin typeface="宋体" panose="02010600030101010101" pitchFamily="2" charset="-122"/>
                <a:ea typeface="宋体" panose="02010600030101010101" pitchFamily="2" charset="-122"/>
              </a:rPr>
              <a:t>板法</a:t>
            </a:r>
            <a:endParaRPr lang="de-DE" altLang="zh-CN" sz="1600" dirty="0">
              <a:latin typeface="宋体" panose="02010600030101010101" pitchFamily="2" charset="-122"/>
              <a:ea typeface="宋体" panose="02010600030101010101" pitchFamily="2" charset="-122"/>
            </a:endParaRPr>
          </a:p>
        </p:txBody>
      </p:sp>
      <p:sp>
        <p:nvSpPr>
          <p:cNvPr id="53" name="Text Box 16"/>
          <p:cNvSpPr txBox="1">
            <a:spLocks noChangeArrowheads="1"/>
          </p:cNvSpPr>
          <p:nvPr/>
        </p:nvSpPr>
        <p:spPr bwMode="auto">
          <a:xfrm>
            <a:off x="5635367" y="3907282"/>
            <a:ext cx="3037825"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00" tIns="46800" rIns="936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zh-CN" altLang="en-US" sz="1600" dirty="0">
                <a:latin typeface="宋体" panose="02010600030101010101" pitchFamily="2" charset="-122"/>
                <a:ea typeface="宋体" panose="02010600030101010101" pitchFamily="2" charset="-122"/>
              </a:rPr>
              <a:t>粉体渗透法接触角</a:t>
            </a:r>
            <a:br>
              <a:rPr lang="de-DE" altLang="zh-CN" sz="1600" dirty="0">
                <a:latin typeface="宋体" panose="02010600030101010101" pitchFamily="2" charset="-122"/>
                <a:ea typeface="宋体" panose="02010600030101010101" pitchFamily="2" charset="-122"/>
              </a:rPr>
            </a:br>
            <a:r>
              <a:rPr lang="de-DE" altLang="zh-CN" sz="1600" dirty="0">
                <a:latin typeface="宋体" panose="02010600030101010101" pitchFamily="2" charset="-122"/>
                <a:ea typeface="宋体" panose="02010600030101010101" pitchFamily="2" charset="-122"/>
              </a:rPr>
              <a:t>Washburn</a:t>
            </a:r>
            <a:r>
              <a:rPr lang="zh-CN" altLang="en-US" sz="1600" dirty="0">
                <a:latin typeface="宋体" panose="02010600030101010101" pitchFamily="2" charset="-122"/>
                <a:ea typeface="宋体" panose="02010600030101010101" pitchFamily="2" charset="-122"/>
              </a:rPr>
              <a:t>法</a:t>
            </a:r>
            <a:endParaRPr lang="de-DE" altLang="zh-CN" sz="1600" dirty="0">
              <a:latin typeface="宋体" panose="02010600030101010101" pitchFamily="2" charset="-122"/>
              <a:ea typeface="宋体" panose="02010600030101010101" pitchFamily="2" charset="-122"/>
            </a:endParaRPr>
          </a:p>
        </p:txBody>
      </p:sp>
      <p:pic>
        <p:nvPicPr>
          <p:cNvPr id="54" name="图片 53"/>
          <p:cNvPicPr>
            <a:picLocks noChangeAspect="1"/>
          </p:cNvPicPr>
          <p:nvPr/>
        </p:nvPicPr>
        <p:blipFill>
          <a:blip r:embed="rId2"/>
          <a:stretch>
            <a:fillRect/>
          </a:stretch>
        </p:blipFill>
        <p:spPr>
          <a:xfrm>
            <a:off x="720349" y="1723401"/>
            <a:ext cx="999077" cy="924821"/>
          </a:xfrm>
          <a:prstGeom prst="rect">
            <a:avLst/>
          </a:prstGeom>
        </p:spPr>
      </p:pic>
      <p:pic>
        <p:nvPicPr>
          <p:cNvPr id="2" name="图片 1"/>
          <p:cNvPicPr>
            <a:picLocks noChangeAspect="1"/>
          </p:cNvPicPr>
          <p:nvPr/>
        </p:nvPicPr>
        <p:blipFill>
          <a:blip r:embed="rId3"/>
          <a:stretch>
            <a:fillRect/>
          </a:stretch>
        </p:blipFill>
        <p:spPr>
          <a:xfrm>
            <a:off x="4666992" y="1723401"/>
            <a:ext cx="968375" cy="886095"/>
          </a:xfrm>
          <a:prstGeom prst="rect">
            <a:avLst/>
          </a:prstGeom>
        </p:spPr>
      </p:pic>
      <p:pic>
        <p:nvPicPr>
          <p:cNvPr id="3" name="图片 2"/>
          <p:cNvPicPr>
            <a:picLocks noChangeAspect="1"/>
          </p:cNvPicPr>
          <p:nvPr/>
        </p:nvPicPr>
        <p:blipFill>
          <a:blip r:embed="rId4"/>
          <a:stretch>
            <a:fillRect/>
          </a:stretch>
        </p:blipFill>
        <p:spPr>
          <a:xfrm>
            <a:off x="4624304" y="2637801"/>
            <a:ext cx="1011064" cy="898724"/>
          </a:xfrm>
          <a:prstGeom prst="rect">
            <a:avLst/>
          </a:prstGeom>
        </p:spPr>
      </p:pic>
      <p:sp>
        <p:nvSpPr>
          <p:cNvPr id="57" name="Text Box 1031"/>
          <p:cNvSpPr txBox="1">
            <a:spLocks noChangeArrowheads="1"/>
          </p:cNvSpPr>
          <p:nvPr/>
        </p:nvSpPr>
        <p:spPr bwMode="auto">
          <a:xfrm>
            <a:off x="533400" y="1371600"/>
            <a:ext cx="28794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zh-CN" altLang="en-US" sz="1600" b="1" u="sng" dirty="0">
                <a:latin typeface="宋体" panose="02010600030101010101" pitchFamily="2" charset="-122"/>
                <a:ea typeface="宋体" panose="02010600030101010101" pitchFamily="2" charset="-122"/>
              </a:rPr>
              <a:t>光学法</a:t>
            </a:r>
            <a:endParaRPr lang="de-DE" altLang="zh-CN" sz="1600" b="1" u="sng" dirty="0">
              <a:latin typeface="宋体" panose="02010600030101010101" pitchFamily="2" charset="-122"/>
              <a:ea typeface="宋体" panose="02010600030101010101" pitchFamily="2" charset="-122"/>
            </a:endParaRPr>
          </a:p>
        </p:txBody>
      </p:sp>
      <p:sp>
        <p:nvSpPr>
          <p:cNvPr id="58" name="Text Box 1055"/>
          <p:cNvSpPr txBox="1">
            <a:spLocks noChangeArrowheads="1"/>
          </p:cNvSpPr>
          <p:nvPr/>
        </p:nvSpPr>
        <p:spPr bwMode="auto">
          <a:xfrm>
            <a:off x="4572000" y="1369419"/>
            <a:ext cx="3896487"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00" tIns="46800" rIns="93600" bIns="46800">
            <a:spAutoFit/>
          </a:bodyPr>
          <a:lstStyle>
            <a:defPPr>
              <a:defRPr lang="en-US"/>
            </a:defPPr>
            <a:lvl1pPr>
              <a:spcBef>
                <a:spcPct val="50000"/>
              </a:spcBef>
              <a:defRPr sz="2400" b="1" u="sng">
                <a:latin typeface="Arial" panose="020B0604020202020204" pitchFamily="34" charset="0"/>
                <a:ea typeface="宋体" panose="02010600030101010101" pitchFamily="2" charset="-122"/>
              </a:defRPr>
            </a:lvl1pPr>
            <a:lvl2pPr marL="742950" indent="-285750">
              <a:defRPr sz="2400">
                <a:latin typeface="Arial" panose="020B0604020202020204" pitchFamily="34" charset="0"/>
              </a:defRPr>
            </a:lvl2pPr>
            <a:lvl3pPr marL="1143000" indent="-228600">
              <a:defRPr sz="2400">
                <a:latin typeface="Arial" panose="020B0604020202020204" pitchFamily="34" charset="0"/>
              </a:defRPr>
            </a:lvl3pPr>
            <a:lvl4pPr marL="1600200" indent="-228600">
              <a:defRPr sz="2400">
                <a:latin typeface="Arial" panose="020B0604020202020204" pitchFamily="34" charset="0"/>
              </a:defRPr>
            </a:lvl4pPr>
            <a:lvl5pPr marL="2057400" indent="-228600">
              <a:defRPr sz="2400">
                <a:latin typeface="Arial" panose="020B0604020202020204" pitchFamily="34" charset="0"/>
              </a:defRPr>
            </a:lvl5pPr>
            <a:lvl6pPr marL="2514600" indent="-228600" eaLnBrk="0" fontAlgn="base" hangingPunct="0">
              <a:spcBef>
                <a:spcPct val="0"/>
              </a:spcBef>
              <a:spcAft>
                <a:spcPct val="0"/>
              </a:spcAft>
              <a:defRPr sz="2400">
                <a:latin typeface="Arial" panose="020B0604020202020204" pitchFamily="34" charset="0"/>
              </a:defRPr>
            </a:lvl6pPr>
            <a:lvl7pPr marL="2971800" indent="-228600" eaLnBrk="0" fontAlgn="base" hangingPunct="0">
              <a:spcBef>
                <a:spcPct val="0"/>
              </a:spcBef>
              <a:spcAft>
                <a:spcPct val="0"/>
              </a:spcAft>
              <a:defRPr sz="2400">
                <a:latin typeface="Arial" panose="020B0604020202020204" pitchFamily="34" charset="0"/>
              </a:defRPr>
            </a:lvl7pPr>
            <a:lvl8pPr marL="3429000" indent="-228600" eaLnBrk="0" fontAlgn="base" hangingPunct="0">
              <a:spcBef>
                <a:spcPct val="0"/>
              </a:spcBef>
              <a:spcAft>
                <a:spcPct val="0"/>
              </a:spcAft>
              <a:defRPr sz="2400">
                <a:latin typeface="Arial" panose="020B0604020202020204" pitchFamily="34" charset="0"/>
              </a:defRPr>
            </a:lvl8pPr>
            <a:lvl9pPr marL="3886200" indent="-228600" eaLnBrk="0" fontAlgn="base" hangingPunct="0">
              <a:spcBef>
                <a:spcPct val="0"/>
              </a:spcBef>
              <a:spcAft>
                <a:spcPct val="0"/>
              </a:spcAft>
              <a:defRPr sz="2400">
                <a:latin typeface="Arial" panose="020B0604020202020204" pitchFamily="34" charset="0"/>
              </a:defRPr>
            </a:lvl9pPr>
          </a:lstStyle>
          <a:p>
            <a:r>
              <a:rPr lang="zh-CN" altLang="en-US" sz="1600" dirty="0">
                <a:latin typeface="宋体" panose="02010600030101010101" pitchFamily="2" charset="-122"/>
              </a:rPr>
              <a:t>力学法</a:t>
            </a:r>
            <a:r>
              <a:rPr lang="en-US" altLang="zh-CN" sz="1600" dirty="0">
                <a:latin typeface="宋体" panose="02010600030101010101" pitchFamily="2" charset="-122"/>
              </a:rPr>
              <a:t>/</a:t>
            </a:r>
            <a:r>
              <a:rPr lang="zh-CN" altLang="en-US" sz="1600" dirty="0">
                <a:latin typeface="宋体" panose="02010600030101010101" pitchFamily="2" charset="-122"/>
              </a:rPr>
              <a:t>称重法</a:t>
            </a:r>
            <a:endParaRPr lang="de-DE" altLang="zh-CN" sz="1600" dirty="0">
              <a:latin typeface="宋体" panose="02010600030101010101" pitchFamily="2" charset="-122"/>
            </a:endParaRPr>
          </a:p>
        </p:txBody>
      </p:sp>
      <p:pic>
        <p:nvPicPr>
          <p:cNvPr id="5" name="图片 4"/>
          <p:cNvPicPr>
            <a:picLocks noChangeAspect="1"/>
          </p:cNvPicPr>
          <p:nvPr/>
        </p:nvPicPr>
        <p:blipFill>
          <a:blip r:embed="rId5"/>
          <a:stretch>
            <a:fillRect/>
          </a:stretch>
        </p:blipFill>
        <p:spPr>
          <a:xfrm>
            <a:off x="720349" y="2637801"/>
            <a:ext cx="999077" cy="899169"/>
          </a:xfrm>
          <a:prstGeom prst="rect">
            <a:avLst/>
          </a:prstGeom>
        </p:spPr>
      </p:pic>
      <p:sp>
        <p:nvSpPr>
          <p:cNvPr id="60" name="Text Box 13"/>
          <p:cNvSpPr txBox="1">
            <a:spLocks noChangeArrowheads="1"/>
          </p:cNvSpPr>
          <p:nvPr/>
        </p:nvSpPr>
        <p:spPr bwMode="auto">
          <a:xfrm>
            <a:off x="1768305" y="3603803"/>
            <a:ext cx="220291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00" tIns="46800" rIns="936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zh-CN" altLang="en-US" sz="1600" dirty="0">
                <a:latin typeface="宋体" panose="02010600030101010101" pitchFamily="2" charset="-122"/>
                <a:ea typeface="宋体" panose="02010600030101010101" pitchFamily="2" charset="-122"/>
              </a:rPr>
              <a:t>单纤维最大宽高法</a:t>
            </a:r>
            <a:r>
              <a:rPr lang="en-US" altLang="zh-CN" sz="1600" dirty="0">
                <a:latin typeface="宋体" panose="02010600030101010101" pitchFamily="2" charset="-122"/>
                <a:ea typeface="宋体" panose="02010600030101010101" pitchFamily="2" charset="-122"/>
              </a:rPr>
              <a:t>Max Height-Width </a:t>
            </a:r>
            <a:r>
              <a:rPr lang="de-DE" altLang="zh-CN" sz="1600" dirty="0">
                <a:latin typeface="宋体" panose="02010600030101010101" pitchFamily="2" charset="-122"/>
                <a:ea typeface="宋体" panose="02010600030101010101" pitchFamily="2" charset="-122"/>
              </a:rPr>
              <a:t>Single </a:t>
            </a:r>
            <a:r>
              <a:rPr lang="en-US" altLang="zh-CN" sz="1600" dirty="0">
                <a:latin typeface="宋体" panose="02010600030101010101" pitchFamily="2" charset="-122"/>
                <a:ea typeface="宋体" panose="02010600030101010101" pitchFamily="2" charset="-122"/>
              </a:rPr>
              <a:t>Fiber </a:t>
            </a:r>
            <a:r>
              <a:rPr lang="de-DE" altLang="zh-CN" sz="1600" dirty="0">
                <a:latin typeface="宋体" panose="02010600030101010101" pitchFamily="2" charset="-122"/>
                <a:ea typeface="宋体" panose="02010600030101010101" pitchFamily="2" charset="-122"/>
              </a:rPr>
              <a:t>Method</a:t>
            </a:r>
          </a:p>
        </p:txBody>
      </p:sp>
      <p:pic>
        <p:nvPicPr>
          <p:cNvPr id="6" name="图片 5"/>
          <p:cNvPicPr>
            <a:picLocks noChangeAspect="1"/>
          </p:cNvPicPr>
          <p:nvPr/>
        </p:nvPicPr>
        <p:blipFill>
          <a:blip r:embed="rId6"/>
          <a:stretch>
            <a:fillRect/>
          </a:stretch>
        </p:blipFill>
        <p:spPr>
          <a:xfrm>
            <a:off x="720349" y="3552201"/>
            <a:ext cx="1026552" cy="936382"/>
          </a:xfrm>
          <a:prstGeom prst="rect">
            <a:avLst/>
          </a:prstGeom>
        </p:spPr>
      </p:pic>
      <p:sp>
        <p:nvSpPr>
          <p:cNvPr id="62" name="Text Box 13"/>
          <p:cNvSpPr txBox="1">
            <a:spLocks noChangeArrowheads="1"/>
          </p:cNvSpPr>
          <p:nvPr/>
        </p:nvSpPr>
        <p:spPr bwMode="auto">
          <a:xfrm>
            <a:off x="1758888" y="2793907"/>
            <a:ext cx="220291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00" tIns="46800" rIns="936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zh-CN" altLang="en-US" sz="1600" dirty="0">
                <a:latin typeface="宋体" panose="02010600030101010101" pitchFamily="2" charset="-122"/>
                <a:ea typeface="宋体" panose="02010600030101010101" pitchFamily="2" charset="-122"/>
              </a:rPr>
              <a:t>气泡捕获法</a:t>
            </a:r>
            <a:br>
              <a:rPr lang="en-US" altLang="zh-CN" sz="1600" dirty="0">
                <a:latin typeface="宋体" panose="02010600030101010101" pitchFamily="2" charset="-122"/>
                <a:ea typeface="宋体" panose="02010600030101010101" pitchFamily="2" charset="-122"/>
              </a:rPr>
            </a:br>
            <a:r>
              <a:rPr lang="de-DE" altLang="zh-CN" sz="1600" dirty="0">
                <a:latin typeface="宋体" panose="02010600030101010101" pitchFamily="2" charset="-122"/>
                <a:ea typeface="宋体" panose="02010600030101010101" pitchFamily="2" charset="-122"/>
              </a:rPr>
              <a:t>Captive Drop Method</a:t>
            </a:r>
          </a:p>
        </p:txBody>
      </p:sp>
      <p:pic>
        <p:nvPicPr>
          <p:cNvPr id="8" name="图片 7"/>
          <p:cNvPicPr>
            <a:picLocks noChangeAspect="1"/>
          </p:cNvPicPr>
          <p:nvPr/>
        </p:nvPicPr>
        <p:blipFill>
          <a:blip r:embed="rId7"/>
          <a:stretch>
            <a:fillRect/>
          </a:stretch>
        </p:blipFill>
        <p:spPr>
          <a:xfrm>
            <a:off x="4588500" y="3552201"/>
            <a:ext cx="1046867" cy="965293"/>
          </a:xfrm>
          <a:prstGeom prst="rect">
            <a:avLst/>
          </a:prstGeom>
        </p:spPr>
      </p:pic>
      <p:pic>
        <p:nvPicPr>
          <p:cNvPr id="10" name="图片 9"/>
          <p:cNvPicPr>
            <a:picLocks noChangeAspect="1"/>
          </p:cNvPicPr>
          <p:nvPr/>
        </p:nvPicPr>
        <p:blipFill rotWithShape="1">
          <a:blip r:embed="rId8"/>
          <a:srcRect t="7462"/>
          <a:stretch/>
        </p:blipFill>
        <p:spPr>
          <a:xfrm>
            <a:off x="679681" y="4498505"/>
            <a:ext cx="1068505" cy="944966"/>
          </a:xfrm>
          <a:prstGeom prst="rect">
            <a:avLst/>
          </a:prstGeom>
        </p:spPr>
      </p:pic>
      <p:sp>
        <p:nvSpPr>
          <p:cNvPr id="65" name="Text Box 13"/>
          <p:cNvSpPr txBox="1">
            <a:spLocks noChangeArrowheads="1"/>
          </p:cNvSpPr>
          <p:nvPr/>
        </p:nvSpPr>
        <p:spPr bwMode="auto">
          <a:xfrm>
            <a:off x="1758888" y="4677510"/>
            <a:ext cx="2510343"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00" tIns="46800" rIns="936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zh-CN" sz="1600" dirty="0">
                <a:latin typeface="宋体" panose="02010600030101010101" pitchFamily="2" charset="-122"/>
                <a:ea typeface="宋体" panose="02010600030101010101" pitchFamily="2" charset="-122"/>
              </a:rPr>
              <a:t>Lamella</a:t>
            </a:r>
            <a:r>
              <a:rPr lang="zh-CN" altLang="en-US" sz="1600" dirty="0">
                <a:latin typeface="宋体" panose="02010600030101010101" pitchFamily="2" charset="-122"/>
                <a:ea typeface="宋体" panose="02010600030101010101" pitchFamily="2" charset="-122"/>
              </a:rPr>
              <a:t>曲线法</a:t>
            </a:r>
            <a:br>
              <a:rPr lang="de-DE" altLang="zh-CN" sz="1600" dirty="0">
                <a:latin typeface="宋体" panose="02010600030101010101" pitchFamily="2" charset="-122"/>
                <a:ea typeface="宋体" panose="02010600030101010101" pitchFamily="2" charset="-122"/>
              </a:rPr>
            </a:br>
            <a:r>
              <a:rPr lang="en-US" altLang="zh-CN" sz="1600" dirty="0">
                <a:latin typeface="宋体" panose="02010600030101010101" pitchFamily="2" charset="-122"/>
                <a:ea typeface="宋体" panose="02010600030101010101" pitchFamily="2" charset="-122"/>
              </a:rPr>
              <a:t>Young-Laplace</a:t>
            </a:r>
            <a:r>
              <a:rPr lang="zh-CN" altLang="en-US" sz="1600" dirty="0">
                <a:latin typeface="宋体" panose="02010600030101010101" pitchFamily="2" charset="-122"/>
                <a:ea typeface="宋体" panose="02010600030101010101" pitchFamily="2" charset="-122"/>
              </a:rPr>
              <a:t>方程拟合</a:t>
            </a:r>
            <a:endParaRPr lang="de-DE" altLang="zh-CN" sz="1600" dirty="0">
              <a:latin typeface="宋体" panose="02010600030101010101" pitchFamily="2" charset="-122"/>
              <a:ea typeface="宋体" panose="02010600030101010101" pitchFamily="2" charset="-122"/>
            </a:endParaRPr>
          </a:p>
        </p:txBody>
      </p:sp>
      <p:pic>
        <p:nvPicPr>
          <p:cNvPr id="11" name="图片 10"/>
          <p:cNvPicPr>
            <a:picLocks noChangeAspect="1"/>
          </p:cNvPicPr>
          <p:nvPr/>
        </p:nvPicPr>
        <p:blipFill>
          <a:blip r:embed="rId9"/>
          <a:stretch>
            <a:fillRect/>
          </a:stretch>
        </p:blipFill>
        <p:spPr>
          <a:xfrm>
            <a:off x="720349" y="5594661"/>
            <a:ext cx="1011031" cy="908562"/>
          </a:xfrm>
          <a:prstGeom prst="rect">
            <a:avLst/>
          </a:prstGeom>
        </p:spPr>
      </p:pic>
      <p:pic>
        <p:nvPicPr>
          <p:cNvPr id="12" name="图片 11"/>
          <p:cNvPicPr>
            <a:picLocks noChangeAspect="1"/>
          </p:cNvPicPr>
          <p:nvPr/>
        </p:nvPicPr>
        <p:blipFill>
          <a:blip r:embed="rId10"/>
          <a:stretch>
            <a:fillRect/>
          </a:stretch>
        </p:blipFill>
        <p:spPr>
          <a:xfrm>
            <a:off x="4600604" y="5594661"/>
            <a:ext cx="1020448" cy="910870"/>
          </a:xfrm>
          <a:prstGeom prst="rect">
            <a:avLst/>
          </a:prstGeom>
        </p:spPr>
      </p:pic>
      <p:sp>
        <p:nvSpPr>
          <p:cNvPr id="68" name="Text Box 13"/>
          <p:cNvSpPr txBox="1">
            <a:spLocks noChangeArrowheads="1"/>
          </p:cNvSpPr>
          <p:nvPr/>
        </p:nvSpPr>
        <p:spPr bwMode="auto">
          <a:xfrm>
            <a:off x="1706550" y="5598582"/>
            <a:ext cx="2708835" cy="10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00" tIns="46800" rIns="936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zh-CN" altLang="en-US" sz="1600" dirty="0">
                <a:latin typeface="宋体" panose="02010600030101010101" pitchFamily="2" charset="-122"/>
                <a:ea typeface="宋体" panose="02010600030101010101" pitchFamily="2" charset="-122"/>
              </a:rPr>
              <a:t>润湿包络图</a:t>
            </a:r>
            <a:br>
              <a:rPr lang="en-US" altLang="zh-CN" sz="1600" dirty="0">
                <a:latin typeface="宋体" panose="02010600030101010101" pitchFamily="2" charset="-122"/>
                <a:ea typeface="宋体" panose="02010600030101010101" pitchFamily="2" charset="-122"/>
              </a:rPr>
            </a:br>
            <a:r>
              <a:rPr lang="en-US" altLang="zh-CN" sz="1600" dirty="0">
                <a:latin typeface="宋体" panose="02010600030101010101" pitchFamily="2" charset="-122"/>
                <a:ea typeface="宋体" panose="02010600030101010101" pitchFamily="2" charset="-122"/>
              </a:rPr>
              <a:t>Wetting envelopes</a:t>
            </a:r>
            <a:br>
              <a:rPr lang="de-DE" altLang="zh-CN" sz="1600" dirty="0">
                <a:latin typeface="宋体" panose="02010600030101010101" pitchFamily="2" charset="-122"/>
                <a:ea typeface="宋体" panose="02010600030101010101" pitchFamily="2" charset="-122"/>
              </a:rPr>
            </a:br>
            <a:r>
              <a:rPr lang="en-US" altLang="zh-CN" sz="1600" dirty="0">
                <a:latin typeface="宋体" panose="02010600030101010101" pitchFamily="2" charset="-122"/>
                <a:ea typeface="宋体" panose="02010600030101010101" pitchFamily="2" charset="-122"/>
              </a:rPr>
              <a:t>Wetting Behavior Analysis</a:t>
            </a:r>
          </a:p>
        </p:txBody>
      </p:sp>
      <p:sp>
        <p:nvSpPr>
          <p:cNvPr id="69" name="Text Box 13"/>
          <p:cNvSpPr txBox="1">
            <a:spLocks noChangeArrowheads="1"/>
          </p:cNvSpPr>
          <p:nvPr/>
        </p:nvSpPr>
        <p:spPr bwMode="auto">
          <a:xfrm>
            <a:off x="5673507" y="5756618"/>
            <a:ext cx="2510343"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00" tIns="46800" rIns="93600" bIns="4680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zh-CN" altLang="en-US" sz="1600" dirty="0">
                <a:latin typeface="宋体" panose="02010600030101010101" pitchFamily="2" charset="-122"/>
                <a:ea typeface="宋体" panose="02010600030101010101" pitchFamily="2" charset="-122"/>
              </a:rPr>
              <a:t>表面自由能</a:t>
            </a:r>
            <a:br>
              <a:rPr lang="en-US" altLang="zh-CN" sz="1600" dirty="0">
                <a:latin typeface="宋体" panose="02010600030101010101" pitchFamily="2" charset="-122"/>
                <a:ea typeface="宋体" panose="02010600030101010101" pitchFamily="2" charset="-122"/>
              </a:rPr>
            </a:br>
            <a:r>
              <a:rPr lang="en-US" altLang="zh-CN" sz="1600" dirty="0">
                <a:latin typeface="宋体" panose="02010600030101010101" pitchFamily="2" charset="-122"/>
                <a:ea typeface="宋体" panose="02010600030101010101" pitchFamily="2" charset="-122"/>
              </a:rPr>
              <a:t>Surface Free Energy</a:t>
            </a:r>
          </a:p>
        </p:txBody>
      </p:sp>
      <p:cxnSp>
        <p:nvCxnSpPr>
          <p:cNvPr id="15" name="直接连接符 14"/>
          <p:cNvCxnSpPr/>
          <p:nvPr/>
        </p:nvCxnSpPr>
        <p:spPr bwMode="auto">
          <a:xfrm>
            <a:off x="732302" y="5441065"/>
            <a:ext cx="7545387" cy="0"/>
          </a:xfrm>
          <a:prstGeom prst="line">
            <a:avLst/>
          </a:prstGeom>
          <a:solidFill>
            <a:schemeClr val="accent1"/>
          </a:solidFill>
          <a:ln w="9525" cap="flat" cmpd="sng" algn="ctr">
            <a:solidFill>
              <a:srgbClr val="2F10E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6891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0-#ppt_w/2"/>
                                          </p:val>
                                        </p:tav>
                                        <p:tav tm="100000">
                                          <p:val>
                                            <p:strVal val="#ppt_x"/>
                                          </p:val>
                                        </p:tav>
                                      </p:tavLst>
                                    </p:anim>
                                    <p:anim calcmode="lin" valueType="num">
                                      <p:cBhvr additive="base">
                                        <p:cTn id="12" dur="500" fill="hold"/>
                                        <p:tgtEl>
                                          <p:spTgt spid="5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0-#ppt_w/2"/>
                                          </p:val>
                                        </p:tav>
                                        <p:tav tm="100000">
                                          <p:val>
                                            <p:strVal val="#ppt_x"/>
                                          </p:val>
                                        </p:tav>
                                      </p:tavLst>
                                    </p:anim>
                                    <p:anim calcmode="lin" valueType="num">
                                      <p:cBhvr additive="base">
                                        <p:cTn id="24" dur="500" fill="hold"/>
                                        <p:tgtEl>
                                          <p:spTgt spid="6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0-#ppt_w/2"/>
                                          </p:val>
                                        </p:tav>
                                        <p:tav tm="100000">
                                          <p:val>
                                            <p:strVal val="#ppt_x"/>
                                          </p:val>
                                        </p:tav>
                                      </p:tavLst>
                                    </p:anim>
                                    <p:anim calcmode="lin" valueType="num">
                                      <p:cBhvr additive="base">
                                        <p:cTn id="32" dur="500" fill="hold"/>
                                        <p:tgtEl>
                                          <p:spTgt spid="62"/>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0-#ppt_w/2"/>
                                          </p:val>
                                        </p:tav>
                                        <p:tav tm="100000">
                                          <p:val>
                                            <p:strVal val="#ppt_x"/>
                                          </p:val>
                                        </p:tav>
                                      </p:tavLst>
                                    </p:anim>
                                    <p:anim calcmode="lin" valueType="num">
                                      <p:cBhvr additive="base">
                                        <p:cTn id="40"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1+#ppt_w/2"/>
                                          </p:val>
                                        </p:tav>
                                        <p:tav tm="100000">
                                          <p:val>
                                            <p:strVal val="#ppt_x"/>
                                          </p:val>
                                        </p:tav>
                                      </p:tavLst>
                                    </p:anim>
                                    <p:anim calcmode="lin" valueType="num">
                                      <p:cBhvr additive="base">
                                        <p:cTn id="46" dur="500" fill="hold"/>
                                        <p:tgtEl>
                                          <p:spTgt spid="4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1+#ppt_w/2"/>
                                          </p:val>
                                        </p:tav>
                                        <p:tav tm="100000">
                                          <p:val>
                                            <p:strVal val="#ppt_x"/>
                                          </p:val>
                                        </p:tav>
                                      </p:tavLst>
                                    </p:anim>
                                    <p:anim calcmode="lin" valueType="num">
                                      <p:cBhvr additive="base">
                                        <p:cTn id="50" dur="500" fill="hold"/>
                                        <p:tgtEl>
                                          <p:spTgt spid="5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additive="base">
                                        <p:cTn id="53" dur="500" fill="hold"/>
                                        <p:tgtEl>
                                          <p:spTgt spid="53"/>
                                        </p:tgtEl>
                                        <p:attrNameLst>
                                          <p:attrName>ppt_x</p:attrName>
                                        </p:attrNameLst>
                                      </p:cBhvr>
                                      <p:tavLst>
                                        <p:tav tm="0">
                                          <p:val>
                                            <p:strVal val="1+#ppt_w/2"/>
                                          </p:val>
                                        </p:tav>
                                        <p:tav tm="100000">
                                          <p:val>
                                            <p:strVal val="#ppt_x"/>
                                          </p:val>
                                        </p:tav>
                                      </p:tavLst>
                                    </p:anim>
                                    <p:anim calcmode="lin" valueType="num">
                                      <p:cBhvr additive="base">
                                        <p:cTn id="54" dur="500" fill="hold"/>
                                        <p:tgtEl>
                                          <p:spTgt spid="53"/>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1+#ppt_w/2"/>
                                          </p:val>
                                        </p:tav>
                                        <p:tav tm="100000">
                                          <p:val>
                                            <p:strVal val="#ppt_x"/>
                                          </p:val>
                                        </p:tav>
                                      </p:tavLst>
                                    </p:anim>
                                    <p:anim calcmode="lin" valueType="num">
                                      <p:cBhvr additive="base">
                                        <p:cTn id="58" dur="500" fill="hold"/>
                                        <p:tgtEl>
                                          <p:spTgt spid="2"/>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1+#ppt_w/2"/>
                                          </p:val>
                                        </p:tav>
                                        <p:tav tm="100000">
                                          <p:val>
                                            <p:strVal val="#ppt_x"/>
                                          </p:val>
                                        </p:tav>
                                      </p:tavLst>
                                    </p:anim>
                                    <p:anim calcmode="lin" valueType="num">
                                      <p:cBhvr additive="base">
                                        <p:cTn id="62" dur="500" fill="hold"/>
                                        <p:tgtEl>
                                          <p:spTgt spid="3"/>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 calcmode="lin" valueType="num">
                                      <p:cBhvr additive="base">
                                        <p:cTn id="65" dur="500" fill="hold"/>
                                        <p:tgtEl>
                                          <p:spTgt spid="58"/>
                                        </p:tgtEl>
                                        <p:attrNameLst>
                                          <p:attrName>ppt_x</p:attrName>
                                        </p:attrNameLst>
                                      </p:cBhvr>
                                      <p:tavLst>
                                        <p:tav tm="0">
                                          <p:val>
                                            <p:strVal val="1+#ppt_w/2"/>
                                          </p:val>
                                        </p:tav>
                                        <p:tav tm="100000">
                                          <p:val>
                                            <p:strVal val="#ppt_x"/>
                                          </p:val>
                                        </p:tav>
                                      </p:tavLst>
                                    </p:anim>
                                    <p:anim calcmode="lin" valueType="num">
                                      <p:cBhvr additive="base">
                                        <p:cTn id="66" dur="500" fill="hold"/>
                                        <p:tgtEl>
                                          <p:spTgt spid="58"/>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1+#ppt_w/2"/>
                                          </p:val>
                                        </p:tav>
                                        <p:tav tm="100000">
                                          <p:val>
                                            <p:strVal val="#ppt_x"/>
                                          </p:val>
                                        </p:tav>
                                      </p:tavLst>
                                    </p:anim>
                                    <p:anim calcmode="lin" valueType="num">
                                      <p:cBhvr additive="base">
                                        <p:cTn id="7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ppt_x"/>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ppt_x"/>
                                          </p:val>
                                        </p:tav>
                                        <p:tav tm="100000">
                                          <p:val>
                                            <p:strVal val="#ppt_x"/>
                                          </p:val>
                                        </p:tav>
                                      </p:tavLst>
                                    </p:anim>
                                    <p:anim calcmode="lin" valueType="num">
                                      <p:cBhvr additive="base">
                                        <p:cTn id="80" dur="500" fill="hold"/>
                                        <p:tgtEl>
                                          <p:spTgt spid="1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8"/>
                                        </p:tgtEl>
                                        <p:attrNameLst>
                                          <p:attrName>style.visibility</p:attrName>
                                        </p:attrNameLst>
                                      </p:cBhvr>
                                      <p:to>
                                        <p:strVal val="visible"/>
                                      </p:to>
                                    </p:set>
                                    <p:anim calcmode="lin" valueType="num">
                                      <p:cBhvr additive="base">
                                        <p:cTn id="83" dur="500" fill="hold"/>
                                        <p:tgtEl>
                                          <p:spTgt spid="68"/>
                                        </p:tgtEl>
                                        <p:attrNameLst>
                                          <p:attrName>ppt_x</p:attrName>
                                        </p:attrNameLst>
                                      </p:cBhvr>
                                      <p:tavLst>
                                        <p:tav tm="0">
                                          <p:val>
                                            <p:strVal val="#ppt_x"/>
                                          </p:val>
                                        </p:tav>
                                        <p:tav tm="100000">
                                          <p:val>
                                            <p:strVal val="#ppt_x"/>
                                          </p:val>
                                        </p:tav>
                                      </p:tavLst>
                                    </p:anim>
                                    <p:anim calcmode="lin" valueType="num">
                                      <p:cBhvr additive="base">
                                        <p:cTn id="84" dur="500" fill="hold"/>
                                        <p:tgtEl>
                                          <p:spTgt spid="6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additive="base">
                                        <p:cTn id="87" dur="500" fill="hold"/>
                                        <p:tgtEl>
                                          <p:spTgt spid="69"/>
                                        </p:tgtEl>
                                        <p:attrNameLst>
                                          <p:attrName>ppt_x</p:attrName>
                                        </p:attrNameLst>
                                      </p:cBhvr>
                                      <p:tavLst>
                                        <p:tav tm="0">
                                          <p:val>
                                            <p:strVal val="#ppt_x"/>
                                          </p:val>
                                        </p:tav>
                                        <p:tav tm="100000">
                                          <p:val>
                                            <p:strVal val="#ppt_x"/>
                                          </p:val>
                                        </p:tav>
                                      </p:tavLst>
                                    </p:anim>
                                    <p:anim calcmode="lin" valueType="num">
                                      <p:cBhvr additive="base">
                                        <p:cTn id="88" dur="500" fill="hold"/>
                                        <p:tgtEl>
                                          <p:spTgt spid="69"/>
                                        </p:tgtEl>
                                        <p:attrNameLst>
                                          <p:attrName>ppt_y</p:attrName>
                                        </p:attrNameLst>
                                      </p:cBhvr>
                                      <p:tavLst>
                                        <p:tav tm="0">
                                          <p:val>
                                            <p:strVal val="1+#ppt_h/2"/>
                                          </p:val>
                                        </p:tav>
                                        <p:tav tm="100000">
                                          <p:val>
                                            <p:strVal val="#ppt_y"/>
                                          </p:val>
                                        </p:tav>
                                      </p:tavLst>
                                    </p:anim>
                                  </p:childTnLst>
                                </p:cTn>
                              </p:par>
                              <p:par>
                                <p:cTn id="89" presetID="22" presetClass="entr" presetSubtype="8" fill="hold"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left)">
                                      <p:cBhvr>
                                        <p:cTn id="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50" grpId="0"/>
      <p:bldP spid="53" grpId="0"/>
      <p:bldP spid="57" grpId="0"/>
      <p:bldP spid="58" grpId="0"/>
      <p:bldP spid="60" grpId="0"/>
      <p:bldP spid="62" grpId="0"/>
      <p:bldP spid="65" grpId="0"/>
      <p:bldP spid="68" grpId="0"/>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1" name="Rectangle 2"/>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sp>
        <p:nvSpPr>
          <p:cNvPr id="9" name="矩形 8">
            <a:extLst>
              <a:ext uri="{FF2B5EF4-FFF2-40B4-BE49-F238E27FC236}">
                <a16:creationId xmlns:a16="http://schemas.microsoft.com/office/drawing/2014/main" id="{58CE5DA7-6B9C-4B60-990E-1F9FCCA2ACC7}"/>
              </a:ext>
            </a:extLst>
          </p:cNvPr>
          <p:cNvSpPr/>
          <p:nvPr/>
        </p:nvSpPr>
        <p:spPr>
          <a:xfrm>
            <a:off x="1981200" y="1387345"/>
            <a:ext cx="7315200" cy="338554"/>
          </a:xfrm>
          <a:prstGeom prst="rect">
            <a:avLst/>
          </a:prstGeom>
        </p:spPr>
        <p:txBody>
          <a:bodyPr wrap="square">
            <a:spAutoFit/>
          </a:bodyPr>
          <a:lstStyle/>
          <a:p>
            <a:r>
              <a:rPr lang="zh-CN" altLang="en-US" sz="1600" b="1" dirty="0">
                <a:latin typeface="宋体" panose="02010600030101010101" pitchFamily="2" charset="-122"/>
                <a:ea typeface="宋体" panose="02010600030101010101" pitchFamily="2" charset="-122"/>
              </a:rPr>
              <a:t>高清高速摄像机拍摄下来的荷叶表面的液滴弹跳（</a:t>
            </a:r>
            <a:r>
              <a:rPr lang="en-US" altLang="zh-CN" sz="1600" b="1" dirty="0">
                <a:latin typeface="宋体" panose="02010600030101010101" pitchFamily="2" charset="-122"/>
                <a:ea typeface="宋体" panose="02010600030101010101" pitchFamily="2" charset="-122"/>
              </a:rPr>
              <a:t>Bounce Drop)</a:t>
            </a:r>
            <a:endParaRPr lang="zh-CN" altLang="en-US" sz="1600" b="1" dirty="0">
              <a:latin typeface="宋体" panose="02010600030101010101" pitchFamily="2" charset="-122"/>
              <a:ea typeface="宋体" panose="02010600030101010101" pitchFamily="2" charset="-122"/>
            </a:endParaRPr>
          </a:p>
        </p:txBody>
      </p:sp>
      <p:pic>
        <p:nvPicPr>
          <p:cNvPr id="21" name="图片 20">
            <a:extLst>
              <a:ext uri="{FF2B5EF4-FFF2-40B4-BE49-F238E27FC236}">
                <a16:creationId xmlns:a16="http://schemas.microsoft.com/office/drawing/2014/main" id="{97A97414-1C40-4C30-A05E-8EE78A2B768B}"/>
              </a:ext>
            </a:extLst>
          </p:cNvPr>
          <p:cNvPicPr>
            <a:picLocks noChangeAspect="1"/>
          </p:cNvPicPr>
          <p:nvPr/>
        </p:nvPicPr>
        <p:blipFill>
          <a:blip r:embed="rId2"/>
          <a:stretch>
            <a:fillRect/>
          </a:stretch>
        </p:blipFill>
        <p:spPr>
          <a:xfrm>
            <a:off x="1285754" y="315901"/>
            <a:ext cx="999077" cy="924821"/>
          </a:xfrm>
          <a:prstGeom prst="rect">
            <a:avLst/>
          </a:prstGeom>
        </p:spPr>
      </p:pic>
      <p:sp>
        <p:nvSpPr>
          <p:cNvPr id="10" name="文本框 2">
            <a:extLst>
              <a:ext uri="{FF2B5EF4-FFF2-40B4-BE49-F238E27FC236}">
                <a16:creationId xmlns:a16="http://schemas.microsoft.com/office/drawing/2014/main" id="{472B5112-25B9-49E3-B903-3807F79818B6}"/>
              </a:ext>
            </a:extLst>
          </p:cNvPr>
          <p:cNvSpPr txBox="1"/>
          <p:nvPr/>
        </p:nvSpPr>
        <p:spPr>
          <a:xfrm>
            <a:off x="3179349" y="3244334"/>
            <a:ext cx="278530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t>缺视频资料</a:t>
            </a:r>
          </a:p>
        </p:txBody>
      </p:sp>
    </p:spTree>
    <p:extLst>
      <p:ext uri="{BB962C8B-B14F-4D97-AF65-F5344CB8AC3E}">
        <p14:creationId xmlns:p14="http://schemas.microsoft.com/office/powerpoint/2010/main" val="179889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570368" y="1480343"/>
            <a:ext cx="7315200"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高清高速摄像机拍摄下来的水进入纸尿布的表面后的液滴弹跳（</a:t>
            </a:r>
            <a:r>
              <a:rPr lang="en-US" altLang="zh-CN" sz="1400" b="1" dirty="0">
                <a:latin typeface="宋体" panose="02010600030101010101" pitchFamily="2" charset="-122"/>
                <a:ea typeface="宋体" panose="02010600030101010101" pitchFamily="2" charset="-122"/>
              </a:rPr>
              <a:t>Bounce Drop)</a:t>
            </a:r>
            <a:endParaRPr lang="zh-CN" altLang="en-US" sz="1400" b="1" dirty="0">
              <a:latin typeface="宋体" panose="02010600030101010101" pitchFamily="2" charset="-122"/>
              <a:ea typeface="宋体" panose="02010600030101010101" pitchFamily="2" charset="-122"/>
            </a:endParaRPr>
          </a:p>
        </p:txBody>
      </p:sp>
      <p:sp>
        <p:nvSpPr>
          <p:cNvPr id="10" name="Rectangle 2">
            <a:extLst>
              <a:ext uri="{FF2B5EF4-FFF2-40B4-BE49-F238E27FC236}">
                <a16:creationId xmlns:a16="http://schemas.microsoft.com/office/drawing/2014/main" id="{F2A30CDF-166C-4258-805E-5C1BABE83C16}"/>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1" name="图片 10">
            <a:extLst>
              <a:ext uri="{FF2B5EF4-FFF2-40B4-BE49-F238E27FC236}">
                <a16:creationId xmlns:a16="http://schemas.microsoft.com/office/drawing/2014/main" id="{08226C34-7BF4-48B8-BC61-077B7E522303}"/>
              </a:ext>
            </a:extLst>
          </p:cNvPr>
          <p:cNvPicPr>
            <a:picLocks noChangeAspect="1"/>
          </p:cNvPicPr>
          <p:nvPr/>
        </p:nvPicPr>
        <p:blipFill>
          <a:blip r:embed="rId2"/>
          <a:stretch>
            <a:fillRect/>
          </a:stretch>
        </p:blipFill>
        <p:spPr>
          <a:xfrm>
            <a:off x="1285754" y="315901"/>
            <a:ext cx="999077" cy="924821"/>
          </a:xfrm>
          <a:prstGeom prst="rect">
            <a:avLst/>
          </a:prstGeom>
        </p:spPr>
      </p:pic>
      <p:sp>
        <p:nvSpPr>
          <p:cNvPr id="12" name="文本框 2">
            <a:extLst>
              <a:ext uri="{FF2B5EF4-FFF2-40B4-BE49-F238E27FC236}">
                <a16:creationId xmlns:a16="http://schemas.microsoft.com/office/drawing/2014/main" id="{472B5112-25B9-49E3-B903-3807F79818B6}"/>
              </a:ext>
            </a:extLst>
          </p:cNvPr>
          <p:cNvSpPr txBox="1"/>
          <p:nvPr/>
        </p:nvSpPr>
        <p:spPr>
          <a:xfrm>
            <a:off x="3179349" y="3244334"/>
            <a:ext cx="278530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t>缺视频资料</a:t>
            </a:r>
          </a:p>
        </p:txBody>
      </p:sp>
    </p:spTree>
    <p:extLst>
      <p:ext uri="{BB962C8B-B14F-4D97-AF65-F5344CB8AC3E}">
        <p14:creationId xmlns:p14="http://schemas.microsoft.com/office/powerpoint/2010/main" val="118278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570368" y="1480343"/>
            <a:ext cx="7315200"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高清高速摄像机拍摄下来的苯进入水的界面后的液滴弹跳（</a:t>
            </a:r>
            <a:r>
              <a:rPr lang="en-US" altLang="zh-CN" sz="1400" b="1" dirty="0">
                <a:latin typeface="宋体" panose="02010600030101010101" pitchFamily="2" charset="-122"/>
                <a:ea typeface="宋体" panose="02010600030101010101" pitchFamily="2" charset="-122"/>
              </a:rPr>
              <a:t>Bounce Drop)</a:t>
            </a:r>
            <a:endParaRPr lang="zh-CN" altLang="en-US" sz="1400" b="1" dirty="0">
              <a:latin typeface="宋体" panose="02010600030101010101" pitchFamily="2" charset="-122"/>
              <a:ea typeface="宋体" panose="02010600030101010101" pitchFamily="2" charset="-122"/>
            </a:endParaRPr>
          </a:p>
        </p:txBody>
      </p:sp>
      <p:sp>
        <p:nvSpPr>
          <p:cNvPr id="10" name="Rectangle 2">
            <a:extLst>
              <a:ext uri="{FF2B5EF4-FFF2-40B4-BE49-F238E27FC236}">
                <a16:creationId xmlns:a16="http://schemas.microsoft.com/office/drawing/2014/main" id="{1B8066FC-2E60-40E7-8837-65BA36FC0DA1}"/>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1" name="图片 10">
            <a:extLst>
              <a:ext uri="{FF2B5EF4-FFF2-40B4-BE49-F238E27FC236}">
                <a16:creationId xmlns:a16="http://schemas.microsoft.com/office/drawing/2014/main" id="{B1655379-38F7-47AB-ADDE-F50790A141C6}"/>
              </a:ext>
            </a:extLst>
          </p:cNvPr>
          <p:cNvPicPr>
            <a:picLocks noChangeAspect="1"/>
          </p:cNvPicPr>
          <p:nvPr/>
        </p:nvPicPr>
        <p:blipFill>
          <a:blip r:embed="rId2"/>
          <a:stretch>
            <a:fillRect/>
          </a:stretch>
        </p:blipFill>
        <p:spPr>
          <a:xfrm>
            <a:off x="1285754" y="315901"/>
            <a:ext cx="999077" cy="924821"/>
          </a:xfrm>
          <a:prstGeom prst="rect">
            <a:avLst/>
          </a:prstGeom>
        </p:spPr>
      </p:pic>
      <p:sp>
        <p:nvSpPr>
          <p:cNvPr id="12" name="文本框 2">
            <a:extLst>
              <a:ext uri="{FF2B5EF4-FFF2-40B4-BE49-F238E27FC236}">
                <a16:creationId xmlns:a16="http://schemas.microsoft.com/office/drawing/2014/main" id="{472B5112-25B9-49E3-B903-3807F79818B6}"/>
              </a:ext>
            </a:extLst>
          </p:cNvPr>
          <p:cNvSpPr txBox="1"/>
          <p:nvPr/>
        </p:nvSpPr>
        <p:spPr>
          <a:xfrm>
            <a:off x="3179349" y="3244334"/>
            <a:ext cx="278530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t>缺视频资料</a:t>
            </a:r>
          </a:p>
        </p:txBody>
      </p:sp>
    </p:spTree>
    <p:extLst>
      <p:ext uri="{BB962C8B-B14F-4D97-AF65-F5344CB8AC3E}">
        <p14:creationId xmlns:p14="http://schemas.microsoft.com/office/powerpoint/2010/main" val="1074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609600" y="1364200"/>
            <a:ext cx="7315200"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高清高速摄像机拍摄下来的亲水铝箔上的接触角变化</a:t>
            </a:r>
          </a:p>
        </p:txBody>
      </p:sp>
      <p:sp>
        <p:nvSpPr>
          <p:cNvPr id="10" name="Rectangle 2">
            <a:extLst>
              <a:ext uri="{FF2B5EF4-FFF2-40B4-BE49-F238E27FC236}">
                <a16:creationId xmlns:a16="http://schemas.microsoft.com/office/drawing/2014/main" id="{9A23974C-09C5-4879-AF06-C80FAD7977B4}"/>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1" name="图片 10">
            <a:extLst>
              <a:ext uri="{FF2B5EF4-FFF2-40B4-BE49-F238E27FC236}">
                <a16:creationId xmlns:a16="http://schemas.microsoft.com/office/drawing/2014/main" id="{26D82FBB-6FBF-47C2-80FE-0457D3FBD1E6}"/>
              </a:ext>
            </a:extLst>
          </p:cNvPr>
          <p:cNvPicPr>
            <a:picLocks noChangeAspect="1"/>
          </p:cNvPicPr>
          <p:nvPr/>
        </p:nvPicPr>
        <p:blipFill>
          <a:blip r:embed="rId2"/>
          <a:stretch>
            <a:fillRect/>
          </a:stretch>
        </p:blipFill>
        <p:spPr>
          <a:xfrm>
            <a:off x="1285754" y="315901"/>
            <a:ext cx="999077" cy="924821"/>
          </a:xfrm>
          <a:prstGeom prst="rect">
            <a:avLst/>
          </a:prstGeom>
        </p:spPr>
      </p:pic>
      <p:sp>
        <p:nvSpPr>
          <p:cNvPr id="12" name="文本框 2">
            <a:extLst>
              <a:ext uri="{FF2B5EF4-FFF2-40B4-BE49-F238E27FC236}">
                <a16:creationId xmlns:a16="http://schemas.microsoft.com/office/drawing/2014/main" id="{472B5112-25B9-49E3-B903-3807F79818B6}"/>
              </a:ext>
            </a:extLst>
          </p:cNvPr>
          <p:cNvSpPr txBox="1"/>
          <p:nvPr/>
        </p:nvSpPr>
        <p:spPr>
          <a:xfrm>
            <a:off x="3179349" y="3244334"/>
            <a:ext cx="278530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t>缺视频资料</a:t>
            </a:r>
          </a:p>
        </p:txBody>
      </p:sp>
    </p:spTree>
    <p:extLst>
      <p:ext uri="{BB962C8B-B14F-4D97-AF65-F5344CB8AC3E}">
        <p14:creationId xmlns:p14="http://schemas.microsoft.com/office/powerpoint/2010/main" val="33195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302915" y="381381"/>
            <a:ext cx="3657600" cy="9360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cs typeface="+mn-cs"/>
              </a:rPr>
              <a:t>界面化学测试技术略谈</a:t>
            </a:r>
            <a:r>
              <a:rPr lang="en-US" altLang="zh-CN" sz="2000" kern="1200" dirty="0">
                <a:solidFill>
                  <a:srgbClr val="244279"/>
                </a:solidFill>
                <a:latin typeface="Adobe 黑体 Std R" panose="020B0400000000000000" pitchFamily="34" charset="-122"/>
                <a:ea typeface="Adobe 黑体 Std R" panose="020B0400000000000000" pitchFamily="34" charset="-122"/>
                <a:cs typeface="+mn-cs"/>
              </a:rPr>
              <a:t> </a:t>
            </a:r>
            <a:br>
              <a:rPr lang="en-US" altLang="zh-CN" sz="2000" kern="1200" dirty="0">
                <a:solidFill>
                  <a:srgbClr val="244279"/>
                </a:solidFill>
                <a:latin typeface="Adobe 黑体 Std R" panose="020B0400000000000000" pitchFamily="34" charset="-122"/>
                <a:ea typeface="Adobe 黑体 Std R" panose="020B0400000000000000" pitchFamily="34" charset="-122"/>
                <a:cs typeface="+mn-cs"/>
              </a:rPr>
            </a:br>
            <a:r>
              <a:rPr lang="en-US" altLang="zh-CN" sz="2000" kern="1200" dirty="0">
                <a:solidFill>
                  <a:srgbClr val="244279"/>
                </a:solidFill>
                <a:latin typeface="Adobe 黑体 Std R" panose="020B0400000000000000" pitchFamily="34" charset="-122"/>
                <a:ea typeface="Adobe 黑体 Std R" panose="020B0400000000000000" pitchFamily="34" charset="-122"/>
                <a:cs typeface="+mn-cs"/>
              </a:rPr>
              <a:t> —</a:t>
            </a:r>
            <a:r>
              <a:rPr lang="en-US" altLang="zh-CN" sz="1800" kern="12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kern="1200" dirty="0">
                <a:solidFill>
                  <a:srgbClr val="244279"/>
                </a:solidFill>
                <a:latin typeface="Adobe 黑体 Std R" panose="020B0400000000000000" pitchFamily="34" charset="-122"/>
                <a:ea typeface="Adobe 黑体 Std R" panose="020B0400000000000000" pitchFamily="34" charset="-122"/>
                <a:cs typeface="+mn-cs"/>
              </a:rPr>
              <a:t>测试技术水平研究历程</a:t>
            </a:r>
            <a:endParaRPr lang="en-US" altLang="zh-CN" sz="1800" kern="1200" dirty="0">
              <a:solidFill>
                <a:srgbClr val="244279"/>
              </a:solidFill>
              <a:latin typeface="Adobe 黑体 Std R" panose="020B0400000000000000" pitchFamily="34" charset="-122"/>
              <a:ea typeface="Adobe 黑体 Std R" panose="020B0400000000000000" pitchFamily="34" charset="-122"/>
              <a:cs typeface="+mn-cs"/>
            </a:endParaRPr>
          </a:p>
        </p:txBody>
      </p:sp>
      <p:sp>
        <p:nvSpPr>
          <p:cNvPr id="6" name="矩形 5"/>
          <p:cNvSpPr/>
          <p:nvPr/>
        </p:nvSpPr>
        <p:spPr>
          <a:xfrm>
            <a:off x="533914" y="1393127"/>
            <a:ext cx="1800493" cy="369332"/>
          </a:xfrm>
          <a:prstGeom prst="rect">
            <a:avLst/>
          </a:prstGeom>
        </p:spPr>
        <p:txBody>
          <a:bodyPr wrap="none">
            <a:spAutoFit/>
          </a:bodyPr>
          <a:lstStyle/>
          <a:p>
            <a:r>
              <a:rPr lang="zh-CN" altLang="en-US" dirty="0"/>
              <a:t>接触角测试技术</a:t>
            </a:r>
          </a:p>
        </p:txBody>
      </p:sp>
      <p:sp>
        <p:nvSpPr>
          <p:cNvPr id="7" name="AutoShape 3">
            <a:extLst>
              <a:ext uri="{FF2B5EF4-FFF2-40B4-BE49-F238E27FC236}">
                <a16:creationId xmlns:a16="http://schemas.microsoft.com/office/drawing/2014/main" id="{5E26E722-639F-4593-BF81-7E0DC9E2B22F}"/>
              </a:ext>
            </a:extLst>
          </p:cNvPr>
          <p:cNvSpPr>
            <a:spLocks noChangeArrowheads="1"/>
          </p:cNvSpPr>
          <p:nvPr/>
        </p:nvSpPr>
        <p:spPr bwMode="gray">
          <a:xfrm rot="5400000">
            <a:off x="-425960" y="2648212"/>
            <a:ext cx="4064108" cy="2602588"/>
          </a:xfrm>
          <a:prstGeom prst="roundRect">
            <a:avLst>
              <a:gd name="adj" fmla="val 8420"/>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outerShdw blurRad="50800" dist="38100" dir="18900000" algn="bl" rotWithShape="0">
              <a:prstClr val="black">
                <a:alpha val="40000"/>
              </a:prstClr>
            </a:outerShdw>
          </a:effec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zh-CN" altLang="en-US">
              <a:ea typeface="宋体" panose="02010600030101010101" pitchFamily="2" charset="-122"/>
            </a:endParaRPr>
          </a:p>
        </p:txBody>
      </p:sp>
      <p:sp>
        <p:nvSpPr>
          <p:cNvPr id="8" name="Text Box 4">
            <a:extLst>
              <a:ext uri="{FF2B5EF4-FFF2-40B4-BE49-F238E27FC236}">
                <a16:creationId xmlns:a16="http://schemas.microsoft.com/office/drawing/2014/main" id="{495AC7D3-C4C0-4A9D-AE9C-2F78D299E57C}"/>
              </a:ext>
            </a:extLst>
          </p:cNvPr>
          <p:cNvSpPr txBox="1">
            <a:spLocks noChangeArrowheads="1"/>
          </p:cNvSpPr>
          <p:nvPr/>
        </p:nvSpPr>
        <p:spPr bwMode="gray">
          <a:xfrm>
            <a:off x="381001" y="4281764"/>
            <a:ext cx="2526388" cy="97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zh-CN" altLang="en-US" sz="1400" b="1" dirty="0">
                <a:solidFill>
                  <a:srgbClr val="00B050"/>
                </a:solidFill>
                <a:latin typeface="Times New Roman" panose="02020603050405020304" pitchFamily="18" charset="0"/>
                <a:ea typeface="宋体" panose="02010600030101010101" pitchFamily="2" charset="-122"/>
              </a:rPr>
              <a:t>典型技术：</a:t>
            </a:r>
            <a:endParaRPr lang="en-US" altLang="zh-CN" sz="1400" b="1" dirty="0">
              <a:solidFill>
                <a:srgbClr val="FF0000"/>
              </a:solidFill>
              <a:latin typeface="Times New Roman" panose="02020603050405020304" pitchFamily="18" charset="0"/>
              <a:ea typeface="宋体" panose="02010600030101010101" pitchFamily="2" charset="-122"/>
            </a:endParaRPr>
          </a:p>
          <a:p>
            <a:pPr marL="171450" indent="-171450">
              <a:lnSpc>
                <a:spcPct val="120000"/>
              </a:lnSpc>
              <a:spcBef>
                <a:spcPct val="0"/>
              </a:spcBef>
            </a:pPr>
            <a:r>
              <a:rPr lang="zh-CN" altLang="en-US" sz="1200" dirty="0">
                <a:solidFill>
                  <a:srgbClr val="1C1C1C"/>
                </a:solidFill>
                <a:latin typeface="Times New Roman" panose="02020603050405020304" pitchFamily="18" charset="0"/>
                <a:ea typeface="宋体" panose="02010600030101010101" pitchFamily="2" charset="-122"/>
              </a:rPr>
              <a:t>圆拟合</a:t>
            </a:r>
            <a:endParaRPr lang="en-US" altLang="zh-CN" sz="1200" dirty="0">
              <a:solidFill>
                <a:srgbClr val="1C1C1C"/>
              </a:solidFill>
              <a:latin typeface="Times New Roman" panose="02020603050405020304" pitchFamily="18" charset="0"/>
              <a:ea typeface="宋体" panose="02010600030101010101" pitchFamily="2" charset="-122"/>
            </a:endParaRPr>
          </a:p>
          <a:p>
            <a:pPr marL="171450" indent="-171450">
              <a:lnSpc>
                <a:spcPct val="120000"/>
              </a:lnSpc>
              <a:spcBef>
                <a:spcPct val="0"/>
              </a:spcBef>
            </a:pPr>
            <a:r>
              <a:rPr lang="zh-CN" altLang="en-US" sz="1200" dirty="0">
                <a:solidFill>
                  <a:srgbClr val="1C1C1C"/>
                </a:solidFill>
                <a:latin typeface="Times New Roman" panose="02020603050405020304" pitchFamily="18" charset="0"/>
                <a:ea typeface="宋体" panose="02010600030101010101" pitchFamily="2" charset="-122"/>
              </a:rPr>
              <a:t>椭圆拟合</a:t>
            </a:r>
            <a:endParaRPr lang="en-US" altLang="zh-CN" sz="1200" dirty="0">
              <a:solidFill>
                <a:srgbClr val="1C1C1C"/>
              </a:solidFill>
              <a:latin typeface="Times New Roman" panose="02020603050405020304" pitchFamily="18" charset="0"/>
              <a:ea typeface="宋体" panose="02010600030101010101" pitchFamily="2" charset="-122"/>
            </a:endParaRPr>
          </a:p>
          <a:p>
            <a:pPr marL="171450" indent="-171450">
              <a:lnSpc>
                <a:spcPct val="120000"/>
              </a:lnSpc>
              <a:spcBef>
                <a:spcPct val="0"/>
              </a:spcBef>
            </a:pPr>
            <a:r>
              <a:rPr lang="zh-CN" altLang="en-US" sz="1200" dirty="0">
                <a:solidFill>
                  <a:srgbClr val="1C1C1C"/>
                </a:solidFill>
                <a:latin typeface="Times New Roman" panose="02020603050405020304" pitchFamily="18" charset="0"/>
                <a:ea typeface="宋体" panose="02010600030101010101" pitchFamily="2" charset="-122"/>
              </a:rPr>
              <a:t>切线法</a:t>
            </a:r>
          </a:p>
        </p:txBody>
      </p:sp>
      <p:pic>
        <p:nvPicPr>
          <p:cNvPr id="9" name="Picture 10" descr="LB_circle001">
            <a:extLst>
              <a:ext uri="{FF2B5EF4-FFF2-40B4-BE49-F238E27FC236}">
                <a16:creationId xmlns:a16="http://schemas.microsoft.com/office/drawing/2014/main" id="{D9BC585C-3F30-4976-9D46-657C962F5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544" y="1961300"/>
            <a:ext cx="1689101"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a:extLst>
              <a:ext uri="{FF2B5EF4-FFF2-40B4-BE49-F238E27FC236}">
                <a16:creationId xmlns:a16="http://schemas.microsoft.com/office/drawing/2014/main" id="{BE272555-EE6B-479D-B52B-0079E5D2956F}"/>
              </a:ext>
            </a:extLst>
          </p:cNvPr>
          <p:cNvSpPr txBox="1">
            <a:spLocks noChangeArrowheads="1"/>
          </p:cNvSpPr>
          <p:nvPr/>
        </p:nvSpPr>
        <p:spPr bwMode="auto">
          <a:xfrm>
            <a:off x="1014750" y="2472481"/>
            <a:ext cx="11826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spcAft>
                <a:spcPts val="0"/>
              </a:spcAft>
              <a:buNone/>
            </a:pPr>
            <a:r>
              <a:rPr lang="zh-CN" altLang="en-US" sz="1200" b="1" dirty="0">
                <a:solidFill>
                  <a:srgbClr val="00B050"/>
                </a:solidFill>
                <a:ea typeface="宋体" panose="02010600030101010101" pitchFamily="2" charset="-122"/>
              </a:rPr>
              <a:t>初级阶段</a:t>
            </a:r>
            <a:endParaRPr lang="en-US" altLang="zh-CN" sz="1200" b="1" dirty="0">
              <a:solidFill>
                <a:srgbClr val="00B050"/>
              </a:solidFill>
              <a:ea typeface="宋体" panose="02010600030101010101" pitchFamily="2" charset="-122"/>
            </a:endParaRPr>
          </a:p>
          <a:p>
            <a:pPr algn="ctr">
              <a:spcBef>
                <a:spcPts val="0"/>
              </a:spcBef>
              <a:spcAft>
                <a:spcPts val="0"/>
              </a:spcAft>
              <a:buNone/>
            </a:pPr>
            <a:endParaRPr lang="en-US" altLang="zh-CN" sz="1200" b="1" dirty="0">
              <a:solidFill>
                <a:srgbClr val="D13F11"/>
              </a:solidFill>
              <a:ea typeface="宋体" panose="02010600030101010101" pitchFamily="2" charset="-122"/>
            </a:endParaRPr>
          </a:p>
          <a:p>
            <a:pPr algn="ctr">
              <a:spcBef>
                <a:spcPts val="0"/>
              </a:spcBef>
              <a:spcAft>
                <a:spcPts val="0"/>
              </a:spcAft>
              <a:buNone/>
            </a:pPr>
            <a:r>
              <a:rPr lang="zh-CN" altLang="en-US" sz="1200" b="1" dirty="0">
                <a:solidFill>
                  <a:schemeClr val="bg2">
                    <a:lumMod val="75000"/>
                  </a:schemeClr>
                </a:solidFill>
                <a:ea typeface="宋体" panose="02010600030101010101" pitchFamily="2" charset="-122"/>
              </a:rPr>
              <a:t>静态接触角</a:t>
            </a:r>
            <a:endParaRPr lang="en-US" altLang="zh-CN" sz="1200" b="1" dirty="0">
              <a:solidFill>
                <a:schemeClr val="bg2">
                  <a:lumMod val="75000"/>
                </a:schemeClr>
              </a:solidFill>
              <a:ea typeface="宋体" panose="02010600030101010101" pitchFamily="2" charset="-122"/>
            </a:endParaRPr>
          </a:p>
        </p:txBody>
      </p:sp>
      <p:pic>
        <p:nvPicPr>
          <p:cNvPr id="11" name="Picture 16" descr="O_chevron001">
            <a:extLst>
              <a:ext uri="{FF2B5EF4-FFF2-40B4-BE49-F238E27FC236}">
                <a16:creationId xmlns:a16="http://schemas.microsoft.com/office/drawing/2014/main" id="{3A442654-8669-4F18-AD1E-8AB0E9B5E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719" y="3776502"/>
            <a:ext cx="4127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3">
            <a:extLst>
              <a:ext uri="{FF2B5EF4-FFF2-40B4-BE49-F238E27FC236}">
                <a16:creationId xmlns:a16="http://schemas.microsoft.com/office/drawing/2014/main" id="{BD202DF6-9B4F-4E0D-A0E4-3F5866805381}"/>
              </a:ext>
            </a:extLst>
          </p:cNvPr>
          <p:cNvSpPr>
            <a:spLocks noChangeArrowheads="1"/>
          </p:cNvSpPr>
          <p:nvPr/>
        </p:nvSpPr>
        <p:spPr bwMode="gray">
          <a:xfrm rot="5400000">
            <a:off x="2595561" y="2648212"/>
            <a:ext cx="4064108" cy="2602588"/>
          </a:xfrm>
          <a:prstGeom prst="roundRect">
            <a:avLst>
              <a:gd name="adj" fmla="val 8420"/>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outerShdw blurRad="50800" dist="38100" dir="18900000" algn="bl" rotWithShape="0">
              <a:prstClr val="black">
                <a:alpha val="40000"/>
              </a:prstClr>
            </a:outerShdw>
          </a:effec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zh-CN" altLang="en-US">
              <a:ea typeface="宋体" panose="02010600030101010101" pitchFamily="2" charset="-122"/>
            </a:endParaRPr>
          </a:p>
        </p:txBody>
      </p:sp>
      <p:sp>
        <p:nvSpPr>
          <p:cNvPr id="13" name="Text Box 4">
            <a:extLst>
              <a:ext uri="{FF2B5EF4-FFF2-40B4-BE49-F238E27FC236}">
                <a16:creationId xmlns:a16="http://schemas.microsoft.com/office/drawing/2014/main" id="{D4394982-FCA9-416A-864E-9C9A4EA72AB6}"/>
              </a:ext>
            </a:extLst>
          </p:cNvPr>
          <p:cNvSpPr txBox="1">
            <a:spLocks noChangeArrowheads="1"/>
          </p:cNvSpPr>
          <p:nvPr/>
        </p:nvSpPr>
        <p:spPr bwMode="gray">
          <a:xfrm>
            <a:off x="3468538" y="4324777"/>
            <a:ext cx="2460371" cy="7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zh-CN" altLang="en-US" sz="1400" b="1" dirty="0">
                <a:solidFill>
                  <a:srgbClr val="00B050"/>
                </a:solidFill>
                <a:latin typeface="Times New Roman" panose="02020603050405020304" pitchFamily="18" charset="0"/>
                <a:ea typeface="宋体" panose="02010600030101010101" pitchFamily="2" charset="-122"/>
              </a:rPr>
              <a:t>典型技术</a:t>
            </a:r>
            <a:r>
              <a:rPr lang="en-US" altLang="zh-CN" sz="1400" b="1" dirty="0">
                <a:solidFill>
                  <a:srgbClr val="00B050"/>
                </a:solidFill>
                <a:latin typeface="Times New Roman" panose="02020603050405020304" pitchFamily="18" charset="0"/>
                <a:ea typeface="宋体" panose="02010600030101010101" pitchFamily="2" charset="-122"/>
              </a:rPr>
              <a:t>: </a:t>
            </a:r>
          </a:p>
          <a:p>
            <a:pPr marL="171450" indent="-171450">
              <a:lnSpc>
                <a:spcPct val="120000"/>
              </a:lnSpc>
              <a:spcBef>
                <a:spcPct val="0"/>
              </a:spcBef>
            </a:pPr>
            <a:r>
              <a:rPr lang="en-US" altLang="zh-CN" sz="1200" dirty="0">
                <a:solidFill>
                  <a:srgbClr val="1C1C1C"/>
                </a:solidFill>
                <a:latin typeface="Times New Roman" panose="02020603050405020304" pitchFamily="18" charset="0"/>
                <a:ea typeface="宋体" panose="02010600030101010101" pitchFamily="2" charset="-122"/>
              </a:rPr>
              <a:t>Young-Laplace equation fitting</a:t>
            </a:r>
          </a:p>
          <a:p>
            <a:pPr marL="171450" indent="-171450">
              <a:lnSpc>
                <a:spcPct val="120000"/>
              </a:lnSpc>
              <a:spcBef>
                <a:spcPct val="0"/>
              </a:spcBef>
            </a:pPr>
            <a:r>
              <a:rPr lang="en-US" altLang="zh-CN" sz="1200" dirty="0">
                <a:solidFill>
                  <a:srgbClr val="1C1C1C"/>
                </a:solidFill>
                <a:latin typeface="Times New Roman" panose="02020603050405020304" pitchFamily="18" charset="0"/>
                <a:ea typeface="宋体" panose="02010600030101010101" pitchFamily="2" charset="-122"/>
              </a:rPr>
              <a:t>ADSA-</a:t>
            </a:r>
            <a:r>
              <a:rPr lang="en-US" altLang="zh-CN" sz="1200" dirty="0" err="1">
                <a:solidFill>
                  <a:srgbClr val="1C1C1C"/>
                </a:solidFill>
                <a:latin typeface="Times New Roman" panose="02020603050405020304" pitchFamily="18" charset="0"/>
                <a:ea typeface="宋体" panose="02010600030101010101" pitchFamily="2" charset="-122"/>
              </a:rPr>
              <a:t>RealDrop</a:t>
            </a:r>
            <a:r>
              <a:rPr lang="zh-CN" altLang="en-US" sz="1200" dirty="0">
                <a:solidFill>
                  <a:srgbClr val="1C1C1C"/>
                </a:solidFill>
                <a:latin typeface="Times New Roman" panose="02020603050405020304" pitchFamily="18" charset="0"/>
                <a:ea typeface="宋体" panose="02010600030101010101" pitchFamily="2" charset="-122"/>
              </a:rPr>
              <a:t>法</a:t>
            </a:r>
            <a:endParaRPr lang="en-US" altLang="zh-CN" sz="1200" dirty="0">
              <a:solidFill>
                <a:srgbClr val="1C1C1C"/>
              </a:solidFill>
              <a:latin typeface="Times New Roman" panose="02020603050405020304" pitchFamily="18" charset="0"/>
              <a:ea typeface="宋体" panose="02010600030101010101" pitchFamily="2" charset="-122"/>
            </a:endParaRPr>
          </a:p>
        </p:txBody>
      </p:sp>
      <p:pic>
        <p:nvPicPr>
          <p:cNvPr id="14" name="Picture 16" descr="O_chevron001">
            <a:extLst>
              <a:ext uri="{FF2B5EF4-FFF2-40B4-BE49-F238E27FC236}">
                <a16:creationId xmlns:a16="http://schemas.microsoft.com/office/drawing/2014/main" id="{6E8DB15A-B1E4-4872-B895-318BE9C6C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240" y="3776502"/>
            <a:ext cx="4127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YG_circle001">
            <a:extLst>
              <a:ext uri="{FF2B5EF4-FFF2-40B4-BE49-F238E27FC236}">
                <a16:creationId xmlns:a16="http://schemas.microsoft.com/office/drawing/2014/main" id="{BC9A7F11-9996-46F9-BA34-2893685E5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415" y="2041816"/>
            <a:ext cx="1688400" cy="168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2">
            <a:extLst>
              <a:ext uri="{FF2B5EF4-FFF2-40B4-BE49-F238E27FC236}">
                <a16:creationId xmlns:a16="http://schemas.microsoft.com/office/drawing/2014/main" id="{27865698-61F7-41D8-90D4-0582C4059979}"/>
              </a:ext>
            </a:extLst>
          </p:cNvPr>
          <p:cNvSpPr txBox="1">
            <a:spLocks noChangeArrowheads="1"/>
          </p:cNvSpPr>
          <p:nvPr/>
        </p:nvSpPr>
        <p:spPr bwMode="auto">
          <a:xfrm>
            <a:off x="4036271" y="2527881"/>
            <a:ext cx="1182688"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0000"/>
              </a:lnSpc>
              <a:spcBef>
                <a:spcPts val="0"/>
              </a:spcBef>
              <a:spcAft>
                <a:spcPts val="0"/>
              </a:spcAft>
              <a:buNone/>
            </a:pPr>
            <a:r>
              <a:rPr lang="zh-CN" altLang="en-US" sz="1200" b="1" dirty="0">
                <a:solidFill>
                  <a:srgbClr val="00B050"/>
                </a:solidFill>
                <a:ea typeface="宋体" panose="02010600030101010101" pitchFamily="2" charset="-122"/>
              </a:rPr>
              <a:t>中级阶段</a:t>
            </a:r>
            <a:endParaRPr lang="en-US" altLang="zh-CN" sz="1200" b="1" dirty="0">
              <a:solidFill>
                <a:srgbClr val="00B050"/>
              </a:solidFill>
              <a:ea typeface="宋体" panose="02010600030101010101" pitchFamily="2" charset="-122"/>
            </a:endParaRPr>
          </a:p>
          <a:p>
            <a:pPr algn="ctr">
              <a:spcBef>
                <a:spcPts val="0"/>
              </a:spcBef>
              <a:spcAft>
                <a:spcPts val="0"/>
              </a:spcAft>
              <a:buNone/>
            </a:pPr>
            <a:endParaRPr lang="en-US" altLang="zh-CN" sz="1200" b="1" dirty="0">
              <a:solidFill>
                <a:srgbClr val="00B050"/>
              </a:solidFill>
              <a:latin typeface="Arial Narrow" panose="020B0606020202030204" pitchFamily="34" charset="0"/>
              <a:ea typeface="宋体" panose="02010600030101010101" pitchFamily="2" charset="-122"/>
            </a:endParaRPr>
          </a:p>
          <a:p>
            <a:pPr algn="ctr">
              <a:spcBef>
                <a:spcPts val="0"/>
              </a:spcBef>
              <a:spcAft>
                <a:spcPts val="0"/>
              </a:spcAft>
              <a:buNone/>
            </a:pPr>
            <a:r>
              <a:rPr lang="zh-CN" altLang="en-US" sz="1200" b="1" dirty="0">
                <a:solidFill>
                  <a:schemeClr val="bg2">
                    <a:lumMod val="75000"/>
                  </a:schemeClr>
                </a:solidFill>
                <a:ea typeface="宋体" panose="02010600030101010101" pitchFamily="2" charset="-122"/>
              </a:rPr>
              <a:t>动态接触角</a:t>
            </a:r>
          </a:p>
        </p:txBody>
      </p:sp>
      <p:pic>
        <p:nvPicPr>
          <p:cNvPr id="17" name="Picture 16" descr="O_chevron001">
            <a:extLst>
              <a:ext uri="{FF2B5EF4-FFF2-40B4-BE49-F238E27FC236}">
                <a16:creationId xmlns:a16="http://schemas.microsoft.com/office/drawing/2014/main" id="{50383D7E-2B9D-4E00-B3ED-551FBF1F9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910479" y="3546724"/>
            <a:ext cx="4127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O_chevron001">
            <a:extLst>
              <a:ext uri="{FF2B5EF4-FFF2-40B4-BE49-F238E27FC236}">
                <a16:creationId xmlns:a16="http://schemas.microsoft.com/office/drawing/2014/main" id="{39682651-2EE2-4539-9D56-3668ABD14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959698" y="3546723"/>
            <a:ext cx="4127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3">
            <a:extLst>
              <a:ext uri="{FF2B5EF4-FFF2-40B4-BE49-F238E27FC236}">
                <a16:creationId xmlns:a16="http://schemas.microsoft.com/office/drawing/2014/main" id="{5E26E722-639F-4593-BF81-7E0DC9E2B22F}"/>
              </a:ext>
            </a:extLst>
          </p:cNvPr>
          <p:cNvSpPr>
            <a:spLocks noChangeArrowheads="1"/>
          </p:cNvSpPr>
          <p:nvPr/>
        </p:nvSpPr>
        <p:spPr bwMode="gray">
          <a:xfrm rot="5400000">
            <a:off x="5617082" y="2648212"/>
            <a:ext cx="4064108" cy="2602588"/>
          </a:xfrm>
          <a:prstGeom prst="roundRect">
            <a:avLst>
              <a:gd name="adj" fmla="val 8420"/>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outerShdw blurRad="50800" dist="38100" dir="18900000" algn="bl" rotWithShape="0">
              <a:prstClr val="black">
                <a:alpha val="40000"/>
              </a:prstClr>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algn="ctr" eaLnBrk="1" hangingPunct="1">
              <a:defRPr/>
            </a:pPr>
            <a:endParaRPr lang="zh-CN" altLang="en-US">
              <a:ea typeface="宋体" panose="02010600030101010101" pitchFamily="2" charset="-122"/>
            </a:endParaRPr>
          </a:p>
        </p:txBody>
      </p:sp>
      <p:sp>
        <p:nvSpPr>
          <p:cNvPr id="20" name="Text Box 4">
            <a:extLst>
              <a:ext uri="{FF2B5EF4-FFF2-40B4-BE49-F238E27FC236}">
                <a16:creationId xmlns:a16="http://schemas.microsoft.com/office/drawing/2014/main" id="{495AC7D3-C4C0-4A9D-AE9C-2F78D299E57C}"/>
              </a:ext>
            </a:extLst>
          </p:cNvPr>
          <p:cNvSpPr txBox="1">
            <a:spLocks noChangeArrowheads="1"/>
          </p:cNvSpPr>
          <p:nvPr/>
        </p:nvSpPr>
        <p:spPr bwMode="gray">
          <a:xfrm>
            <a:off x="6500208" y="4369982"/>
            <a:ext cx="2450222" cy="97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sz="1400" b="1" dirty="0">
                <a:solidFill>
                  <a:srgbClr val="00B050"/>
                </a:solidFill>
                <a:ea typeface="宋体" panose="02010600030101010101" pitchFamily="2" charset="-122"/>
              </a:rPr>
              <a:t>典型技术</a:t>
            </a:r>
            <a:r>
              <a:rPr lang="en-US" altLang="zh-CN" sz="1400" b="1" dirty="0">
                <a:solidFill>
                  <a:srgbClr val="00B050"/>
                </a:solidFill>
                <a:ea typeface="宋体" panose="02010600030101010101" pitchFamily="2" charset="-122"/>
              </a:rPr>
              <a:t>: </a:t>
            </a:r>
          </a:p>
          <a:p>
            <a:pPr marL="171450" indent="-171450">
              <a:lnSpc>
                <a:spcPct val="120000"/>
              </a:lnSpc>
              <a:buFont typeface="Arial" panose="020B0604020202020204" pitchFamily="34" charset="0"/>
              <a:buChar char="•"/>
            </a:pPr>
            <a:r>
              <a:rPr lang="en-US" altLang="zh-CN" sz="1200" dirty="0">
                <a:solidFill>
                  <a:srgbClr val="1C1C1C"/>
                </a:solidFill>
                <a:ea typeface="宋体" panose="02010600030101010101" pitchFamily="2" charset="-122"/>
              </a:rPr>
              <a:t>Wenzel-Cassie</a:t>
            </a:r>
            <a:r>
              <a:rPr lang="zh-CN" altLang="en-US" sz="1200" dirty="0">
                <a:solidFill>
                  <a:srgbClr val="1C1C1C"/>
                </a:solidFill>
                <a:ea typeface="宋体" panose="02010600030101010101" pitchFamily="2" charset="-122"/>
              </a:rPr>
              <a:t>模型修正的热平衡接触角</a:t>
            </a:r>
            <a:endParaRPr lang="en-US" altLang="zh-CN" sz="1200" dirty="0">
              <a:solidFill>
                <a:srgbClr val="1C1C1C"/>
              </a:solidFill>
              <a:ea typeface="宋体" panose="02010600030101010101" pitchFamily="2" charset="-122"/>
            </a:endParaRPr>
          </a:p>
          <a:p>
            <a:pPr marL="171450" indent="-171450">
              <a:lnSpc>
                <a:spcPct val="120000"/>
              </a:lnSpc>
              <a:buFont typeface="Arial" panose="020B0604020202020204" pitchFamily="34" charset="0"/>
              <a:buChar char="•"/>
            </a:pPr>
            <a:r>
              <a:rPr lang="en-US" altLang="zh-CN" sz="1200" dirty="0">
                <a:solidFill>
                  <a:srgbClr val="1C1C1C"/>
                </a:solidFill>
                <a:ea typeface="宋体" panose="02010600030101010101" pitchFamily="2" charset="-122"/>
              </a:rPr>
              <a:t>ADSA-</a:t>
            </a:r>
            <a:r>
              <a:rPr lang="en-US" altLang="zh-CN" sz="1200" dirty="0" err="1">
                <a:solidFill>
                  <a:srgbClr val="1C1C1C"/>
                </a:solidFill>
                <a:ea typeface="宋体" panose="02010600030101010101" pitchFamily="2" charset="-122"/>
              </a:rPr>
              <a:t>RealDrop</a:t>
            </a:r>
            <a:r>
              <a:rPr lang="zh-CN" altLang="en-US" sz="1200" dirty="0">
                <a:solidFill>
                  <a:srgbClr val="1C1C1C"/>
                </a:solidFill>
                <a:ea typeface="宋体" panose="02010600030101010101" pitchFamily="2" charset="-122"/>
              </a:rPr>
              <a:t>法</a:t>
            </a:r>
            <a:endParaRPr lang="en-US" altLang="zh-CN" sz="1200" dirty="0">
              <a:solidFill>
                <a:srgbClr val="1C1C1C"/>
              </a:solidFill>
              <a:ea typeface="宋体" panose="02010600030101010101" pitchFamily="2" charset="-122"/>
            </a:endParaRPr>
          </a:p>
        </p:txBody>
      </p:sp>
      <p:pic>
        <p:nvPicPr>
          <p:cNvPr id="21" name="Picture 16" descr="O_chevron001">
            <a:extLst>
              <a:ext uri="{FF2B5EF4-FFF2-40B4-BE49-F238E27FC236}">
                <a16:creationId xmlns:a16="http://schemas.microsoft.com/office/drawing/2014/main" id="{3A442654-8669-4F18-AD1E-8AB0E9B5E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761" y="3776502"/>
            <a:ext cx="4127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RY_circle001">
            <a:extLst>
              <a:ext uri="{FF2B5EF4-FFF2-40B4-BE49-F238E27FC236}">
                <a16:creationId xmlns:a16="http://schemas.microsoft.com/office/drawing/2014/main" id="{F7B396C7-2940-4DB3-A489-A6F6CBBD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936" y="2046290"/>
            <a:ext cx="1688400" cy="168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a:extLst>
              <a:ext uri="{FF2B5EF4-FFF2-40B4-BE49-F238E27FC236}">
                <a16:creationId xmlns:a16="http://schemas.microsoft.com/office/drawing/2014/main" id="{8ECDECB5-0F35-4F97-B78B-5D7B27A0D294}"/>
              </a:ext>
            </a:extLst>
          </p:cNvPr>
          <p:cNvSpPr txBox="1">
            <a:spLocks noChangeArrowheads="1"/>
          </p:cNvSpPr>
          <p:nvPr/>
        </p:nvSpPr>
        <p:spPr bwMode="auto">
          <a:xfrm>
            <a:off x="7057792" y="2472481"/>
            <a:ext cx="11826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spcAft>
                <a:spcPts val="0"/>
              </a:spcAft>
              <a:buNone/>
            </a:pPr>
            <a:r>
              <a:rPr lang="zh-CN" altLang="en-US" sz="1200" b="1" dirty="0">
                <a:solidFill>
                  <a:srgbClr val="00B050"/>
                </a:solidFill>
                <a:ea typeface="宋体" panose="02010600030101010101" pitchFamily="2" charset="-122"/>
              </a:rPr>
              <a:t>高级阶段</a:t>
            </a:r>
            <a:endParaRPr lang="en-US" altLang="zh-CN" sz="1200" b="1" dirty="0">
              <a:solidFill>
                <a:srgbClr val="00B050"/>
              </a:solidFill>
              <a:ea typeface="宋体" panose="02010600030101010101" pitchFamily="2" charset="-122"/>
            </a:endParaRPr>
          </a:p>
          <a:p>
            <a:pPr algn="ctr">
              <a:spcBef>
                <a:spcPts val="0"/>
              </a:spcBef>
              <a:spcAft>
                <a:spcPts val="0"/>
              </a:spcAft>
              <a:buNone/>
            </a:pPr>
            <a:endParaRPr lang="en-US" altLang="zh-CN" sz="1200" b="1" dirty="0">
              <a:solidFill>
                <a:srgbClr val="5F5F5F"/>
              </a:solidFill>
              <a:latin typeface="Arial Narrow" panose="020B0606020202030204" pitchFamily="34" charset="0"/>
              <a:ea typeface="宋体" panose="02010600030101010101" pitchFamily="2" charset="-122"/>
            </a:endParaRPr>
          </a:p>
          <a:p>
            <a:pPr algn="ctr">
              <a:spcBef>
                <a:spcPts val="0"/>
              </a:spcBef>
              <a:spcAft>
                <a:spcPts val="0"/>
              </a:spcAft>
              <a:buNone/>
            </a:pPr>
            <a:r>
              <a:rPr lang="en-US" altLang="zh-CN" sz="1200" b="1" dirty="0">
                <a:solidFill>
                  <a:schemeClr val="bg2">
                    <a:lumMod val="75000"/>
                  </a:schemeClr>
                </a:solidFill>
                <a:ea typeface="宋体" panose="02010600030101010101" pitchFamily="2" charset="-122"/>
              </a:rPr>
              <a:t>3D</a:t>
            </a:r>
            <a:r>
              <a:rPr lang="zh-CN" altLang="en-US" sz="1200" b="1" dirty="0">
                <a:solidFill>
                  <a:schemeClr val="bg2">
                    <a:lumMod val="75000"/>
                  </a:schemeClr>
                </a:solidFill>
                <a:ea typeface="宋体" panose="02010600030101010101" pitchFamily="2" charset="-122"/>
              </a:rPr>
              <a:t>接触角</a:t>
            </a:r>
            <a:endParaRPr lang="en-US" altLang="zh-CN" sz="1200" b="1" dirty="0">
              <a:solidFill>
                <a:schemeClr val="bg2">
                  <a:lumMod val="75000"/>
                </a:schemeClr>
              </a:solidFill>
              <a:ea typeface="宋体" panose="02010600030101010101" pitchFamily="2" charset="-122"/>
            </a:endParaRPr>
          </a:p>
          <a:p>
            <a:pPr algn="ctr">
              <a:spcBef>
                <a:spcPts val="0"/>
              </a:spcBef>
              <a:spcAft>
                <a:spcPts val="0"/>
              </a:spcAft>
              <a:buNone/>
            </a:pPr>
            <a:r>
              <a:rPr lang="zh-CN" altLang="en-US" sz="1200" b="1" dirty="0">
                <a:solidFill>
                  <a:schemeClr val="bg2">
                    <a:lumMod val="75000"/>
                  </a:schemeClr>
                </a:solidFill>
                <a:ea typeface="宋体" panose="02010600030101010101" pitchFamily="2" charset="-122"/>
              </a:rPr>
              <a:t>本征接触角</a:t>
            </a:r>
            <a:endParaRPr lang="en-US" altLang="zh-CN" sz="1200" b="1" dirty="0">
              <a:solidFill>
                <a:schemeClr val="bg2">
                  <a:lumMod val="75000"/>
                </a:schemeClr>
              </a:solidFill>
              <a:ea typeface="宋体" panose="02010600030101010101" pitchFamily="2" charset="-122"/>
            </a:endParaRPr>
          </a:p>
        </p:txBody>
      </p:sp>
    </p:spTree>
    <p:extLst>
      <p:ext uri="{BB962C8B-B14F-4D97-AF65-F5344CB8AC3E}">
        <p14:creationId xmlns:p14="http://schemas.microsoft.com/office/powerpoint/2010/main" val="258966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par>
                          <p:cTn id="46" fill="hold">
                            <p:stCondLst>
                              <p:cond delay="1500"/>
                            </p:stCondLst>
                            <p:childTnLst>
                              <p:par>
                                <p:cTn id="47" presetID="22" presetClass="entr" presetSubtype="1"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par>
                          <p:cTn id="50" fill="hold">
                            <p:stCondLst>
                              <p:cond delay="2000"/>
                            </p:stCondLst>
                            <p:childTnLst>
                              <p:par>
                                <p:cTn id="51" presetID="22" presetClass="entr" presetSubtype="1"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up)">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par>
                          <p:cTn id="59" fill="hold">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par>
                          <p:cTn id="67" fill="hold">
                            <p:stCondLst>
                              <p:cond delay="1500"/>
                            </p:stCondLst>
                            <p:childTnLst>
                              <p:par>
                                <p:cTn id="68" presetID="22" presetClass="entr" presetSubtype="4" fill="hold" grpId="0" nodeType="after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down)">
                                      <p:cBhvr>
                                        <p:cTn id="70" dur="500"/>
                                        <p:tgtEl>
                                          <p:spTgt spid="24"/>
                                        </p:tgtEl>
                                      </p:cBhvr>
                                    </p:animEffect>
                                  </p:childTnLst>
                                </p:cTn>
                              </p:par>
                            </p:childTnLst>
                          </p:cTn>
                        </p:par>
                        <p:par>
                          <p:cTn id="71" fill="hold">
                            <p:stCondLst>
                              <p:cond delay="2000"/>
                            </p:stCondLst>
                            <p:childTnLst>
                              <p:par>
                                <p:cTn id="72" presetID="22" presetClass="entr" presetSubtype="1"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childTnLst>
                          </p:cTn>
                        </p:par>
                        <p:par>
                          <p:cTn id="75" fill="hold">
                            <p:stCondLst>
                              <p:cond delay="2500"/>
                            </p:stCondLst>
                            <p:childTnLst>
                              <p:par>
                                <p:cTn id="76" presetID="22" presetClass="entr" presetSubtype="1"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up)">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0" grpId="0"/>
      <p:bldP spid="12" grpId="0" animBg="1"/>
      <p:bldP spid="13" grpId="0"/>
      <p:bldP spid="16" grpId="0"/>
      <p:bldP spid="19" grpId="0" animBg="1"/>
      <p:bldP spid="20"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a:extLst>
              <a:ext uri="{FF2B5EF4-FFF2-40B4-BE49-F238E27FC236}">
                <a16:creationId xmlns:a16="http://schemas.microsoft.com/office/drawing/2014/main" id="{B141B81F-2EF9-4C43-8078-C24043D98D52}"/>
              </a:ext>
            </a:extLst>
          </p:cNvPr>
          <p:cNvGrpSpPr/>
          <p:nvPr/>
        </p:nvGrpSpPr>
        <p:grpSpPr>
          <a:xfrm>
            <a:off x="521521" y="3378698"/>
            <a:ext cx="8267107" cy="824074"/>
            <a:chOff x="647783" y="4070628"/>
            <a:chExt cx="8267107" cy="824074"/>
          </a:xfrm>
        </p:grpSpPr>
        <p:pic>
          <p:nvPicPr>
            <p:cNvPr id="137" name="图片 136">
              <a:extLst>
                <a:ext uri="{FF2B5EF4-FFF2-40B4-BE49-F238E27FC236}">
                  <a16:creationId xmlns:a16="http://schemas.microsoft.com/office/drawing/2014/main" id="{894CAB25-748A-4D34-93F2-897A11F65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83" y="4070628"/>
              <a:ext cx="1377960" cy="824074"/>
            </a:xfrm>
            <a:prstGeom prst="rect">
              <a:avLst/>
            </a:prstGeom>
          </p:spPr>
        </p:pic>
        <p:pic>
          <p:nvPicPr>
            <p:cNvPr id="139" name="图片 138">
              <a:extLst>
                <a:ext uri="{FF2B5EF4-FFF2-40B4-BE49-F238E27FC236}">
                  <a16:creationId xmlns:a16="http://schemas.microsoft.com/office/drawing/2014/main" id="{D3946F4B-1604-417B-86D4-139E1A4BA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612" y="4070628"/>
              <a:ext cx="1377960" cy="824074"/>
            </a:xfrm>
            <a:prstGeom prst="rect">
              <a:avLst/>
            </a:prstGeom>
          </p:spPr>
        </p:pic>
        <p:pic>
          <p:nvPicPr>
            <p:cNvPr id="141" name="图片 140">
              <a:extLst>
                <a:ext uri="{FF2B5EF4-FFF2-40B4-BE49-F238E27FC236}">
                  <a16:creationId xmlns:a16="http://schemas.microsoft.com/office/drawing/2014/main" id="{0CE8B8EF-3B03-4F07-96FA-08C9F46B17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3441" y="4070628"/>
              <a:ext cx="1377960" cy="824074"/>
            </a:xfrm>
            <a:prstGeom prst="rect">
              <a:avLst/>
            </a:prstGeom>
          </p:spPr>
        </p:pic>
        <p:pic>
          <p:nvPicPr>
            <p:cNvPr id="143" name="图片 142">
              <a:extLst>
                <a:ext uri="{FF2B5EF4-FFF2-40B4-BE49-F238E27FC236}">
                  <a16:creationId xmlns:a16="http://schemas.microsoft.com/office/drawing/2014/main" id="{AF58FD49-899B-441C-B151-C1BC88CED7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1270" y="4070628"/>
              <a:ext cx="1377960" cy="824074"/>
            </a:xfrm>
            <a:prstGeom prst="rect">
              <a:avLst/>
            </a:prstGeom>
          </p:spPr>
        </p:pic>
        <p:pic>
          <p:nvPicPr>
            <p:cNvPr id="145" name="图片 144">
              <a:extLst>
                <a:ext uri="{FF2B5EF4-FFF2-40B4-BE49-F238E27FC236}">
                  <a16:creationId xmlns:a16="http://schemas.microsoft.com/office/drawing/2014/main" id="{D9CF3089-6E11-4CE1-A3B3-66C59D385C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9099" y="4070628"/>
              <a:ext cx="1377960" cy="824074"/>
            </a:xfrm>
            <a:prstGeom prst="rect">
              <a:avLst/>
            </a:prstGeom>
          </p:spPr>
        </p:pic>
        <p:pic>
          <p:nvPicPr>
            <p:cNvPr id="147" name="图片 146">
              <a:extLst>
                <a:ext uri="{FF2B5EF4-FFF2-40B4-BE49-F238E27FC236}">
                  <a16:creationId xmlns:a16="http://schemas.microsoft.com/office/drawing/2014/main" id="{DB1A5611-7D50-4F1A-ACD6-A98EFB3B24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6930" y="4070628"/>
              <a:ext cx="1377960" cy="824074"/>
            </a:xfrm>
            <a:prstGeom prst="rect">
              <a:avLst/>
            </a:prstGeom>
          </p:spPr>
        </p:pic>
      </p:grpSp>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381000" y="1784681"/>
            <a:ext cx="7315200"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超吸水布上的接触角变化</a:t>
            </a:r>
            <a:r>
              <a:rPr lang="en-US" altLang="zh-CN" sz="1400" b="1" dirty="0">
                <a:latin typeface="宋体" panose="02010600030101010101" pitchFamily="2" charset="-122"/>
                <a:ea typeface="宋体" panose="02010600030101010101" pitchFamily="2" charset="-122"/>
              </a:rPr>
              <a:t>-</a:t>
            </a:r>
            <a:r>
              <a:rPr lang="zh-CN" altLang="en-US" sz="1400" b="1" dirty="0">
                <a:latin typeface="宋体" panose="02010600030101010101" pitchFamily="2" charset="-122"/>
                <a:ea typeface="宋体" panose="02010600030101010101" pitchFamily="2" charset="-122"/>
              </a:rPr>
              <a:t>采用美国科诺标准配置的</a:t>
            </a:r>
            <a:r>
              <a:rPr lang="en-US" altLang="zh-CN" sz="1400" b="1" dirty="0">
                <a:latin typeface="宋体" panose="02010600030101010101" pitchFamily="2" charset="-122"/>
                <a:ea typeface="宋体" panose="02010600030101010101" pitchFamily="2" charset="-122"/>
              </a:rPr>
              <a:t>87-340</a:t>
            </a:r>
            <a:r>
              <a:rPr lang="zh-CN" altLang="en-US" sz="1400" b="1" dirty="0">
                <a:latin typeface="宋体" panose="02010600030101010101" pitchFamily="2" charset="-122"/>
                <a:ea typeface="宋体" panose="02010600030101010101" pitchFamily="2" charset="-122"/>
              </a:rPr>
              <a:t>帧</a:t>
            </a:r>
            <a:r>
              <a:rPr lang="en-US" altLang="zh-CN" sz="1400" b="1" dirty="0">
                <a:latin typeface="宋体" panose="02010600030101010101" pitchFamily="2" charset="-122"/>
                <a:ea typeface="宋体" panose="02010600030101010101" pitchFamily="2" charset="-122"/>
              </a:rPr>
              <a:t>/</a:t>
            </a:r>
            <a:r>
              <a:rPr lang="zh-CN" altLang="en-US" sz="1400" b="1" dirty="0">
                <a:latin typeface="宋体" panose="02010600030101010101" pitchFamily="2" charset="-122"/>
                <a:ea typeface="宋体" panose="02010600030101010101" pitchFamily="2" charset="-122"/>
              </a:rPr>
              <a:t>秒相机拍摄</a:t>
            </a:r>
          </a:p>
        </p:txBody>
      </p:sp>
      <p:grpSp>
        <p:nvGrpSpPr>
          <p:cNvPr id="151" name="组合 150">
            <a:extLst>
              <a:ext uri="{FF2B5EF4-FFF2-40B4-BE49-F238E27FC236}">
                <a16:creationId xmlns:a16="http://schemas.microsoft.com/office/drawing/2014/main" id="{B736EAEA-77C8-44B6-B65D-AEE85943E5CA}"/>
              </a:ext>
            </a:extLst>
          </p:cNvPr>
          <p:cNvGrpSpPr/>
          <p:nvPr/>
        </p:nvGrpSpPr>
        <p:grpSpPr>
          <a:xfrm>
            <a:off x="521521" y="2856470"/>
            <a:ext cx="8253941" cy="824074"/>
            <a:chOff x="685656" y="3036196"/>
            <a:chExt cx="8253941" cy="824074"/>
          </a:xfrm>
        </p:grpSpPr>
        <p:pic>
          <p:nvPicPr>
            <p:cNvPr id="18492" name="图片 18491">
              <a:extLst>
                <a:ext uri="{FF2B5EF4-FFF2-40B4-BE49-F238E27FC236}">
                  <a16:creationId xmlns:a16="http://schemas.microsoft.com/office/drawing/2014/main" id="{24DFBFC1-59E4-4138-ABE5-3C2F8DC383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656" y="3036196"/>
              <a:ext cx="1377960" cy="824074"/>
            </a:xfrm>
            <a:prstGeom prst="rect">
              <a:avLst/>
            </a:prstGeom>
          </p:spPr>
        </p:pic>
        <p:pic>
          <p:nvPicPr>
            <p:cNvPr id="18494" name="图片 18493">
              <a:extLst>
                <a:ext uri="{FF2B5EF4-FFF2-40B4-BE49-F238E27FC236}">
                  <a16:creationId xmlns:a16="http://schemas.microsoft.com/office/drawing/2014/main" id="{AE9E54F8-D96A-4082-AE07-EF991DCB0E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0852" y="3036196"/>
              <a:ext cx="1377960" cy="824074"/>
            </a:xfrm>
            <a:prstGeom prst="rect">
              <a:avLst/>
            </a:prstGeom>
          </p:spPr>
        </p:pic>
        <p:pic>
          <p:nvPicPr>
            <p:cNvPr id="128" name="图片 127">
              <a:extLst>
                <a:ext uri="{FF2B5EF4-FFF2-40B4-BE49-F238E27FC236}">
                  <a16:creationId xmlns:a16="http://schemas.microsoft.com/office/drawing/2014/main" id="{3F3F187B-AE69-4B0F-8BCB-140ECA038C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36048" y="3036196"/>
              <a:ext cx="1377960" cy="824074"/>
            </a:xfrm>
            <a:prstGeom prst="rect">
              <a:avLst/>
            </a:prstGeom>
          </p:spPr>
        </p:pic>
        <p:pic>
          <p:nvPicPr>
            <p:cNvPr id="130" name="图片 129">
              <a:extLst>
                <a:ext uri="{FF2B5EF4-FFF2-40B4-BE49-F238E27FC236}">
                  <a16:creationId xmlns:a16="http://schemas.microsoft.com/office/drawing/2014/main" id="{4821CFAB-14FF-4127-BA0B-A2E2450A34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11244" y="3036196"/>
              <a:ext cx="1377960" cy="824074"/>
            </a:xfrm>
            <a:prstGeom prst="rect">
              <a:avLst/>
            </a:prstGeom>
          </p:spPr>
        </p:pic>
        <p:pic>
          <p:nvPicPr>
            <p:cNvPr id="133" name="图片 132">
              <a:extLst>
                <a:ext uri="{FF2B5EF4-FFF2-40B4-BE49-F238E27FC236}">
                  <a16:creationId xmlns:a16="http://schemas.microsoft.com/office/drawing/2014/main" id="{9D12C383-CF7E-410C-8978-85E55764FF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86440" y="3036196"/>
              <a:ext cx="1377960" cy="824074"/>
            </a:xfrm>
            <a:prstGeom prst="rect">
              <a:avLst/>
            </a:prstGeom>
          </p:spPr>
        </p:pic>
        <p:pic>
          <p:nvPicPr>
            <p:cNvPr id="135" name="图片 134">
              <a:extLst>
                <a:ext uri="{FF2B5EF4-FFF2-40B4-BE49-F238E27FC236}">
                  <a16:creationId xmlns:a16="http://schemas.microsoft.com/office/drawing/2014/main" id="{CB9B14E4-2E94-40FF-A2A7-7DD423699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637" y="3036196"/>
              <a:ext cx="1377960" cy="824074"/>
            </a:xfrm>
            <a:prstGeom prst="rect">
              <a:avLst/>
            </a:prstGeom>
          </p:spPr>
        </p:pic>
      </p:grpSp>
      <p:grpSp>
        <p:nvGrpSpPr>
          <p:cNvPr id="152" name="组合 151">
            <a:extLst>
              <a:ext uri="{FF2B5EF4-FFF2-40B4-BE49-F238E27FC236}">
                <a16:creationId xmlns:a16="http://schemas.microsoft.com/office/drawing/2014/main" id="{272C649E-FE64-488B-83DA-AD626166303B}"/>
              </a:ext>
            </a:extLst>
          </p:cNvPr>
          <p:cNvGrpSpPr/>
          <p:nvPr/>
        </p:nvGrpSpPr>
        <p:grpSpPr>
          <a:xfrm>
            <a:off x="528225" y="2334242"/>
            <a:ext cx="8229109" cy="824074"/>
            <a:chOff x="654487" y="2062777"/>
            <a:chExt cx="8229109" cy="824074"/>
          </a:xfrm>
        </p:grpSpPr>
        <p:pic>
          <p:nvPicPr>
            <p:cNvPr id="18480" name="图片 18479">
              <a:extLst>
                <a:ext uri="{FF2B5EF4-FFF2-40B4-BE49-F238E27FC236}">
                  <a16:creationId xmlns:a16="http://schemas.microsoft.com/office/drawing/2014/main" id="{BEA12DAF-6CBC-4E3F-A9B4-3C94E7B99B9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4487" y="2062777"/>
              <a:ext cx="1377960" cy="824074"/>
            </a:xfrm>
            <a:prstGeom prst="rect">
              <a:avLst/>
            </a:prstGeom>
          </p:spPr>
        </p:pic>
        <p:pic>
          <p:nvPicPr>
            <p:cNvPr id="18482" name="图片 18481">
              <a:extLst>
                <a:ext uri="{FF2B5EF4-FFF2-40B4-BE49-F238E27FC236}">
                  <a16:creationId xmlns:a16="http://schemas.microsoft.com/office/drawing/2014/main" id="{14525B59-335A-4899-96FE-FD3201D051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24717" y="2062777"/>
              <a:ext cx="1377960" cy="824074"/>
            </a:xfrm>
            <a:prstGeom prst="rect">
              <a:avLst/>
            </a:prstGeom>
          </p:spPr>
        </p:pic>
        <p:pic>
          <p:nvPicPr>
            <p:cNvPr id="18484" name="图片 18483">
              <a:extLst>
                <a:ext uri="{FF2B5EF4-FFF2-40B4-BE49-F238E27FC236}">
                  <a16:creationId xmlns:a16="http://schemas.microsoft.com/office/drawing/2014/main" id="{19F68166-EAFD-4F6F-B037-FFCA5E400D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94947" y="2062777"/>
              <a:ext cx="1377960" cy="824074"/>
            </a:xfrm>
            <a:prstGeom prst="rect">
              <a:avLst/>
            </a:prstGeom>
          </p:spPr>
        </p:pic>
        <p:pic>
          <p:nvPicPr>
            <p:cNvPr id="18486" name="图片 18485">
              <a:extLst>
                <a:ext uri="{FF2B5EF4-FFF2-40B4-BE49-F238E27FC236}">
                  <a16:creationId xmlns:a16="http://schemas.microsoft.com/office/drawing/2014/main" id="{9F66C61B-1B6E-42AA-AD51-52338F3665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65177" y="2062777"/>
              <a:ext cx="1377960" cy="824074"/>
            </a:xfrm>
            <a:prstGeom prst="rect">
              <a:avLst/>
            </a:prstGeom>
          </p:spPr>
        </p:pic>
        <p:pic>
          <p:nvPicPr>
            <p:cNvPr id="18488" name="图片 18487">
              <a:extLst>
                <a:ext uri="{FF2B5EF4-FFF2-40B4-BE49-F238E27FC236}">
                  <a16:creationId xmlns:a16="http://schemas.microsoft.com/office/drawing/2014/main" id="{A927DCBE-0869-448B-A11C-AED9A7D0C11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35407" y="2062777"/>
              <a:ext cx="1377960" cy="824074"/>
            </a:xfrm>
            <a:prstGeom prst="rect">
              <a:avLst/>
            </a:prstGeom>
          </p:spPr>
        </p:pic>
        <p:pic>
          <p:nvPicPr>
            <p:cNvPr id="18490" name="图片 18489">
              <a:extLst>
                <a:ext uri="{FF2B5EF4-FFF2-40B4-BE49-F238E27FC236}">
                  <a16:creationId xmlns:a16="http://schemas.microsoft.com/office/drawing/2014/main" id="{201DB55A-B207-4AE3-A8C6-4E375982E8D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05636" y="2062777"/>
              <a:ext cx="1377960" cy="824074"/>
            </a:xfrm>
            <a:prstGeom prst="rect">
              <a:avLst/>
            </a:prstGeom>
          </p:spPr>
        </p:pic>
      </p:grpSp>
      <p:pic>
        <p:nvPicPr>
          <p:cNvPr id="149" name="fiber and contact angle">
            <a:hlinkClick r:id="" action="ppaction://media"/>
            <a:extLst>
              <a:ext uri="{FF2B5EF4-FFF2-40B4-BE49-F238E27FC236}">
                <a16:creationId xmlns:a16="http://schemas.microsoft.com/office/drawing/2014/main" id="{0BB4049A-8103-44D1-AEFE-75DDEAE40056}"/>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7312476" y="4393380"/>
            <a:ext cx="1479113" cy="884568"/>
          </a:xfrm>
          <a:prstGeom prst="rect">
            <a:avLst/>
          </a:prstGeom>
        </p:spPr>
      </p:pic>
      <p:sp>
        <p:nvSpPr>
          <p:cNvPr id="30" name="Rectangle 2">
            <a:extLst>
              <a:ext uri="{FF2B5EF4-FFF2-40B4-BE49-F238E27FC236}">
                <a16:creationId xmlns:a16="http://schemas.microsoft.com/office/drawing/2014/main" id="{48448A2F-CC88-4B0F-AB69-2756F77E32A0}"/>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31" name="图片 30">
            <a:extLst>
              <a:ext uri="{FF2B5EF4-FFF2-40B4-BE49-F238E27FC236}">
                <a16:creationId xmlns:a16="http://schemas.microsoft.com/office/drawing/2014/main" id="{C7A70213-5384-46E7-B63C-E78E9EB79F54}"/>
              </a:ext>
            </a:extLst>
          </p:cNvPr>
          <p:cNvPicPr>
            <a:picLocks noChangeAspect="1"/>
          </p:cNvPicPr>
          <p:nvPr/>
        </p:nvPicPr>
        <p:blipFill>
          <a:blip r:embed="rId22"/>
          <a:stretch>
            <a:fillRect/>
          </a:stretch>
        </p:blipFill>
        <p:spPr>
          <a:xfrm>
            <a:off x="1285754" y="315901"/>
            <a:ext cx="999077" cy="924821"/>
          </a:xfrm>
          <a:prstGeom prst="rect">
            <a:avLst/>
          </a:prstGeom>
        </p:spPr>
      </p:pic>
    </p:spTree>
    <p:extLst>
      <p:ext uri="{BB962C8B-B14F-4D97-AF65-F5344CB8AC3E}">
        <p14:creationId xmlns:p14="http://schemas.microsoft.com/office/powerpoint/2010/main" val="107655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0-#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2"/>
                                        </p:tgtEl>
                                        <p:attrNameLst>
                                          <p:attrName>style.visibility</p:attrName>
                                        </p:attrNameLst>
                                      </p:cBhvr>
                                      <p:to>
                                        <p:strVal val="visible"/>
                                      </p:to>
                                    </p:set>
                                    <p:animEffect transition="in" filter="wipe(left)">
                                      <p:cBhvr>
                                        <p:cTn id="23" dur="500"/>
                                        <p:tgtEl>
                                          <p:spTgt spid="152"/>
                                        </p:tgtEl>
                                      </p:cBhvr>
                                    </p:animEffect>
                                  </p:childTnLst>
                                </p:cTn>
                              </p:par>
                              <p:par>
                                <p:cTn id="24" presetID="22" presetClass="entr" presetSubtype="8" fill="hold" nodeType="with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wipe(left)">
                                      <p:cBhvr>
                                        <p:cTn id="26" dur="500"/>
                                        <p:tgtEl>
                                          <p:spTgt spid="151"/>
                                        </p:tgtEl>
                                      </p:cBhvr>
                                    </p:animEffect>
                                  </p:childTnLst>
                                </p:cTn>
                              </p:par>
                              <p:par>
                                <p:cTn id="27" presetID="22" presetClass="entr" presetSubtype="8" fill="hold" nodeType="withEffect">
                                  <p:stCondLst>
                                    <p:cond delay="0"/>
                                  </p:stCondLst>
                                  <p:childTnLst>
                                    <p:set>
                                      <p:cBhvr>
                                        <p:cTn id="28" dur="1" fill="hold">
                                          <p:stCondLst>
                                            <p:cond delay="0"/>
                                          </p:stCondLst>
                                        </p:cTn>
                                        <p:tgtEl>
                                          <p:spTgt spid="150"/>
                                        </p:tgtEl>
                                        <p:attrNameLst>
                                          <p:attrName>style.visibility</p:attrName>
                                        </p:attrNameLst>
                                      </p:cBhvr>
                                      <p:to>
                                        <p:strVal val="visible"/>
                                      </p:to>
                                    </p:set>
                                    <p:animEffect transition="in" filter="wipe(left)">
                                      <p:cBhvr>
                                        <p:cTn id="29" dur="500"/>
                                        <p:tgtEl>
                                          <p:spTgt spid="15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5000" fill="hold"/>
                                        <p:tgtEl>
                                          <p:spTgt spid="1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149"/>
                </p:tgtEl>
              </p:cMediaNode>
            </p:video>
          </p:childTnLst>
        </p:cTn>
      </p:par>
    </p:tnLst>
    <p:bldLst>
      <p:bldP spid="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186056" y="1711392"/>
            <a:ext cx="2050308" cy="1169551"/>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彩色摄像机拍摄下来的高清接触角图片，采用</a:t>
            </a:r>
            <a:r>
              <a:rPr lang="en-US" altLang="zh-CN" sz="1400" dirty="0">
                <a:latin typeface="宋体" panose="02010600030101010101" pitchFamily="2" charset="-122"/>
                <a:ea typeface="宋体" panose="02010600030101010101" pitchFamily="2" charset="-122"/>
              </a:rPr>
              <a:t>ADSA—</a:t>
            </a:r>
            <a:r>
              <a:rPr lang="en-US" altLang="zh-CN" sz="1400" dirty="0" err="1">
                <a:latin typeface="宋体" panose="02010600030101010101" pitchFamily="2" charset="-122"/>
                <a:ea typeface="宋体" panose="02010600030101010101" pitchFamily="2" charset="-122"/>
              </a:rPr>
              <a:t>RealDrop</a:t>
            </a:r>
            <a:r>
              <a:rPr lang="zh-CN" altLang="en-US" sz="1400" dirty="0">
                <a:latin typeface="宋体" panose="02010600030101010101" pitchFamily="2" charset="-122"/>
                <a:ea typeface="宋体" panose="02010600030101010101" pitchFamily="2" charset="-122"/>
              </a:rPr>
              <a:t>法（</a:t>
            </a:r>
            <a:r>
              <a:rPr lang="en-US" altLang="zh-CN" sz="1400" dirty="0">
                <a:latin typeface="宋体" panose="02010600030101010101" pitchFamily="2" charset="-122"/>
                <a:ea typeface="宋体" panose="02010600030101010101" pitchFamily="2" charset="-122"/>
              </a:rPr>
              <a:t>Young-Laplace</a:t>
            </a:r>
            <a:r>
              <a:rPr lang="zh-CN" altLang="en-US" sz="1400" dirty="0">
                <a:latin typeface="宋体" panose="02010600030101010101" pitchFamily="2" charset="-122"/>
                <a:ea typeface="宋体" panose="02010600030101010101" pitchFamily="2" charset="-122"/>
              </a:rPr>
              <a:t>方程拟合，测得的接触角值</a:t>
            </a:r>
            <a:r>
              <a:rPr lang="en-US" altLang="zh-CN" sz="1400" dirty="0">
                <a:latin typeface="宋体" panose="02010600030101010101" pitchFamily="2" charset="-122"/>
                <a:ea typeface="宋体" panose="02010600030101010101" pitchFamily="2" charset="-122"/>
              </a:rPr>
              <a:t>152</a:t>
            </a:r>
            <a:r>
              <a:rPr lang="zh-CN" altLang="en-US" sz="1400" dirty="0">
                <a:latin typeface="宋体" panose="02010600030101010101" pitchFamily="2" charset="-122"/>
                <a:ea typeface="宋体" panose="02010600030101010101" pitchFamily="2" charset="-122"/>
              </a:rPr>
              <a:t>度</a:t>
            </a:r>
          </a:p>
        </p:txBody>
      </p:sp>
      <p:pic>
        <p:nvPicPr>
          <p:cNvPr id="4" name="图片 3">
            <a:extLst>
              <a:ext uri="{FF2B5EF4-FFF2-40B4-BE49-F238E27FC236}">
                <a16:creationId xmlns:a16="http://schemas.microsoft.com/office/drawing/2014/main" id="{E1C90F21-C302-4819-AEB0-5D3F4AC98D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33" t="46243" r="30833"/>
          <a:stretch/>
        </p:blipFill>
        <p:spPr>
          <a:xfrm>
            <a:off x="228600" y="3274206"/>
            <a:ext cx="1965220" cy="1622453"/>
          </a:xfrm>
          <a:prstGeom prst="rect">
            <a:avLst/>
          </a:prstGeom>
        </p:spPr>
      </p:pic>
      <p:pic>
        <p:nvPicPr>
          <p:cNvPr id="7" name="图片 6">
            <a:extLst>
              <a:ext uri="{FF2B5EF4-FFF2-40B4-BE49-F238E27FC236}">
                <a16:creationId xmlns:a16="http://schemas.microsoft.com/office/drawing/2014/main" id="{18B42996-817B-4C2E-A670-349130140A4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0330" t="50510" r="35611" b="5990"/>
          <a:stretch/>
        </p:blipFill>
        <p:spPr>
          <a:xfrm>
            <a:off x="2362200" y="1324685"/>
            <a:ext cx="6495879" cy="5521497"/>
          </a:xfrm>
          <a:prstGeom prst="roundRect">
            <a:avLst>
              <a:gd name="adj" fmla="val 147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2">
            <a:extLst>
              <a:ext uri="{FF2B5EF4-FFF2-40B4-BE49-F238E27FC236}">
                <a16:creationId xmlns:a16="http://schemas.microsoft.com/office/drawing/2014/main" id="{8F3D5618-BF49-4E1E-82B2-218410B146AE}"/>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1" name="图片 10">
            <a:extLst>
              <a:ext uri="{FF2B5EF4-FFF2-40B4-BE49-F238E27FC236}">
                <a16:creationId xmlns:a16="http://schemas.microsoft.com/office/drawing/2014/main" id="{FA53C79B-CB02-445E-850B-E545C391B3E5}"/>
              </a:ext>
            </a:extLst>
          </p:cNvPr>
          <p:cNvPicPr>
            <a:picLocks noChangeAspect="1"/>
          </p:cNvPicPr>
          <p:nvPr/>
        </p:nvPicPr>
        <p:blipFill>
          <a:blip r:embed="rId5"/>
          <a:stretch>
            <a:fillRect/>
          </a:stretch>
        </p:blipFill>
        <p:spPr>
          <a:xfrm>
            <a:off x="1285754" y="315901"/>
            <a:ext cx="999077" cy="924821"/>
          </a:xfrm>
          <a:prstGeom prst="rect">
            <a:avLst/>
          </a:prstGeom>
        </p:spPr>
      </p:pic>
    </p:spTree>
    <p:extLst>
      <p:ext uri="{BB962C8B-B14F-4D97-AF65-F5344CB8AC3E}">
        <p14:creationId xmlns:p14="http://schemas.microsoft.com/office/powerpoint/2010/main" val="38527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667230" y="1346963"/>
            <a:ext cx="8235590"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超高温条件下铜熔化成液态铜，并与钢玉片形成接触角的视频</a:t>
            </a:r>
          </a:p>
        </p:txBody>
      </p:sp>
      <p:sp>
        <p:nvSpPr>
          <p:cNvPr id="10" name="Rectangle 2">
            <a:extLst>
              <a:ext uri="{FF2B5EF4-FFF2-40B4-BE49-F238E27FC236}">
                <a16:creationId xmlns:a16="http://schemas.microsoft.com/office/drawing/2014/main" id="{71526B95-4F97-4325-9910-C11DC4C2C20E}"/>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1" name="图片 10">
            <a:extLst>
              <a:ext uri="{FF2B5EF4-FFF2-40B4-BE49-F238E27FC236}">
                <a16:creationId xmlns:a16="http://schemas.microsoft.com/office/drawing/2014/main" id="{F8B5F0BA-EBCA-47E1-A38E-223591E090B6}"/>
              </a:ext>
            </a:extLst>
          </p:cNvPr>
          <p:cNvPicPr>
            <a:picLocks noChangeAspect="1"/>
          </p:cNvPicPr>
          <p:nvPr/>
        </p:nvPicPr>
        <p:blipFill>
          <a:blip r:embed="rId2"/>
          <a:stretch>
            <a:fillRect/>
          </a:stretch>
        </p:blipFill>
        <p:spPr>
          <a:xfrm>
            <a:off x="1285754" y="315901"/>
            <a:ext cx="999077" cy="924821"/>
          </a:xfrm>
          <a:prstGeom prst="rect">
            <a:avLst/>
          </a:prstGeom>
        </p:spPr>
      </p:pic>
      <p:sp>
        <p:nvSpPr>
          <p:cNvPr id="12" name="文本框 2">
            <a:extLst>
              <a:ext uri="{FF2B5EF4-FFF2-40B4-BE49-F238E27FC236}">
                <a16:creationId xmlns:a16="http://schemas.microsoft.com/office/drawing/2014/main" id="{472B5112-25B9-49E3-B903-3807F79818B6}"/>
              </a:ext>
            </a:extLst>
          </p:cNvPr>
          <p:cNvSpPr txBox="1"/>
          <p:nvPr/>
        </p:nvSpPr>
        <p:spPr>
          <a:xfrm>
            <a:off x="3179349" y="3244334"/>
            <a:ext cx="278530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t>缺视频资料</a:t>
            </a:r>
          </a:p>
        </p:txBody>
      </p:sp>
    </p:spTree>
    <p:extLst>
      <p:ext uri="{BB962C8B-B14F-4D97-AF65-F5344CB8AC3E}">
        <p14:creationId xmlns:p14="http://schemas.microsoft.com/office/powerpoint/2010/main" val="83411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304800" y="1454843"/>
            <a:ext cx="8534400" cy="523220"/>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水黾脚的接触角值测试，左图采用喷射针头，右图采用滴落式。测值结果相差</a:t>
            </a:r>
            <a:r>
              <a:rPr lang="en-US" altLang="zh-CN" sz="1400" dirty="0">
                <a:latin typeface="宋体" panose="02010600030101010101" pitchFamily="2" charset="-122"/>
                <a:ea typeface="宋体" panose="02010600030101010101" pitchFamily="2" charset="-122"/>
              </a:rPr>
              <a:t>2.3°</a:t>
            </a:r>
            <a:r>
              <a:rPr lang="zh-CN" altLang="en-US" sz="1400" dirty="0">
                <a:latin typeface="宋体" panose="02010600030101010101" pitchFamily="2" charset="-122"/>
                <a:ea typeface="宋体" panose="02010600030101010101" pitchFamily="2" charset="-122"/>
              </a:rPr>
              <a:t>，测试接触角计算方法为</a:t>
            </a:r>
            <a:r>
              <a:rPr lang="en-US" altLang="zh-CN" sz="1400" dirty="0">
                <a:latin typeface="宋体" panose="02010600030101010101" pitchFamily="2" charset="-122"/>
                <a:ea typeface="宋体" panose="02010600030101010101" pitchFamily="2" charset="-122"/>
              </a:rPr>
              <a:t>ADSA-</a:t>
            </a:r>
            <a:r>
              <a:rPr lang="en-US" altLang="zh-CN" sz="1400" dirty="0" err="1">
                <a:latin typeface="宋体" panose="02010600030101010101" pitchFamily="2" charset="-122"/>
                <a:ea typeface="宋体" panose="02010600030101010101" pitchFamily="2" charset="-122"/>
              </a:rPr>
              <a:t>RealDrop</a:t>
            </a:r>
            <a:r>
              <a:rPr lang="zh-CN" altLang="en-US" sz="1400" dirty="0">
                <a:latin typeface="宋体" panose="02010600030101010101" pitchFamily="2" charset="-122"/>
                <a:ea typeface="宋体" panose="02010600030101010101" pitchFamily="2" charset="-122"/>
              </a:rPr>
              <a:t>法。特别是右侧图片，明显得到了左、右两侧的不同接触角值。说明各位置存在多样性。</a:t>
            </a:r>
          </a:p>
        </p:txBody>
      </p:sp>
      <p:pic>
        <p:nvPicPr>
          <p:cNvPr id="14" name="图片 13">
            <a:extLst>
              <a:ext uri="{FF2B5EF4-FFF2-40B4-BE49-F238E27FC236}">
                <a16:creationId xmlns:a16="http://schemas.microsoft.com/office/drawing/2014/main" id="{71E3425E-C605-4935-88BB-CCE5930C0F7C}"/>
              </a:ext>
            </a:extLst>
          </p:cNvPr>
          <p:cNvPicPr>
            <a:picLocks noChangeAspect="1"/>
          </p:cNvPicPr>
          <p:nvPr/>
        </p:nvPicPr>
        <p:blipFill rotWithShape="1">
          <a:blip r:embed="rId2">
            <a:extLst>
              <a:ext uri="{28A0092B-C50C-407E-A947-70E740481C1C}">
                <a14:useLocalDpi xmlns:a14="http://schemas.microsoft.com/office/drawing/2010/main" val="0"/>
              </a:ext>
            </a:extLst>
          </a:blip>
          <a:srcRect b="7860"/>
          <a:stretch/>
        </p:blipFill>
        <p:spPr>
          <a:xfrm>
            <a:off x="4495800" y="2261711"/>
            <a:ext cx="4256984" cy="3596505"/>
          </a:xfrm>
          <a:prstGeom prst="rect">
            <a:avLst/>
          </a:prstGeom>
        </p:spPr>
      </p:pic>
      <p:pic>
        <p:nvPicPr>
          <p:cNvPr id="18" name="图片 17">
            <a:extLst>
              <a:ext uri="{FF2B5EF4-FFF2-40B4-BE49-F238E27FC236}">
                <a16:creationId xmlns:a16="http://schemas.microsoft.com/office/drawing/2014/main" id="{E066576A-6CDB-48FD-9A55-87FE4A1B5486}"/>
              </a:ext>
            </a:extLst>
          </p:cNvPr>
          <p:cNvPicPr>
            <a:picLocks noChangeAspect="1"/>
          </p:cNvPicPr>
          <p:nvPr/>
        </p:nvPicPr>
        <p:blipFill rotWithShape="1">
          <a:blip r:embed="rId3">
            <a:extLst>
              <a:ext uri="{28A0092B-C50C-407E-A947-70E740481C1C}">
                <a14:useLocalDpi xmlns:a14="http://schemas.microsoft.com/office/drawing/2010/main" val="0"/>
              </a:ext>
            </a:extLst>
          </a:blip>
          <a:srcRect r="20625"/>
          <a:stretch/>
        </p:blipFill>
        <p:spPr>
          <a:xfrm>
            <a:off x="457200" y="2265539"/>
            <a:ext cx="3962400" cy="3600000"/>
          </a:xfrm>
          <a:prstGeom prst="rect">
            <a:avLst/>
          </a:prstGeom>
        </p:spPr>
      </p:pic>
      <p:sp>
        <p:nvSpPr>
          <p:cNvPr id="10" name="Rectangle 2">
            <a:extLst>
              <a:ext uri="{FF2B5EF4-FFF2-40B4-BE49-F238E27FC236}">
                <a16:creationId xmlns:a16="http://schemas.microsoft.com/office/drawing/2014/main" id="{AC56CA7D-8497-46AE-AC35-23F2E5F8DFB3}"/>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1" name="图片 10">
            <a:extLst>
              <a:ext uri="{FF2B5EF4-FFF2-40B4-BE49-F238E27FC236}">
                <a16:creationId xmlns:a16="http://schemas.microsoft.com/office/drawing/2014/main" id="{3A688F1B-5535-4A70-BF24-DD5A812C7FBD}"/>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253388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1625546" y="1784681"/>
            <a:ext cx="1879492" cy="307777"/>
          </a:xfrm>
          <a:prstGeom prst="rect">
            <a:avLst/>
          </a:prstGeom>
        </p:spPr>
        <p:txBody>
          <a:bodyPr wrap="square">
            <a:spAutoFit/>
          </a:bodyPr>
          <a:lstStyle/>
          <a:p>
            <a:r>
              <a:rPr lang="zh-CN" altLang="en-US" sz="1400" dirty="0"/>
              <a:t>水银接触角</a:t>
            </a:r>
          </a:p>
        </p:txBody>
      </p:sp>
      <p:pic>
        <p:nvPicPr>
          <p:cNvPr id="3" name="图片 2">
            <a:extLst>
              <a:ext uri="{FF2B5EF4-FFF2-40B4-BE49-F238E27FC236}">
                <a16:creationId xmlns:a16="http://schemas.microsoft.com/office/drawing/2014/main" id="{31F03AF2-5F91-4B81-8B39-5608D02B8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2590800"/>
            <a:ext cx="4343401" cy="2895600"/>
          </a:xfrm>
          <a:prstGeom prst="rect">
            <a:avLst/>
          </a:prstGeom>
        </p:spPr>
      </p:pic>
      <p:pic>
        <p:nvPicPr>
          <p:cNvPr id="5" name="图片 4">
            <a:extLst>
              <a:ext uri="{FF2B5EF4-FFF2-40B4-BE49-F238E27FC236}">
                <a16:creationId xmlns:a16="http://schemas.microsoft.com/office/drawing/2014/main" id="{6244141D-0434-4F42-A5F0-6666A45D212C}"/>
              </a:ext>
            </a:extLst>
          </p:cNvPr>
          <p:cNvPicPr>
            <a:picLocks noChangeAspect="1"/>
          </p:cNvPicPr>
          <p:nvPr/>
        </p:nvPicPr>
        <p:blipFill rotWithShape="1">
          <a:blip r:embed="rId3">
            <a:extLst>
              <a:ext uri="{28A0092B-C50C-407E-A947-70E740481C1C}">
                <a14:useLocalDpi xmlns:a14="http://schemas.microsoft.com/office/drawing/2010/main" val="0"/>
              </a:ext>
            </a:extLst>
          </a:blip>
          <a:srcRect r="19580"/>
          <a:stretch/>
        </p:blipFill>
        <p:spPr>
          <a:xfrm>
            <a:off x="5105401" y="2583340"/>
            <a:ext cx="3646689" cy="2894400"/>
          </a:xfrm>
          <a:prstGeom prst="rect">
            <a:avLst/>
          </a:prstGeom>
        </p:spPr>
      </p:pic>
      <p:sp>
        <p:nvSpPr>
          <p:cNvPr id="13" name="矩形 12">
            <a:extLst>
              <a:ext uri="{FF2B5EF4-FFF2-40B4-BE49-F238E27FC236}">
                <a16:creationId xmlns:a16="http://schemas.microsoft.com/office/drawing/2014/main" id="{71931E66-53C4-4E3A-9847-3EC188F9BED6}"/>
              </a:ext>
            </a:extLst>
          </p:cNvPr>
          <p:cNvSpPr/>
          <p:nvPr/>
        </p:nvSpPr>
        <p:spPr>
          <a:xfrm>
            <a:off x="5867400" y="1793094"/>
            <a:ext cx="1879492" cy="307777"/>
          </a:xfrm>
          <a:prstGeom prst="rect">
            <a:avLst/>
          </a:prstGeom>
        </p:spPr>
        <p:txBody>
          <a:bodyPr wrap="square">
            <a:spAutoFit/>
          </a:bodyPr>
          <a:lstStyle/>
          <a:p>
            <a:r>
              <a:rPr lang="zh-CN" altLang="en-US" sz="1400" dirty="0"/>
              <a:t>荷叶表面的接触角</a:t>
            </a:r>
          </a:p>
        </p:txBody>
      </p:sp>
      <p:sp>
        <p:nvSpPr>
          <p:cNvPr id="11" name="Rectangle 2">
            <a:extLst>
              <a:ext uri="{FF2B5EF4-FFF2-40B4-BE49-F238E27FC236}">
                <a16:creationId xmlns:a16="http://schemas.microsoft.com/office/drawing/2014/main" id="{3A12A06E-66E1-4865-8161-FBBBB4934086}"/>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2" name="图片 11">
            <a:extLst>
              <a:ext uri="{FF2B5EF4-FFF2-40B4-BE49-F238E27FC236}">
                <a16:creationId xmlns:a16="http://schemas.microsoft.com/office/drawing/2014/main" id="{9251599B-9006-47BF-84F9-1A11CB1D3D62}"/>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171431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457200" y="1454843"/>
            <a:ext cx="8464190" cy="523220"/>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仿生材料接触角值测试，接触角计算方法为</a:t>
            </a:r>
            <a:r>
              <a:rPr lang="en-US" altLang="zh-CN" sz="1400" dirty="0">
                <a:latin typeface="宋体" panose="02010600030101010101" pitchFamily="2" charset="-122"/>
                <a:ea typeface="宋体" panose="02010600030101010101" pitchFamily="2" charset="-122"/>
              </a:rPr>
              <a:t>ADSA-</a:t>
            </a:r>
            <a:r>
              <a:rPr lang="en-US" altLang="zh-CN" sz="1400" dirty="0" err="1">
                <a:latin typeface="宋体" panose="02010600030101010101" pitchFamily="2" charset="-122"/>
                <a:ea typeface="宋体" panose="02010600030101010101" pitchFamily="2" charset="-122"/>
              </a:rPr>
              <a:t>RealDrop</a:t>
            </a:r>
            <a:r>
              <a:rPr lang="zh-CN" altLang="en-US" sz="1400" dirty="0">
                <a:latin typeface="宋体" panose="02010600030101010101" pitchFamily="2" charset="-122"/>
                <a:ea typeface="宋体" panose="02010600030101010101" pitchFamily="2" charset="-122"/>
              </a:rPr>
              <a:t>法，左侧图像中明显得到了左、右两侧的不同接触角值。说明各位置存在异构性或化学多样性。两张照片的接触角值均达到了</a:t>
            </a:r>
            <a:r>
              <a:rPr lang="en-US" altLang="zh-CN" sz="1400" dirty="0">
                <a:latin typeface="宋体" panose="02010600030101010101" pitchFamily="2" charset="-122"/>
                <a:ea typeface="宋体" panose="02010600030101010101" pitchFamily="2" charset="-122"/>
              </a:rPr>
              <a:t>170°</a:t>
            </a:r>
            <a:r>
              <a:rPr lang="zh-CN" altLang="en-US" sz="1400" dirty="0">
                <a:latin typeface="宋体" panose="02010600030101010101" pitchFamily="2" charset="-122"/>
                <a:ea typeface="宋体" panose="02010600030101010101" pitchFamily="2" charset="-122"/>
              </a:rPr>
              <a:t>超疏水接触角。</a:t>
            </a:r>
          </a:p>
        </p:txBody>
      </p:sp>
      <p:pic>
        <p:nvPicPr>
          <p:cNvPr id="10" name="图片 9">
            <a:extLst>
              <a:ext uri="{FF2B5EF4-FFF2-40B4-BE49-F238E27FC236}">
                <a16:creationId xmlns:a16="http://schemas.microsoft.com/office/drawing/2014/main" id="{A8FD2043-3C9F-41DC-B4B4-4E420BF1C3C6}"/>
              </a:ext>
            </a:extLst>
          </p:cNvPr>
          <p:cNvPicPr>
            <a:picLocks noChangeAspect="1"/>
          </p:cNvPicPr>
          <p:nvPr/>
        </p:nvPicPr>
        <p:blipFill rotWithShape="1">
          <a:blip r:embed="rId2">
            <a:extLst>
              <a:ext uri="{28A0092B-C50C-407E-A947-70E740481C1C}">
                <a14:useLocalDpi xmlns:a14="http://schemas.microsoft.com/office/drawing/2010/main" val="0"/>
              </a:ext>
            </a:extLst>
          </a:blip>
          <a:srcRect r="19940"/>
          <a:stretch/>
        </p:blipFill>
        <p:spPr>
          <a:xfrm>
            <a:off x="6350" y="2209800"/>
            <a:ext cx="4515385" cy="3600000"/>
          </a:xfrm>
          <a:prstGeom prst="rect">
            <a:avLst/>
          </a:prstGeom>
        </p:spPr>
      </p:pic>
      <p:pic>
        <p:nvPicPr>
          <p:cNvPr id="12" name="图片 11">
            <a:extLst>
              <a:ext uri="{FF2B5EF4-FFF2-40B4-BE49-F238E27FC236}">
                <a16:creationId xmlns:a16="http://schemas.microsoft.com/office/drawing/2014/main" id="{A48E8FCB-F758-4C1A-9614-BAB79D18D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000" y="2209800"/>
            <a:ext cx="4800000" cy="3600000"/>
          </a:xfrm>
          <a:prstGeom prst="rect">
            <a:avLst/>
          </a:prstGeom>
        </p:spPr>
      </p:pic>
      <p:sp>
        <p:nvSpPr>
          <p:cNvPr id="11" name="Rectangle 2">
            <a:extLst>
              <a:ext uri="{FF2B5EF4-FFF2-40B4-BE49-F238E27FC236}">
                <a16:creationId xmlns:a16="http://schemas.microsoft.com/office/drawing/2014/main" id="{D83A8CDA-B239-4DE4-9BF6-6646C928678F}"/>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3" name="图片 12">
            <a:extLst>
              <a:ext uri="{FF2B5EF4-FFF2-40B4-BE49-F238E27FC236}">
                <a16:creationId xmlns:a16="http://schemas.microsoft.com/office/drawing/2014/main" id="{7BBF0F9A-D6BE-43A6-ABBA-1BA702767961}"/>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80908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1" name="Rectangle 2"/>
          <p:cNvSpPr txBox="1">
            <a:spLocks noChangeArrowheads="1"/>
          </p:cNvSpPr>
          <p:nvPr/>
        </p:nvSpPr>
        <p:spPr bwMode="black">
          <a:xfrm>
            <a:off x="2565292" y="459539"/>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400" dirty="0">
                <a:solidFill>
                  <a:srgbClr val="244279"/>
                </a:solidFill>
                <a:ea typeface="宋体" panose="02010600030101010101" pitchFamily="2" charset="-122"/>
              </a:rPr>
              <a:t>Method for measuring contact angle</a:t>
            </a:r>
          </a:p>
          <a:p>
            <a:pPr eaLnBrk="1" hangingPunct="1"/>
            <a:r>
              <a:rPr lang="en-US" altLang="zh-CN" sz="1600" dirty="0">
                <a:solidFill>
                  <a:srgbClr val="244279"/>
                </a:solidFill>
                <a:ea typeface="宋体" panose="02010600030101010101" pitchFamily="2" charset="-122"/>
              </a:rPr>
              <a:t>- Sessile Drop Method</a:t>
            </a:r>
            <a:endParaRPr lang="de-DE" altLang="zh-CN" sz="1600" dirty="0">
              <a:solidFill>
                <a:srgbClr val="244279"/>
              </a:solidFill>
              <a:ea typeface="宋体" panose="02010600030101010101" pitchFamily="2" charset="-122"/>
            </a:endParaRPr>
          </a:p>
        </p:txBody>
      </p:sp>
      <p:sp>
        <p:nvSpPr>
          <p:cNvPr id="9" name="矩形 8">
            <a:extLst>
              <a:ext uri="{FF2B5EF4-FFF2-40B4-BE49-F238E27FC236}">
                <a16:creationId xmlns:a16="http://schemas.microsoft.com/office/drawing/2014/main" id="{58CE5DA7-6B9C-4B60-990E-1F9FCCA2ACC7}"/>
              </a:ext>
            </a:extLst>
          </p:cNvPr>
          <p:cNvSpPr/>
          <p:nvPr/>
        </p:nvSpPr>
        <p:spPr>
          <a:xfrm>
            <a:off x="685800" y="1454843"/>
            <a:ext cx="8235590" cy="307777"/>
          </a:xfrm>
          <a:prstGeom prst="rect">
            <a:avLst/>
          </a:prstGeom>
        </p:spPr>
        <p:txBody>
          <a:bodyPr wrap="square">
            <a:spAutoFit/>
          </a:bodyPr>
          <a:lstStyle/>
          <a:p>
            <a:r>
              <a:rPr lang="zh-CN" altLang="en-US" sz="1400" dirty="0"/>
              <a:t>水稻叶片接触角图，可以看到非常明显的表面突起。水滴被突起所托住，下面有孔隙。</a:t>
            </a:r>
          </a:p>
        </p:txBody>
      </p:sp>
      <p:pic>
        <p:nvPicPr>
          <p:cNvPr id="21" name="图片 20">
            <a:extLst>
              <a:ext uri="{FF2B5EF4-FFF2-40B4-BE49-F238E27FC236}">
                <a16:creationId xmlns:a16="http://schemas.microsoft.com/office/drawing/2014/main" id="{97A97414-1C40-4C30-A05E-8EE78A2B768B}"/>
              </a:ext>
            </a:extLst>
          </p:cNvPr>
          <p:cNvPicPr>
            <a:picLocks noChangeAspect="1"/>
          </p:cNvPicPr>
          <p:nvPr/>
        </p:nvPicPr>
        <p:blipFill>
          <a:blip r:embed="rId2"/>
          <a:stretch>
            <a:fillRect/>
          </a:stretch>
        </p:blipFill>
        <p:spPr>
          <a:xfrm>
            <a:off x="1447800" y="402660"/>
            <a:ext cx="999077" cy="924821"/>
          </a:xfrm>
          <a:prstGeom prst="rect">
            <a:avLst/>
          </a:prstGeom>
        </p:spPr>
      </p:pic>
      <p:pic>
        <p:nvPicPr>
          <p:cNvPr id="3" name="图片 2">
            <a:extLst>
              <a:ext uri="{FF2B5EF4-FFF2-40B4-BE49-F238E27FC236}">
                <a16:creationId xmlns:a16="http://schemas.microsoft.com/office/drawing/2014/main" id="{0FCC7B52-FB58-4C1E-BFB1-960A2B0D2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327" y="1865540"/>
            <a:ext cx="7162800" cy="4572000"/>
          </a:xfrm>
          <a:prstGeom prst="rect">
            <a:avLst/>
          </a:prstGeom>
        </p:spPr>
      </p:pic>
    </p:spTree>
    <p:extLst>
      <p:ext uri="{BB962C8B-B14F-4D97-AF65-F5344CB8AC3E}">
        <p14:creationId xmlns:p14="http://schemas.microsoft.com/office/powerpoint/2010/main" val="140839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1075250" y="1793094"/>
            <a:ext cx="2362200" cy="307777"/>
          </a:xfrm>
          <a:prstGeom prst="rect">
            <a:avLst/>
          </a:prstGeom>
        </p:spPr>
        <p:txBody>
          <a:bodyPr wrap="square">
            <a:spAutoFit/>
          </a:bodyPr>
          <a:lstStyle/>
          <a:p>
            <a:r>
              <a:rPr lang="zh-CN" altLang="en-US" sz="1400" dirty="0"/>
              <a:t>空调亲水铝箔接触角</a:t>
            </a:r>
            <a:r>
              <a:rPr lang="en-US" altLang="zh-CN" sz="1400" dirty="0"/>
              <a:t>- 6°</a:t>
            </a:r>
            <a:endParaRPr lang="zh-CN" altLang="en-US" sz="1400" dirty="0"/>
          </a:p>
        </p:txBody>
      </p:sp>
      <p:sp>
        <p:nvSpPr>
          <p:cNvPr id="13" name="矩形 12">
            <a:extLst>
              <a:ext uri="{FF2B5EF4-FFF2-40B4-BE49-F238E27FC236}">
                <a16:creationId xmlns:a16="http://schemas.microsoft.com/office/drawing/2014/main" id="{71931E66-53C4-4E3A-9847-3EC188F9BED6}"/>
              </a:ext>
            </a:extLst>
          </p:cNvPr>
          <p:cNvSpPr/>
          <p:nvPr/>
        </p:nvSpPr>
        <p:spPr>
          <a:xfrm>
            <a:off x="5640900" y="1793094"/>
            <a:ext cx="2362200" cy="307777"/>
          </a:xfrm>
          <a:prstGeom prst="rect">
            <a:avLst/>
          </a:prstGeom>
        </p:spPr>
        <p:txBody>
          <a:bodyPr wrap="square">
            <a:spAutoFit/>
          </a:bodyPr>
          <a:lstStyle/>
          <a:p>
            <a:r>
              <a:rPr lang="zh-CN" altLang="en-US" sz="1400" dirty="0"/>
              <a:t>空调亲水铝箔接触角</a:t>
            </a:r>
            <a:r>
              <a:rPr lang="en-US" altLang="zh-CN" sz="1400" dirty="0"/>
              <a:t>- 1.7°</a:t>
            </a:r>
            <a:endParaRPr lang="zh-CN" altLang="en-US" sz="1400" dirty="0"/>
          </a:p>
        </p:txBody>
      </p:sp>
      <p:pic>
        <p:nvPicPr>
          <p:cNvPr id="4" name="图片 3">
            <a:extLst>
              <a:ext uri="{FF2B5EF4-FFF2-40B4-BE49-F238E27FC236}">
                <a16:creationId xmlns:a16="http://schemas.microsoft.com/office/drawing/2014/main" id="{A7377C95-D48E-4FF1-81EB-7AE276C10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2276939"/>
            <a:ext cx="4500000" cy="3000000"/>
          </a:xfrm>
          <a:prstGeom prst="rect">
            <a:avLst/>
          </a:prstGeom>
        </p:spPr>
      </p:pic>
      <p:pic>
        <p:nvPicPr>
          <p:cNvPr id="7" name="图片 6">
            <a:extLst>
              <a:ext uri="{FF2B5EF4-FFF2-40B4-BE49-F238E27FC236}">
                <a16:creationId xmlns:a16="http://schemas.microsoft.com/office/drawing/2014/main" id="{B4ECB4F5-B525-4E53-A270-4D6B299DE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76939"/>
            <a:ext cx="4500000" cy="3000000"/>
          </a:xfrm>
          <a:prstGeom prst="rect">
            <a:avLst/>
          </a:prstGeom>
        </p:spPr>
      </p:pic>
      <p:sp>
        <p:nvSpPr>
          <p:cNvPr id="15" name="矩形 14">
            <a:extLst>
              <a:ext uri="{FF2B5EF4-FFF2-40B4-BE49-F238E27FC236}">
                <a16:creationId xmlns:a16="http://schemas.microsoft.com/office/drawing/2014/main" id="{B599C949-1FEF-47E4-BCF5-D837A114B8A4}"/>
              </a:ext>
            </a:extLst>
          </p:cNvPr>
          <p:cNvSpPr/>
          <p:nvPr/>
        </p:nvSpPr>
        <p:spPr>
          <a:xfrm>
            <a:off x="3505200" y="5486400"/>
            <a:ext cx="5477950" cy="523220"/>
          </a:xfrm>
          <a:prstGeom prst="rect">
            <a:avLst/>
          </a:prstGeom>
        </p:spPr>
        <p:txBody>
          <a:bodyPr wrap="square">
            <a:spAutoFit/>
          </a:bodyPr>
          <a:lstStyle/>
          <a:p>
            <a:r>
              <a:rPr lang="zh-CN" altLang="en-US" sz="1400" dirty="0"/>
              <a:t>接触角计算方法采用了圆拟合法，采用了遮光板、</a:t>
            </a:r>
            <a:r>
              <a:rPr lang="en-US" altLang="zh-CN" sz="1400" dirty="0"/>
              <a:t>UV</a:t>
            </a:r>
            <a:r>
              <a:rPr lang="zh-CN" altLang="en-US" sz="1400" dirty="0"/>
              <a:t>过滤以及样品台二次调整水平（</a:t>
            </a:r>
            <a:r>
              <a:rPr lang="en-US" altLang="zh-CN" sz="1400" dirty="0"/>
              <a:t>0.001°</a:t>
            </a:r>
            <a:r>
              <a:rPr lang="zh-CN" altLang="en-US" sz="1400" dirty="0"/>
              <a:t>，</a:t>
            </a:r>
            <a:r>
              <a:rPr lang="en-US" altLang="zh-CN" sz="1400" dirty="0"/>
              <a:t>0.01mm</a:t>
            </a:r>
            <a:r>
              <a:rPr lang="zh-CN" altLang="en-US" sz="1400" dirty="0"/>
              <a:t>高整精度微分头）</a:t>
            </a:r>
          </a:p>
        </p:txBody>
      </p:sp>
      <p:sp>
        <p:nvSpPr>
          <p:cNvPr id="12" name="Rectangle 2">
            <a:extLst>
              <a:ext uri="{FF2B5EF4-FFF2-40B4-BE49-F238E27FC236}">
                <a16:creationId xmlns:a16="http://schemas.microsoft.com/office/drawing/2014/main" id="{268ECBCF-0356-4941-AEA1-B7668F44C856}"/>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4" name="图片 13">
            <a:extLst>
              <a:ext uri="{FF2B5EF4-FFF2-40B4-BE49-F238E27FC236}">
                <a16:creationId xmlns:a16="http://schemas.microsoft.com/office/drawing/2014/main" id="{C5669EE7-339C-4D02-9498-7E9C03880080}"/>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308489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990600" y="1500851"/>
            <a:ext cx="5638800"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采用</a:t>
            </a:r>
            <a:r>
              <a:rPr lang="en-US" altLang="zh-CN" sz="1400" dirty="0">
                <a:latin typeface="宋体" panose="02010600030101010101" pitchFamily="2" charset="-122"/>
                <a:ea typeface="宋体" panose="02010600030101010101" pitchFamily="2" charset="-122"/>
              </a:rPr>
              <a:t>ADSA-</a:t>
            </a:r>
            <a:r>
              <a:rPr lang="en-US" altLang="zh-CN" sz="1400" dirty="0" err="1">
                <a:latin typeface="宋体" panose="02010600030101010101" pitchFamily="2" charset="-122"/>
                <a:ea typeface="宋体" panose="02010600030101010101" pitchFamily="2" charset="-122"/>
              </a:rPr>
              <a:t>RealDrop</a:t>
            </a:r>
            <a:r>
              <a:rPr lang="zh-CN" altLang="en-US" sz="1400" dirty="0">
                <a:latin typeface="宋体" panose="02010600030101010101" pitchFamily="2" charset="-122"/>
                <a:ea typeface="宋体" panose="02010600030101010101" pitchFamily="2" charset="-122"/>
              </a:rPr>
              <a:t>算法拟合接触角值的一张高清照片</a:t>
            </a:r>
          </a:p>
        </p:txBody>
      </p:sp>
      <p:pic>
        <p:nvPicPr>
          <p:cNvPr id="3" name="图片 2">
            <a:extLst>
              <a:ext uri="{FF2B5EF4-FFF2-40B4-BE49-F238E27FC236}">
                <a16:creationId xmlns:a16="http://schemas.microsoft.com/office/drawing/2014/main" id="{0C560751-FE1A-4116-A09D-EA70603C93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922840"/>
            <a:ext cx="8050009" cy="4276567"/>
          </a:xfrm>
          <a:prstGeom prst="rect">
            <a:avLst/>
          </a:prstGeom>
        </p:spPr>
      </p:pic>
      <p:pic>
        <p:nvPicPr>
          <p:cNvPr id="14" name="图片 13">
            <a:extLst>
              <a:ext uri="{FF2B5EF4-FFF2-40B4-BE49-F238E27FC236}">
                <a16:creationId xmlns:a16="http://schemas.microsoft.com/office/drawing/2014/main" id="{8FA9E492-E66A-4FE1-AE89-B1075D845D7C}"/>
              </a:ext>
            </a:extLst>
          </p:cNvPr>
          <p:cNvPicPr>
            <a:picLocks noChangeAspect="1"/>
          </p:cNvPicPr>
          <p:nvPr/>
        </p:nvPicPr>
        <p:blipFill rotWithShape="1">
          <a:blip r:embed="rId3">
            <a:extLst>
              <a:ext uri="{28A0092B-C50C-407E-A947-70E740481C1C}">
                <a14:useLocalDpi xmlns:a14="http://schemas.microsoft.com/office/drawing/2010/main" val="0"/>
              </a:ext>
            </a:extLst>
          </a:blip>
          <a:srcRect l="20945" t="68874" r="60475" b="10371"/>
          <a:stretch/>
        </p:blipFill>
        <p:spPr>
          <a:xfrm>
            <a:off x="4202741" y="1883915"/>
            <a:ext cx="4685468" cy="2780704"/>
          </a:xfrm>
          <a:prstGeom prst="rect">
            <a:avLst/>
          </a:prstGeom>
        </p:spPr>
      </p:pic>
      <p:sp>
        <p:nvSpPr>
          <p:cNvPr id="10" name="Rectangle 2">
            <a:extLst>
              <a:ext uri="{FF2B5EF4-FFF2-40B4-BE49-F238E27FC236}">
                <a16:creationId xmlns:a16="http://schemas.microsoft.com/office/drawing/2014/main" id="{9511FC25-75BA-4983-9A09-D0F12746AA63}"/>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1" name="图片 10">
            <a:extLst>
              <a:ext uri="{FF2B5EF4-FFF2-40B4-BE49-F238E27FC236}">
                <a16:creationId xmlns:a16="http://schemas.microsoft.com/office/drawing/2014/main" id="{8E96676A-3931-4313-A73C-4B46363AE6E6}"/>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18042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1066800" y="1682431"/>
            <a:ext cx="2209800"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单纤维接触角（</a:t>
            </a:r>
            <a:r>
              <a:rPr lang="en-US" altLang="zh-CN" sz="1400" dirty="0">
                <a:latin typeface="宋体" panose="02010600030101010101" pitchFamily="2" charset="-122"/>
                <a:ea typeface="宋体" panose="02010600030101010101" pitchFamily="2" charset="-122"/>
              </a:rPr>
              <a:t>10um</a:t>
            </a:r>
            <a:r>
              <a:rPr lang="zh-CN" altLang="en-US" sz="1400" dirty="0">
                <a:latin typeface="宋体" panose="02010600030101010101" pitchFamily="2" charset="-122"/>
                <a:ea typeface="宋体" panose="02010600030101010101" pitchFamily="2" charset="-122"/>
              </a:rPr>
              <a:t>）</a:t>
            </a:r>
          </a:p>
        </p:txBody>
      </p:sp>
      <p:pic>
        <p:nvPicPr>
          <p:cNvPr id="4" name="图片 3">
            <a:extLst>
              <a:ext uri="{FF2B5EF4-FFF2-40B4-BE49-F238E27FC236}">
                <a16:creationId xmlns:a16="http://schemas.microsoft.com/office/drawing/2014/main" id="{3711142F-01AE-450D-9F0D-EBD0080FA2BD}"/>
              </a:ext>
            </a:extLst>
          </p:cNvPr>
          <p:cNvPicPr>
            <a:picLocks noChangeAspect="1"/>
          </p:cNvPicPr>
          <p:nvPr/>
        </p:nvPicPr>
        <p:blipFill rotWithShape="1">
          <a:blip r:embed="rId2">
            <a:extLst>
              <a:ext uri="{28A0092B-C50C-407E-A947-70E740481C1C}">
                <a14:useLocalDpi xmlns:a14="http://schemas.microsoft.com/office/drawing/2010/main" val="0"/>
              </a:ext>
            </a:extLst>
          </a:blip>
          <a:srcRect r="23000" b="18000"/>
          <a:stretch/>
        </p:blipFill>
        <p:spPr>
          <a:xfrm>
            <a:off x="152400" y="2286000"/>
            <a:ext cx="3810000" cy="3043052"/>
          </a:xfrm>
          <a:prstGeom prst="rect">
            <a:avLst/>
          </a:prstGeom>
        </p:spPr>
      </p:pic>
      <p:pic>
        <p:nvPicPr>
          <p:cNvPr id="6" name="图片 5">
            <a:extLst>
              <a:ext uri="{FF2B5EF4-FFF2-40B4-BE49-F238E27FC236}">
                <a16:creationId xmlns:a16="http://schemas.microsoft.com/office/drawing/2014/main" id="{C4D5895F-A43D-4990-BA75-46DEE4BE5ABB}"/>
              </a:ext>
            </a:extLst>
          </p:cNvPr>
          <p:cNvPicPr>
            <a:picLocks noChangeAspect="1"/>
          </p:cNvPicPr>
          <p:nvPr/>
        </p:nvPicPr>
        <p:blipFill rotWithShape="1">
          <a:blip r:embed="rId3">
            <a:extLst>
              <a:ext uri="{28A0092B-C50C-407E-A947-70E740481C1C}">
                <a14:useLocalDpi xmlns:a14="http://schemas.microsoft.com/office/drawing/2010/main" val="0"/>
              </a:ext>
            </a:extLst>
          </a:blip>
          <a:srcRect b="15482"/>
          <a:stretch/>
        </p:blipFill>
        <p:spPr>
          <a:xfrm>
            <a:off x="4267200" y="2286000"/>
            <a:ext cx="4800600" cy="3043052"/>
          </a:xfrm>
          <a:prstGeom prst="rect">
            <a:avLst/>
          </a:prstGeom>
        </p:spPr>
      </p:pic>
      <p:sp>
        <p:nvSpPr>
          <p:cNvPr id="15" name="矩形 14">
            <a:extLst>
              <a:ext uri="{FF2B5EF4-FFF2-40B4-BE49-F238E27FC236}">
                <a16:creationId xmlns:a16="http://schemas.microsoft.com/office/drawing/2014/main" id="{40D95A07-422A-4553-88E7-F7FD782BC2B0}"/>
              </a:ext>
            </a:extLst>
          </p:cNvPr>
          <p:cNvSpPr/>
          <p:nvPr/>
        </p:nvSpPr>
        <p:spPr>
          <a:xfrm>
            <a:off x="5029200" y="1710034"/>
            <a:ext cx="3379991"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树脂与玻璃纤维接触角（</a:t>
            </a:r>
            <a:r>
              <a:rPr lang="en-US" altLang="zh-CN" sz="1400" dirty="0">
                <a:latin typeface="宋体" panose="02010600030101010101" pitchFamily="2" charset="-122"/>
                <a:ea typeface="宋体" panose="02010600030101010101" pitchFamily="2" charset="-122"/>
              </a:rPr>
              <a:t>10um</a:t>
            </a:r>
            <a:r>
              <a:rPr lang="zh-CN" altLang="en-US" sz="1400" dirty="0">
                <a:latin typeface="宋体" panose="02010600030101010101" pitchFamily="2" charset="-122"/>
                <a:ea typeface="宋体" panose="02010600030101010101" pitchFamily="2" charset="-122"/>
              </a:rPr>
              <a:t>）</a:t>
            </a:r>
          </a:p>
        </p:txBody>
      </p:sp>
      <p:sp>
        <p:nvSpPr>
          <p:cNvPr id="11" name="Rectangle 2">
            <a:extLst>
              <a:ext uri="{FF2B5EF4-FFF2-40B4-BE49-F238E27FC236}">
                <a16:creationId xmlns:a16="http://schemas.microsoft.com/office/drawing/2014/main" id="{883CC284-4249-42CB-9210-C2B05F39F2BE}"/>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2" name="图片 11">
            <a:extLst>
              <a:ext uri="{FF2B5EF4-FFF2-40B4-BE49-F238E27FC236}">
                <a16:creationId xmlns:a16="http://schemas.microsoft.com/office/drawing/2014/main" id="{FBC05F63-5015-4EE0-8A92-BBCD6EE0946E}"/>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297895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par>
                          <p:cTn id="26" fill="hold">
                            <p:stCondLst>
                              <p:cond delay="2500"/>
                            </p:stCondLst>
                            <p:childTnLst>
                              <p:par>
                                <p:cTn id="27" presetID="6" presetClass="entr" presetSubtype="16"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81696" y="262755"/>
            <a:ext cx="8229600" cy="9271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rPr>
              <a:t>什么是表面张力</a:t>
            </a:r>
            <a:r>
              <a:rPr lang="en-US" altLang="zh-CN" sz="2000" kern="1200" dirty="0">
                <a:solidFill>
                  <a:srgbClr val="244279"/>
                </a:solidFill>
                <a:latin typeface="Adobe 黑体 Std R" panose="020B0400000000000000" pitchFamily="34" charset="-122"/>
                <a:ea typeface="Adobe 黑体 Std R" panose="020B0400000000000000" pitchFamily="34" charset="-122"/>
              </a:rPr>
              <a:t>?</a:t>
            </a:r>
            <a:br>
              <a:rPr lang="en-US" altLang="zh-CN" sz="2400" kern="1200" dirty="0">
                <a:solidFill>
                  <a:srgbClr val="244279"/>
                </a:solidFill>
                <a:latin typeface="Adobe 黑体 Std R" panose="020B0400000000000000" pitchFamily="34" charset="-122"/>
                <a:ea typeface="Adobe 黑体 Std R" panose="020B0400000000000000" pitchFamily="34" charset="-122"/>
              </a:rPr>
            </a:br>
            <a:r>
              <a:rPr lang="en-US" altLang="zh-CN" sz="1600" kern="1200" dirty="0">
                <a:solidFill>
                  <a:srgbClr val="244279"/>
                </a:solidFill>
                <a:latin typeface="Adobe 黑体 Std R" panose="020B0400000000000000" pitchFamily="34" charset="-122"/>
                <a:ea typeface="Adobe 黑体 Std R" panose="020B0400000000000000" pitchFamily="34" charset="-122"/>
              </a:rPr>
              <a:t>— </a:t>
            </a:r>
            <a:r>
              <a:rPr lang="zh-CN" altLang="en-US" sz="1600" kern="1200" dirty="0">
                <a:solidFill>
                  <a:srgbClr val="244279"/>
                </a:solidFill>
                <a:latin typeface="Adobe 黑体 Std R" panose="020B0400000000000000" pitchFamily="34" charset="-122"/>
                <a:ea typeface="Adobe 黑体 Std R" panose="020B0400000000000000" pitchFamily="34" charset="-122"/>
              </a:rPr>
              <a:t>表面张力</a:t>
            </a:r>
            <a:endParaRPr lang="en-US" altLang="zh-CN" sz="1600" kern="1200" dirty="0">
              <a:solidFill>
                <a:srgbClr val="244279"/>
              </a:solidFill>
              <a:latin typeface="Adobe 黑体 Std R" panose="020B0400000000000000" pitchFamily="34" charset="-122"/>
              <a:ea typeface="Adobe 黑体 Std R" panose="020B0400000000000000" pitchFamily="34" charset="-122"/>
            </a:endParaRPr>
          </a:p>
        </p:txBody>
      </p:sp>
      <p:graphicFrame>
        <p:nvGraphicFramePr>
          <p:cNvPr id="23" name="Object 10"/>
          <p:cNvGraphicFramePr>
            <a:graphicFrameLocks noChangeAspect="1"/>
          </p:cNvGraphicFramePr>
          <p:nvPr>
            <p:extLst>
              <p:ext uri="{D42A27DB-BD31-4B8C-83A1-F6EECF244321}">
                <p14:modId xmlns:p14="http://schemas.microsoft.com/office/powerpoint/2010/main" val="770194687"/>
              </p:ext>
            </p:extLst>
          </p:nvPr>
        </p:nvGraphicFramePr>
        <p:xfrm>
          <a:off x="977161" y="1384300"/>
          <a:ext cx="3276600" cy="2621019"/>
        </p:xfrm>
        <a:graphic>
          <a:graphicData uri="http://schemas.openxmlformats.org/presentationml/2006/ole">
            <mc:AlternateContent xmlns:mc="http://schemas.openxmlformats.org/markup-compatibility/2006">
              <mc:Choice xmlns:v="urn:schemas-microsoft-com:vml" Requires="v">
                <p:oleObj spid="_x0000_s114390" name="Picture" r:id="rId3" imgW="3238560" imgH="2590920" progId="Word.Picture.8">
                  <p:embed/>
                </p:oleObj>
              </mc:Choice>
              <mc:Fallback>
                <p:oleObj name="Picture" r:id="rId3" imgW="3238560" imgH="2590920" progId="Word.Picture.8">
                  <p:embed/>
                  <p:pic>
                    <p:nvPicPr>
                      <p:cNvPr id="0" name=""/>
                      <p:cNvPicPr>
                        <a:picLocks noChangeAspect="1" noChangeArrowheads="1"/>
                      </p:cNvPicPr>
                      <p:nvPr/>
                    </p:nvPicPr>
                    <p:blipFill>
                      <a:blip r:embed="rId4"/>
                      <a:srcRect/>
                      <a:stretch>
                        <a:fillRect/>
                      </a:stretch>
                    </p:blipFill>
                    <p:spPr bwMode="auto">
                      <a:xfrm>
                        <a:off x="977161" y="1384300"/>
                        <a:ext cx="3276600" cy="2621019"/>
                      </a:xfrm>
                      <a:prstGeom prst="rect">
                        <a:avLst/>
                      </a:prstGeom>
                      <a:noFill/>
                      <a:ln>
                        <a:noFill/>
                      </a:ln>
                      <a:effectLst/>
                      <a:extLst/>
                    </p:spPr>
                  </p:pic>
                </p:oleObj>
              </mc:Fallback>
            </mc:AlternateContent>
          </a:graphicData>
        </a:graphic>
      </p:graphicFrame>
      <p:grpSp>
        <p:nvGrpSpPr>
          <p:cNvPr id="25" name="Group 3083"/>
          <p:cNvGrpSpPr>
            <a:grpSpLocks/>
          </p:cNvGrpSpPr>
          <p:nvPr/>
        </p:nvGrpSpPr>
        <p:grpSpPr bwMode="auto">
          <a:xfrm>
            <a:off x="4406161" y="3048000"/>
            <a:ext cx="3570287" cy="863600"/>
            <a:chOff x="1337" y="1392"/>
            <a:chExt cx="2249" cy="544"/>
          </a:xfrm>
          <a:solidFill>
            <a:srgbClr val="00B0F0"/>
          </a:solidFill>
        </p:grpSpPr>
        <p:sp>
          <p:nvSpPr>
            <p:cNvPr id="32" name="Rectangle 3079"/>
            <p:cNvSpPr>
              <a:spLocks noChangeArrowheads="1"/>
            </p:cNvSpPr>
            <p:nvPr/>
          </p:nvSpPr>
          <p:spPr bwMode="auto">
            <a:xfrm>
              <a:off x="1337" y="1392"/>
              <a:ext cx="2249" cy="544"/>
            </a:xfrm>
            <a:prstGeom prst="rect">
              <a:avLst/>
            </a:prstGeom>
            <a:grpFill/>
            <a:ln w="9525">
              <a:solidFill>
                <a:schemeClr val="tx1"/>
              </a:solidFill>
              <a:miter lim="800000"/>
              <a:headEnd/>
              <a:tailEnd/>
            </a:ln>
            <a:effectLst>
              <a:outerShdw dist="107763" dir="2700000" algn="ctr" rotWithShape="0">
                <a:schemeClr val="bg2">
                  <a:alpha val="50000"/>
                </a:schemeClr>
              </a:outerShdw>
            </a:effectLst>
          </p:spPr>
          <p:txBody>
            <a:bodyPr wrap="none" lIns="93600" tIns="46800" rIns="93600" bIns="4680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zh-CN" altLang="en-US">
                <a:latin typeface="宋体" panose="02010600030101010101" pitchFamily="2" charset="-122"/>
                <a:ea typeface="宋体" panose="02010600030101010101" pitchFamily="2" charset="-122"/>
              </a:endParaRPr>
            </a:p>
          </p:txBody>
        </p:sp>
        <p:graphicFrame>
          <p:nvGraphicFramePr>
            <p:cNvPr id="33" name="Object 3073"/>
            <p:cNvGraphicFramePr>
              <a:graphicFrameLocks noChangeAspect="1"/>
            </p:cNvGraphicFramePr>
            <p:nvPr/>
          </p:nvGraphicFramePr>
          <p:xfrm>
            <a:off x="1432" y="1432"/>
            <a:ext cx="2088" cy="485"/>
          </p:xfrm>
          <a:graphic>
            <a:graphicData uri="http://schemas.openxmlformats.org/presentationml/2006/ole">
              <mc:AlternateContent xmlns:mc="http://schemas.openxmlformats.org/markup-compatibility/2006">
                <mc:Choice xmlns:v="urn:schemas-microsoft-com:vml" Requires="v">
                  <p:oleObj spid="_x0000_s114391" name="Equation" r:id="rId5" imgW="711000" imgH="164880" progId="Equation.3">
                    <p:embed/>
                  </p:oleObj>
                </mc:Choice>
                <mc:Fallback>
                  <p:oleObj name="Equation" r:id="rId5" imgW="711000" imgH="1648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2" y="1432"/>
                          <a:ext cx="2088" cy="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4" name="Group 3084"/>
          <p:cNvGrpSpPr>
            <a:grpSpLocks/>
          </p:cNvGrpSpPr>
          <p:nvPr/>
        </p:nvGrpSpPr>
        <p:grpSpPr bwMode="auto">
          <a:xfrm>
            <a:off x="977161" y="4080645"/>
            <a:ext cx="6999287" cy="2345846"/>
            <a:chOff x="659" y="2299"/>
            <a:chExt cx="4523" cy="1462"/>
          </a:xfrm>
          <a:solidFill>
            <a:srgbClr val="00B0F0"/>
          </a:solidFill>
        </p:grpSpPr>
        <p:sp>
          <p:nvSpPr>
            <p:cNvPr id="35" name="Rectangle 3080"/>
            <p:cNvSpPr>
              <a:spLocks noChangeArrowheads="1"/>
            </p:cNvSpPr>
            <p:nvPr/>
          </p:nvSpPr>
          <p:spPr bwMode="auto">
            <a:xfrm>
              <a:off x="659" y="2299"/>
              <a:ext cx="4523" cy="1447"/>
            </a:xfrm>
            <a:prstGeom prst="rect">
              <a:avLst/>
            </a:prstGeom>
            <a:grpFill/>
            <a:ln w="9525">
              <a:solidFill>
                <a:schemeClr val="tx1"/>
              </a:solidFill>
              <a:miter lim="800000"/>
              <a:headEnd/>
              <a:tailEnd/>
            </a:ln>
            <a:effectLst>
              <a:outerShdw dist="107763" dir="2700000" algn="ctr" rotWithShape="0">
                <a:schemeClr val="bg2">
                  <a:alpha val="50000"/>
                </a:schemeClr>
              </a:outerShdw>
            </a:effectLst>
          </p:spPr>
          <p:txBody>
            <a:bodyPr wrap="none" lIns="93600" tIns="46800" rIns="93600" bIns="4680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zh-CN" altLang="en-US">
                <a:latin typeface="宋体" panose="02010600030101010101" pitchFamily="2" charset="-122"/>
                <a:ea typeface="宋体" panose="02010600030101010101" pitchFamily="2" charset="-122"/>
              </a:endParaRPr>
            </a:p>
          </p:txBody>
        </p:sp>
        <p:graphicFrame>
          <p:nvGraphicFramePr>
            <p:cNvPr id="36" name="Object 3072"/>
            <p:cNvGraphicFramePr>
              <a:graphicFrameLocks noChangeAspect="1"/>
            </p:cNvGraphicFramePr>
            <p:nvPr>
              <p:extLst>
                <p:ext uri="{D42A27DB-BD31-4B8C-83A1-F6EECF244321}">
                  <p14:modId xmlns:p14="http://schemas.microsoft.com/office/powerpoint/2010/main" val="3655973731"/>
                </p:ext>
              </p:extLst>
            </p:nvPr>
          </p:nvGraphicFramePr>
          <p:xfrm>
            <a:off x="864" y="2356"/>
            <a:ext cx="4113" cy="1405"/>
          </p:xfrm>
          <a:graphic>
            <a:graphicData uri="http://schemas.openxmlformats.org/presentationml/2006/ole">
              <mc:AlternateContent xmlns:mc="http://schemas.openxmlformats.org/markup-compatibility/2006">
                <mc:Choice xmlns:v="urn:schemas-microsoft-com:vml" Requires="v">
                  <p:oleObj spid="_x0000_s114392" name="Equation" r:id="rId7" imgW="2590560" imgH="888840" progId="Equation.3">
                    <p:embed/>
                  </p:oleObj>
                </mc:Choice>
                <mc:Fallback>
                  <p:oleObj name="Equation" r:id="rId7" imgW="2590560" imgH="888840" progId="Equation.3">
                    <p:embed/>
                    <p:pic>
                      <p:nvPicPr>
                        <p:cNvPr id="0" name=""/>
                        <p:cNvPicPr>
                          <a:picLocks noChangeAspect="1" noChangeArrowheads="1"/>
                        </p:cNvPicPr>
                        <p:nvPr/>
                      </p:nvPicPr>
                      <p:blipFill>
                        <a:blip r:embed="rId8"/>
                        <a:srcRect/>
                        <a:stretch>
                          <a:fillRect/>
                        </a:stretch>
                      </p:blipFill>
                      <p:spPr bwMode="auto">
                        <a:xfrm>
                          <a:off x="864" y="2356"/>
                          <a:ext cx="4113" cy="1405"/>
                        </a:xfrm>
                        <a:prstGeom prst="rect">
                          <a:avLst/>
                        </a:prstGeom>
                        <a:noFill/>
                        <a:ln>
                          <a:noFill/>
                        </a:ln>
                        <a:effectLst/>
                        <a:extLst/>
                      </p:spPr>
                    </p:pic>
                  </p:oleObj>
                </mc:Fallback>
              </mc:AlternateContent>
            </a:graphicData>
          </a:graphic>
        </p:graphicFrame>
      </p:grpSp>
      <p:pic>
        <p:nvPicPr>
          <p:cNvPr id="3" name="图片 2">
            <a:extLst>
              <a:ext uri="{FF2B5EF4-FFF2-40B4-BE49-F238E27FC236}">
                <a16:creationId xmlns:a16="http://schemas.microsoft.com/office/drawing/2014/main" id="{5760058C-5EF5-4383-890D-51BD0593ED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5400" y="1443110"/>
            <a:ext cx="2432954" cy="1574728"/>
          </a:xfrm>
          <a:prstGeom prst="rect">
            <a:avLst/>
          </a:prstGeom>
        </p:spPr>
      </p:pic>
    </p:spTree>
    <p:extLst>
      <p:ext uri="{BB962C8B-B14F-4D97-AF65-F5344CB8AC3E}">
        <p14:creationId xmlns:p14="http://schemas.microsoft.com/office/powerpoint/2010/main" val="383968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152400" y="1686099"/>
            <a:ext cx="5791200"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头发的水接触角值</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圆拟合（左）与</a:t>
            </a:r>
            <a:r>
              <a:rPr lang="en-US" altLang="zh-CN" sz="1400" dirty="0">
                <a:latin typeface="宋体" panose="02010600030101010101" pitchFamily="2" charset="-122"/>
                <a:ea typeface="宋体" panose="02010600030101010101" pitchFamily="2" charset="-122"/>
              </a:rPr>
              <a:t>ADSA—</a:t>
            </a:r>
            <a:r>
              <a:rPr lang="en-US" altLang="zh-CN" sz="1400" dirty="0" err="1">
                <a:latin typeface="宋体" panose="02010600030101010101" pitchFamily="2" charset="-122"/>
                <a:ea typeface="宋体" panose="02010600030101010101" pitchFamily="2" charset="-122"/>
              </a:rPr>
              <a:t>RealDrop</a:t>
            </a:r>
            <a:r>
              <a:rPr lang="zh-CN" altLang="en-US" sz="1400" dirty="0">
                <a:latin typeface="宋体" panose="02010600030101010101" pitchFamily="2" charset="-122"/>
                <a:ea typeface="宋体" panose="02010600030101010101" pitchFamily="2" charset="-122"/>
              </a:rPr>
              <a:t>算法对比</a:t>
            </a:r>
          </a:p>
        </p:txBody>
      </p:sp>
      <p:pic>
        <p:nvPicPr>
          <p:cNvPr id="3" name="图片 2">
            <a:extLst>
              <a:ext uri="{FF2B5EF4-FFF2-40B4-BE49-F238E27FC236}">
                <a16:creationId xmlns:a16="http://schemas.microsoft.com/office/drawing/2014/main" id="{7D50A3BE-C069-4DA3-AD38-B32919CB1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667000"/>
            <a:ext cx="4320000" cy="2797660"/>
          </a:xfrm>
          <a:prstGeom prst="rect">
            <a:avLst/>
          </a:prstGeom>
        </p:spPr>
      </p:pic>
      <p:pic>
        <p:nvPicPr>
          <p:cNvPr id="7" name="图片 6">
            <a:extLst>
              <a:ext uri="{FF2B5EF4-FFF2-40B4-BE49-F238E27FC236}">
                <a16:creationId xmlns:a16="http://schemas.microsoft.com/office/drawing/2014/main" id="{9C48684D-E698-468E-96F0-F199422AA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667000"/>
            <a:ext cx="4320000" cy="2797660"/>
          </a:xfrm>
          <a:prstGeom prst="rect">
            <a:avLst/>
          </a:prstGeom>
        </p:spPr>
      </p:pic>
      <p:sp>
        <p:nvSpPr>
          <p:cNvPr id="10" name="Rectangle 2">
            <a:extLst>
              <a:ext uri="{FF2B5EF4-FFF2-40B4-BE49-F238E27FC236}">
                <a16:creationId xmlns:a16="http://schemas.microsoft.com/office/drawing/2014/main" id="{C4F1508E-4F8A-4594-A873-CC6CB1995C6D}"/>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1" name="图片 10">
            <a:extLst>
              <a:ext uri="{FF2B5EF4-FFF2-40B4-BE49-F238E27FC236}">
                <a16:creationId xmlns:a16="http://schemas.microsoft.com/office/drawing/2014/main" id="{D9713600-1A92-4227-A52B-3BCB537027EC}"/>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75720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228600" y="1591203"/>
            <a:ext cx="5791200"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粉末的水接触角值</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亲水粉末与疏水粉末</a:t>
            </a:r>
          </a:p>
        </p:txBody>
      </p:sp>
      <p:pic>
        <p:nvPicPr>
          <p:cNvPr id="4" name="图片 3">
            <a:extLst>
              <a:ext uri="{FF2B5EF4-FFF2-40B4-BE49-F238E27FC236}">
                <a16:creationId xmlns:a16="http://schemas.microsoft.com/office/drawing/2014/main" id="{C0CBFB7B-918B-43B1-AFFA-3C5BFFD1A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0" y="2362200"/>
            <a:ext cx="4500000" cy="2872340"/>
          </a:xfrm>
          <a:prstGeom prst="rect">
            <a:avLst/>
          </a:prstGeom>
        </p:spPr>
      </p:pic>
      <p:pic>
        <p:nvPicPr>
          <p:cNvPr id="6" name="图片 5">
            <a:extLst>
              <a:ext uri="{FF2B5EF4-FFF2-40B4-BE49-F238E27FC236}">
                <a16:creationId xmlns:a16="http://schemas.microsoft.com/office/drawing/2014/main" id="{45FF9C70-61AA-4DD3-ABA9-C69F4913D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 y="2362899"/>
            <a:ext cx="4500000" cy="2872341"/>
          </a:xfrm>
          <a:prstGeom prst="rect">
            <a:avLst/>
          </a:prstGeom>
        </p:spPr>
      </p:pic>
      <p:sp>
        <p:nvSpPr>
          <p:cNvPr id="10" name="Rectangle 2">
            <a:extLst>
              <a:ext uri="{FF2B5EF4-FFF2-40B4-BE49-F238E27FC236}">
                <a16:creationId xmlns:a16="http://schemas.microsoft.com/office/drawing/2014/main" id="{4BA98774-4905-4EC5-8220-D5335E671FA5}"/>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1" name="图片 10">
            <a:extLst>
              <a:ext uri="{FF2B5EF4-FFF2-40B4-BE49-F238E27FC236}">
                <a16:creationId xmlns:a16="http://schemas.microsoft.com/office/drawing/2014/main" id="{62E2AF3E-4852-48DD-83D3-20335F926960}"/>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6985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500"/>
                            </p:stCondLst>
                            <p:childTnLst>
                              <p:par>
                                <p:cTn id="20" presetID="6"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par>
                          <p:cTn id="23" fill="hold">
                            <p:stCondLst>
                              <p:cond delay="2500"/>
                            </p:stCondLst>
                            <p:childTnLst>
                              <p:par>
                                <p:cTn id="24" presetID="6" presetClass="entr" presetSubtype="1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687900" y="1548594"/>
            <a:ext cx="3124200"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蚊子翅膀的接触角值 针头直径</a:t>
            </a:r>
            <a:r>
              <a:rPr lang="en-US" altLang="zh-CN" sz="1400" dirty="0">
                <a:latin typeface="宋体" panose="02010600030101010101" pitchFamily="2" charset="-122"/>
                <a:ea typeface="宋体" panose="02010600030101010101" pitchFamily="2" charset="-122"/>
              </a:rPr>
              <a:t>0.2mm</a:t>
            </a:r>
            <a:endParaRPr lang="zh-CN" altLang="en-US" sz="1400" dirty="0">
              <a:latin typeface="宋体" panose="02010600030101010101" pitchFamily="2" charset="-122"/>
              <a:ea typeface="宋体" panose="02010600030101010101" pitchFamily="2" charset="-122"/>
            </a:endParaRPr>
          </a:p>
        </p:txBody>
      </p:sp>
      <p:pic>
        <p:nvPicPr>
          <p:cNvPr id="3" name="图片 2">
            <a:extLst>
              <a:ext uri="{FF2B5EF4-FFF2-40B4-BE49-F238E27FC236}">
                <a16:creationId xmlns:a16="http://schemas.microsoft.com/office/drawing/2014/main" id="{3B99B23D-05A3-4875-8E54-B40ECE2E4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4500000" cy="2872340"/>
          </a:xfrm>
          <a:prstGeom prst="rect">
            <a:avLst/>
          </a:prstGeom>
        </p:spPr>
      </p:pic>
      <p:pic>
        <p:nvPicPr>
          <p:cNvPr id="7" name="图片 6">
            <a:extLst>
              <a:ext uri="{FF2B5EF4-FFF2-40B4-BE49-F238E27FC236}">
                <a16:creationId xmlns:a16="http://schemas.microsoft.com/office/drawing/2014/main" id="{DC1C01A9-1C4C-49BB-AC65-55AAE969C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0" y="2286000"/>
            <a:ext cx="4500000" cy="2872340"/>
          </a:xfrm>
          <a:prstGeom prst="rect">
            <a:avLst/>
          </a:prstGeom>
        </p:spPr>
      </p:pic>
      <p:sp>
        <p:nvSpPr>
          <p:cNvPr id="14" name="矩形 13">
            <a:extLst>
              <a:ext uri="{FF2B5EF4-FFF2-40B4-BE49-F238E27FC236}">
                <a16:creationId xmlns:a16="http://schemas.microsoft.com/office/drawing/2014/main" id="{645FB912-F541-46A5-89E4-3454E413B745}"/>
              </a:ext>
            </a:extLst>
          </p:cNvPr>
          <p:cNvSpPr/>
          <p:nvPr/>
        </p:nvSpPr>
        <p:spPr>
          <a:xfrm>
            <a:off x="4950900" y="1548594"/>
            <a:ext cx="3886200"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小面积样品的的接触角值 针头直径</a:t>
            </a:r>
            <a:r>
              <a:rPr lang="en-US" altLang="zh-CN" sz="1400" dirty="0">
                <a:latin typeface="宋体" panose="02010600030101010101" pitchFamily="2" charset="-122"/>
                <a:ea typeface="宋体" panose="02010600030101010101" pitchFamily="2" charset="-122"/>
              </a:rPr>
              <a:t>0.2mm</a:t>
            </a:r>
            <a:endParaRPr lang="zh-CN" altLang="en-US" sz="1400" dirty="0">
              <a:latin typeface="宋体" panose="02010600030101010101" pitchFamily="2" charset="-122"/>
              <a:ea typeface="宋体" panose="02010600030101010101" pitchFamily="2" charset="-122"/>
            </a:endParaRPr>
          </a:p>
        </p:txBody>
      </p:sp>
      <p:sp>
        <p:nvSpPr>
          <p:cNvPr id="11" name="Rectangle 2">
            <a:extLst>
              <a:ext uri="{FF2B5EF4-FFF2-40B4-BE49-F238E27FC236}">
                <a16:creationId xmlns:a16="http://schemas.microsoft.com/office/drawing/2014/main" id="{EA4EAFC8-5815-4302-9C0D-C2A6CCD8DF3F}"/>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2" name="图片 11">
            <a:extLst>
              <a:ext uri="{FF2B5EF4-FFF2-40B4-BE49-F238E27FC236}">
                <a16:creationId xmlns:a16="http://schemas.microsoft.com/office/drawing/2014/main" id="{5AB6A691-A50C-46C1-ABA5-9199AB224E56}"/>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71287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687900" y="1548594"/>
            <a:ext cx="7617900"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喷射针头（液态针头）喷射</a:t>
            </a:r>
            <a:r>
              <a:rPr lang="en-US" altLang="zh-CN" sz="1400" dirty="0">
                <a:latin typeface="宋体" panose="02010600030101010101" pitchFamily="2" charset="-122"/>
                <a:ea typeface="宋体" panose="02010600030101010101" pitchFamily="2" charset="-122"/>
              </a:rPr>
              <a:t>0.1uL</a:t>
            </a:r>
            <a:r>
              <a:rPr lang="zh-CN" altLang="en-US" sz="1400" dirty="0">
                <a:latin typeface="宋体" panose="02010600030101010101" pitchFamily="2" charset="-122"/>
                <a:ea typeface="宋体" panose="02010600030101010101" pitchFamily="2" charset="-122"/>
              </a:rPr>
              <a:t>液滴至超疏水表面的接触角值测试情况</a:t>
            </a:r>
          </a:p>
        </p:txBody>
      </p:sp>
      <p:pic>
        <p:nvPicPr>
          <p:cNvPr id="4" name="图片 3">
            <a:extLst>
              <a:ext uri="{FF2B5EF4-FFF2-40B4-BE49-F238E27FC236}">
                <a16:creationId xmlns:a16="http://schemas.microsoft.com/office/drawing/2014/main" id="{315C93CD-F9AA-4F7B-B8AD-B35A0828B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0" y="2209800"/>
            <a:ext cx="4500000" cy="3375000"/>
          </a:xfrm>
          <a:prstGeom prst="rect">
            <a:avLst/>
          </a:prstGeom>
        </p:spPr>
      </p:pic>
      <p:pic>
        <p:nvPicPr>
          <p:cNvPr id="6" name="图片 5">
            <a:extLst>
              <a:ext uri="{FF2B5EF4-FFF2-40B4-BE49-F238E27FC236}">
                <a16:creationId xmlns:a16="http://schemas.microsoft.com/office/drawing/2014/main" id="{C21907C8-F74E-41F0-9860-57A8FB4C1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2209800"/>
            <a:ext cx="4500000" cy="3375000"/>
          </a:xfrm>
          <a:prstGeom prst="rect">
            <a:avLst/>
          </a:prstGeom>
        </p:spPr>
      </p:pic>
      <p:sp>
        <p:nvSpPr>
          <p:cNvPr id="10" name="Rectangle 2">
            <a:extLst>
              <a:ext uri="{FF2B5EF4-FFF2-40B4-BE49-F238E27FC236}">
                <a16:creationId xmlns:a16="http://schemas.microsoft.com/office/drawing/2014/main" id="{3EE9927B-3A13-4087-9835-2A04C6B8879F}"/>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1" name="图片 10">
            <a:extLst>
              <a:ext uri="{FF2B5EF4-FFF2-40B4-BE49-F238E27FC236}">
                <a16:creationId xmlns:a16="http://schemas.microsoft.com/office/drawing/2014/main" id="{C11AC8B9-EEF9-4954-AB8A-33A41BFF54E3}"/>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304525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694251" y="1370715"/>
            <a:ext cx="7617900"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不同材料不同亲疏水角度实际测试拟合结果对比图一</a:t>
            </a:r>
          </a:p>
        </p:txBody>
      </p:sp>
      <p:pic>
        <p:nvPicPr>
          <p:cNvPr id="5" name="图片 4">
            <a:extLst>
              <a:ext uri="{FF2B5EF4-FFF2-40B4-BE49-F238E27FC236}">
                <a16:creationId xmlns:a16="http://schemas.microsoft.com/office/drawing/2014/main" id="{EECD451E-B31B-4848-BA3D-7C40106E0E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153"/>
          <a:stretch/>
        </p:blipFill>
        <p:spPr>
          <a:xfrm>
            <a:off x="6350" y="1859397"/>
            <a:ext cx="4500000" cy="805419"/>
          </a:xfrm>
          <a:prstGeom prst="rect">
            <a:avLst/>
          </a:prstGeom>
        </p:spPr>
      </p:pic>
      <p:sp>
        <p:nvSpPr>
          <p:cNvPr id="7" name="文本框 6">
            <a:extLst>
              <a:ext uri="{FF2B5EF4-FFF2-40B4-BE49-F238E27FC236}">
                <a16:creationId xmlns:a16="http://schemas.microsoft.com/office/drawing/2014/main" id="{0404630B-0BA0-4D62-B3CE-8D4A8672B5E5}"/>
              </a:ext>
            </a:extLst>
          </p:cNvPr>
          <p:cNvSpPr txBox="1"/>
          <p:nvPr/>
        </p:nvSpPr>
        <p:spPr>
          <a:xfrm>
            <a:off x="3972950" y="1857592"/>
            <a:ext cx="533400" cy="646331"/>
          </a:xfrm>
          <a:prstGeom prst="rect">
            <a:avLst/>
          </a:prstGeom>
          <a:noFill/>
        </p:spPr>
        <p:txBody>
          <a:bodyPr wrap="square" rtlCol="0">
            <a:spAutoFit/>
          </a:bodyPr>
          <a:lstStyle/>
          <a:p>
            <a:r>
              <a:rPr lang="en-US" altLang="zh-CN" dirty="0">
                <a:solidFill>
                  <a:srgbClr val="FF0000"/>
                </a:solidFill>
              </a:rPr>
              <a:t>1.7°</a:t>
            </a:r>
            <a:endParaRPr lang="zh-CN" altLang="en-US" dirty="0">
              <a:solidFill>
                <a:srgbClr val="FF0000"/>
              </a:solidFill>
            </a:endParaRPr>
          </a:p>
        </p:txBody>
      </p:sp>
      <p:pic>
        <p:nvPicPr>
          <p:cNvPr id="10" name="图片 9">
            <a:extLst>
              <a:ext uri="{FF2B5EF4-FFF2-40B4-BE49-F238E27FC236}">
                <a16:creationId xmlns:a16="http://schemas.microsoft.com/office/drawing/2014/main" id="{1EDB9748-212F-4225-A932-386D7C332D4F}"/>
              </a:ext>
            </a:extLst>
          </p:cNvPr>
          <p:cNvPicPr>
            <a:picLocks noChangeAspect="1"/>
          </p:cNvPicPr>
          <p:nvPr/>
        </p:nvPicPr>
        <p:blipFill rotWithShape="1">
          <a:blip r:embed="rId3">
            <a:extLst>
              <a:ext uri="{28A0092B-C50C-407E-A947-70E740481C1C}">
                <a14:useLocalDpi xmlns:a14="http://schemas.microsoft.com/office/drawing/2010/main" val="0"/>
              </a:ext>
            </a:extLst>
          </a:blip>
          <a:srcRect t="81667"/>
          <a:stretch/>
        </p:blipFill>
        <p:spPr>
          <a:xfrm>
            <a:off x="6350" y="3260001"/>
            <a:ext cx="4500000" cy="549999"/>
          </a:xfrm>
          <a:prstGeom prst="rect">
            <a:avLst/>
          </a:prstGeom>
        </p:spPr>
      </p:pic>
      <p:sp>
        <p:nvSpPr>
          <p:cNvPr id="16" name="文本框 15">
            <a:extLst>
              <a:ext uri="{FF2B5EF4-FFF2-40B4-BE49-F238E27FC236}">
                <a16:creationId xmlns:a16="http://schemas.microsoft.com/office/drawing/2014/main" id="{C5861B60-303D-4C41-A30F-7DFBE5CFF22A}"/>
              </a:ext>
            </a:extLst>
          </p:cNvPr>
          <p:cNvSpPr txBox="1"/>
          <p:nvPr/>
        </p:nvSpPr>
        <p:spPr>
          <a:xfrm>
            <a:off x="4111368" y="2949792"/>
            <a:ext cx="394982" cy="369332"/>
          </a:xfrm>
          <a:prstGeom prst="rect">
            <a:avLst/>
          </a:prstGeom>
          <a:noFill/>
        </p:spPr>
        <p:txBody>
          <a:bodyPr wrap="square" rtlCol="0">
            <a:spAutoFit/>
          </a:bodyPr>
          <a:lstStyle/>
          <a:p>
            <a:r>
              <a:rPr lang="en-US" altLang="zh-CN" dirty="0">
                <a:solidFill>
                  <a:srgbClr val="FF0000"/>
                </a:solidFill>
              </a:rPr>
              <a:t>6°</a:t>
            </a:r>
            <a:endParaRPr lang="zh-CN" altLang="en-US" dirty="0">
              <a:solidFill>
                <a:srgbClr val="FF0000"/>
              </a:solidFill>
            </a:endParaRPr>
          </a:p>
        </p:txBody>
      </p:sp>
      <p:pic>
        <p:nvPicPr>
          <p:cNvPr id="12" name="图片 11">
            <a:extLst>
              <a:ext uri="{FF2B5EF4-FFF2-40B4-BE49-F238E27FC236}">
                <a16:creationId xmlns:a16="http://schemas.microsoft.com/office/drawing/2014/main" id="{BEABA47F-B34E-4F2D-BCEB-E61BEFDAB345}"/>
              </a:ext>
            </a:extLst>
          </p:cNvPr>
          <p:cNvPicPr>
            <a:picLocks noChangeAspect="1"/>
          </p:cNvPicPr>
          <p:nvPr/>
        </p:nvPicPr>
        <p:blipFill rotWithShape="1">
          <a:blip r:embed="rId4">
            <a:extLst>
              <a:ext uri="{28A0092B-C50C-407E-A947-70E740481C1C}">
                <a14:useLocalDpi xmlns:a14="http://schemas.microsoft.com/office/drawing/2010/main" val="0"/>
              </a:ext>
            </a:extLst>
          </a:blip>
          <a:srcRect t="63333" b="23333"/>
          <a:stretch/>
        </p:blipFill>
        <p:spPr>
          <a:xfrm>
            <a:off x="4662934" y="2214816"/>
            <a:ext cx="4500000" cy="450000"/>
          </a:xfrm>
          <a:prstGeom prst="rect">
            <a:avLst/>
          </a:prstGeom>
        </p:spPr>
      </p:pic>
      <p:sp>
        <p:nvSpPr>
          <p:cNvPr id="19" name="文本框 18">
            <a:extLst>
              <a:ext uri="{FF2B5EF4-FFF2-40B4-BE49-F238E27FC236}">
                <a16:creationId xmlns:a16="http://schemas.microsoft.com/office/drawing/2014/main" id="{B30B2E26-076F-4A5E-858C-911319F246D0}"/>
              </a:ext>
            </a:extLst>
          </p:cNvPr>
          <p:cNvSpPr txBox="1"/>
          <p:nvPr/>
        </p:nvSpPr>
        <p:spPr>
          <a:xfrm>
            <a:off x="8705734" y="1767192"/>
            <a:ext cx="457200" cy="369332"/>
          </a:xfrm>
          <a:prstGeom prst="rect">
            <a:avLst/>
          </a:prstGeom>
          <a:noFill/>
        </p:spPr>
        <p:txBody>
          <a:bodyPr wrap="square" rtlCol="0">
            <a:spAutoFit/>
          </a:bodyPr>
          <a:lstStyle/>
          <a:p>
            <a:r>
              <a:rPr lang="en-US" altLang="zh-CN" dirty="0">
                <a:solidFill>
                  <a:srgbClr val="FF0000"/>
                </a:solidFill>
              </a:rPr>
              <a:t>4°</a:t>
            </a:r>
            <a:endParaRPr lang="zh-CN" altLang="en-US" dirty="0">
              <a:solidFill>
                <a:srgbClr val="FF0000"/>
              </a:solidFill>
            </a:endParaRPr>
          </a:p>
        </p:txBody>
      </p:sp>
      <p:pic>
        <p:nvPicPr>
          <p:cNvPr id="17" name="图片 16">
            <a:extLst>
              <a:ext uri="{FF2B5EF4-FFF2-40B4-BE49-F238E27FC236}">
                <a16:creationId xmlns:a16="http://schemas.microsoft.com/office/drawing/2014/main" id="{266BF996-5C2E-4E07-A2A4-12891713A145}"/>
              </a:ext>
            </a:extLst>
          </p:cNvPr>
          <p:cNvPicPr>
            <a:picLocks noChangeAspect="1"/>
          </p:cNvPicPr>
          <p:nvPr/>
        </p:nvPicPr>
        <p:blipFill rotWithShape="1">
          <a:blip r:embed="rId5">
            <a:extLst>
              <a:ext uri="{28A0092B-C50C-407E-A947-70E740481C1C}">
                <a14:useLocalDpi xmlns:a14="http://schemas.microsoft.com/office/drawing/2010/main" val="0"/>
              </a:ext>
            </a:extLst>
          </a:blip>
          <a:srcRect l="12222" t="76667" r="5556" b="6666"/>
          <a:stretch/>
        </p:blipFill>
        <p:spPr>
          <a:xfrm>
            <a:off x="4662934" y="3201892"/>
            <a:ext cx="4500000" cy="608108"/>
          </a:xfrm>
          <a:prstGeom prst="rect">
            <a:avLst/>
          </a:prstGeom>
        </p:spPr>
      </p:pic>
      <p:sp>
        <p:nvSpPr>
          <p:cNvPr id="24" name="文本框 23">
            <a:extLst>
              <a:ext uri="{FF2B5EF4-FFF2-40B4-BE49-F238E27FC236}">
                <a16:creationId xmlns:a16="http://schemas.microsoft.com/office/drawing/2014/main" id="{2AD534DD-D4AD-4E5E-9353-8F39A71E84F9}"/>
              </a:ext>
            </a:extLst>
          </p:cNvPr>
          <p:cNvSpPr txBox="1"/>
          <p:nvPr/>
        </p:nvSpPr>
        <p:spPr>
          <a:xfrm>
            <a:off x="8484431" y="2907268"/>
            <a:ext cx="678503" cy="369332"/>
          </a:xfrm>
          <a:prstGeom prst="rect">
            <a:avLst/>
          </a:prstGeom>
          <a:noFill/>
        </p:spPr>
        <p:txBody>
          <a:bodyPr wrap="square" rtlCol="0">
            <a:spAutoFit/>
          </a:bodyPr>
          <a:lstStyle/>
          <a:p>
            <a:r>
              <a:rPr lang="en-US" altLang="zh-CN" dirty="0">
                <a:solidFill>
                  <a:srgbClr val="FF0000"/>
                </a:solidFill>
              </a:rPr>
              <a:t>10.9°</a:t>
            </a:r>
            <a:endParaRPr lang="zh-CN" altLang="en-US" dirty="0">
              <a:solidFill>
                <a:srgbClr val="FF0000"/>
              </a:solidFill>
            </a:endParaRPr>
          </a:p>
        </p:txBody>
      </p:sp>
      <p:pic>
        <p:nvPicPr>
          <p:cNvPr id="20" name="图片 19">
            <a:extLst>
              <a:ext uri="{FF2B5EF4-FFF2-40B4-BE49-F238E27FC236}">
                <a16:creationId xmlns:a16="http://schemas.microsoft.com/office/drawing/2014/main" id="{E68ADE5B-A9F9-4373-A6E9-121A555AE94D}"/>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76667" r="10001" b="5000"/>
          <a:stretch/>
        </p:blipFill>
        <p:spPr>
          <a:xfrm>
            <a:off x="6350" y="4102016"/>
            <a:ext cx="4500000" cy="774784"/>
          </a:xfrm>
          <a:prstGeom prst="rect">
            <a:avLst/>
          </a:prstGeom>
        </p:spPr>
      </p:pic>
      <p:sp>
        <p:nvSpPr>
          <p:cNvPr id="27" name="文本框 26">
            <a:extLst>
              <a:ext uri="{FF2B5EF4-FFF2-40B4-BE49-F238E27FC236}">
                <a16:creationId xmlns:a16="http://schemas.microsoft.com/office/drawing/2014/main" id="{A842C04F-B149-4049-89CF-3BB4A44241F5}"/>
              </a:ext>
            </a:extLst>
          </p:cNvPr>
          <p:cNvSpPr txBox="1"/>
          <p:nvPr/>
        </p:nvSpPr>
        <p:spPr>
          <a:xfrm>
            <a:off x="3824698" y="3905487"/>
            <a:ext cx="678503" cy="369332"/>
          </a:xfrm>
          <a:prstGeom prst="rect">
            <a:avLst/>
          </a:prstGeom>
          <a:noFill/>
        </p:spPr>
        <p:txBody>
          <a:bodyPr wrap="square" rtlCol="0">
            <a:spAutoFit/>
          </a:bodyPr>
          <a:lstStyle/>
          <a:p>
            <a:r>
              <a:rPr lang="en-US" altLang="zh-CN" dirty="0">
                <a:solidFill>
                  <a:srgbClr val="FF0000"/>
                </a:solidFill>
              </a:rPr>
              <a:t>13.4°</a:t>
            </a:r>
            <a:endParaRPr lang="zh-CN" altLang="en-US" dirty="0">
              <a:solidFill>
                <a:srgbClr val="FF0000"/>
              </a:solidFill>
            </a:endParaRPr>
          </a:p>
        </p:txBody>
      </p:sp>
      <p:pic>
        <p:nvPicPr>
          <p:cNvPr id="23" name="图片 22">
            <a:extLst>
              <a:ext uri="{FF2B5EF4-FFF2-40B4-BE49-F238E27FC236}">
                <a16:creationId xmlns:a16="http://schemas.microsoft.com/office/drawing/2014/main" id="{F8FFF7A6-6080-40F0-B0E1-6AF41FD94933}"/>
              </a:ext>
            </a:extLst>
          </p:cNvPr>
          <p:cNvPicPr>
            <a:picLocks noChangeAspect="1"/>
          </p:cNvPicPr>
          <p:nvPr/>
        </p:nvPicPr>
        <p:blipFill rotWithShape="1">
          <a:blip r:embed="rId7">
            <a:extLst>
              <a:ext uri="{28A0092B-C50C-407E-A947-70E740481C1C}">
                <a14:useLocalDpi xmlns:a14="http://schemas.microsoft.com/office/drawing/2010/main" val="0"/>
              </a:ext>
            </a:extLst>
          </a:blip>
          <a:srcRect l="19013" t="75535" r="8889" b="3333"/>
          <a:stretch/>
        </p:blipFill>
        <p:spPr>
          <a:xfrm>
            <a:off x="4650351" y="3997536"/>
            <a:ext cx="4500000" cy="879264"/>
          </a:xfrm>
          <a:prstGeom prst="rect">
            <a:avLst/>
          </a:prstGeom>
        </p:spPr>
      </p:pic>
      <p:sp>
        <p:nvSpPr>
          <p:cNvPr id="30" name="文本框 29">
            <a:extLst>
              <a:ext uri="{FF2B5EF4-FFF2-40B4-BE49-F238E27FC236}">
                <a16:creationId xmlns:a16="http://schemas.microsoft.com/office/drawing/2014/main" id="{15A65895-9C40-4091-BF32-C1989E687AAE}"/>
              </a:ext>
            </a:extLst>
          </p:cNvPr>
          <p:cNvSpPr txBox="1"/>
          <p:nvPr/>
        </p:nvSpPr>
        <p:spPr>
          <a:xfrm>
            <a:off x="8484431" y="3905487"/>
            <a:ext cx="678503" cy="369332"/>
          </a:xfrm>
          <a:prstGeom prst="rect">
            <a:avLst/>
          </a:prstGeom>
          <a:noFill/>
        </p:spPr>
        <p:txBody>
          <a:bodyPr wrap="square" rtlCol="0">
            <a:spAutoFit/>
          </a:bodyPr>
          <a:lstStyle/>
          <a:p>
            <a:r>
              <a:rPr lang="en-US" altLang="zh-CN" dirty="0">
                <a:solidFill>
                  <a:srgbClr val="FF0000"/>
                </a:solidFill>
              </a:rPr>
              <a:t>17.2°</a:t>
            </a:r>
            <a:endParaRPr lang="zh-CN" altLang="en-US" dirty="0">
              <a:solidFill>
                <a:srgbClr val="FF0000"/>
              </a:solidFill>
            </a:endParaRPr>
          </a:p>
        </p:txBody>
      </p:sp>
      <p:pic>
        <p:nvPicPr>
          <p:cNvPr id="26" name="图片 25">
            <a:extLst>
              <a:ext uri="{FF2B5EF4-FFF2-40B4-BE49-F238E27FC236}">
                <a16:creationId xmlns:a16="http://schemas.microsoft.com/office/drawing/2014/main" id="{DA601EE5-CEFB-478E-9CAB-00B3FA5B0705}"/>
              </a:ext>
            </a:extLst>
          </p:cNvPr>
          <p:cNvPicPr>
            <a:picLocks noChangeAspect="1"/>
          </p:cNvPicPr>
          <p:nvPr/>
        </p:nvPicPr>
        <p:blipFill rotWithShape="1">
          <a:blip r:embed="rId8">
            <a:extLst>
              <a:ext uri="{28A0092B-C50C-407E-A947-70E740481C1C}">
                <a14:useLocalDpi xmlns:a14="http://schemas.microsoft.com/office/drawing/2010/main" val="0"/>
              </a:ext>
            </a:extLst>
          </a:blip>
          <a:srcRect l="23334" t="54221" r="16666" b="23333"/>
          <a:stretch/>
        </p:blipFill>
        <p:spPr>
          <a:xfrm>
            <a:off x="0" y="5758734"/>
            <a:ext cx="2880000" cy="718266"/>
          </a:xfrm>
          <a:prstGeom prst="rect">
            <a:avLst/>
          </a:prstGeom>
        </p:spPr>
      </p:pic>
      <p:sp>
        <p:nvSpPr>
          <p:cNvPr id="33" name="文本框 32">
            <a:extLst>
              <a:ext uri="{FF2B5EF4-FFF2-40B4-BE49-F238E27FC236}">
                <a16:creationId xmlns:a16="http://schemas.microsoft.com/office/drawing/2014/main" id="{C00BFA62-B2F7-4E5B-84EA-8DCC2BFEC11C}"/>
              </a:ext>
            </a:extLst>
          </p:cNvPr>
          <p:cNvSpPr txBox="1"/>
          <p:nvPr/>
        </p:nvSpPr>
        <p:spPr>
          <a:xfrm>
            <a:off x="2201497" y="5196071"/>
            <a:ext cx="678503" cy="369332"/>
          </a:xfrm>
          <a:prstGeom prst="rect">
            <a:avLst/>
          </a:prstGeom>
          <a:noFill/>
        </p:spPr>
        <p:txBody>
          <a:bodyPr wrap="square" rtlCol="0">
            <a:spAutoFit/>
          </a:bodyPr>
          <a:lstStyle/>
          <a:p>
            <a:r>
              <a:rPr lang="en-US" altLang="zh-CN" dirty="0">
                <a:solidFill>
                  <a:srgbClr val="FF0000"/>
                </a:solidFill>
              </a:rPr>
              <a:t>25.5°</a:t>
            </a:r>
            <a:endParaRPr lang="zh-CN" altLang="en-US" dirty="0">
              <a:solidFill>
                <a:srgbClr val="FF0000"/>
              </a:solidFill>
            </a:endParaRPr>
          </a:p>
        </p:txBody>
      </p:sp>
      <p:pic>
        <p:nvPicPr>
          <p:cNvPr id="29" name="图片 28">
            <a:extLst>
              <a:ext uri="{FF2B5EF4-FFF2-40B4-BE49-F238E27FC236}">
                <a16:creationId xmlns:a16="http://schemas.microsoft.com/office/drawing/2014/main" id="{D80F976C-1EEB-4A2E-A879-39170F579756}"/>
              </a:ext>
            </a:extLst>
          </p:cNvPr>
          <p:cNvPicPr>
            <a:picLocks noChangeAspect="1"/>
          </p:cNvPicPr>
          <p:nvPr/>
        </p:nvPicPr>
        <p:blipFill rotWithShape="1">
          <a:blip r:embed="rId9">
            <a:extLst>
              <a:ext uri="{28A0092B-C50C-407E-A947-70E740481C1C}">
                <a14:useLocalDpi xmlns:a14="http://schemas.microsoft.com/office/drawing/2010/main" val="0"/>
              </a:ext>
            </a:extLst>
          </a:blip>
          <a:srcRect l="19012" t="62299" r="15556" b="5392"/>
          <a:stretch/>
        </p:blipFill>
        <p:spPr>
          <a:xfrm>
            <a:off x="3129231" y="5528921"/>
            <a:ext cx="2880000" cy="948079"/>
          </a:xfrm>
          <a:prstGeom prst="rect">
            <a:avLst/>
          </a:prstGeom>
        </p:spPr>
      </p:pic>
      <p:sp>
        <p:nvSpPr>
          <p:cNvPr id="36" name="文本框 35">
            <a:extLst>
              <a:ext uri="{FF2B5EF4-FFF2-40B4-BE49-F238E27FC236}">
                <a16:creationId xmlns:a16="http://schemas.microsoft.com/office/drawing/2014/main" id="{CA4E553F-BD36-4FE2-9FB9-0EBBF8A36996}"/>
              </a:ext>
            </a:extLst>
          </p:cNvPr>
          <p:cNvSpPr txBox="1"/>
          <p:nvPr/>
        </p:nvSpPr>
        <p:spPr>
          <a:xfrm>
            <a:off x="5330728" y="5191835"/>
            <a:ext cx="678503" cy="369332"/>
          </a:xfrm>
          <a:prstGeom prst="rect">
            <a:avLst/>
          </a:prstGeom>
          <a:noFill/>
        </p:spPr>
        <p:txBody>
          <a:bodyPr wrap="square" rtlCol="0">
            <a:spAutoFit/>
          </a:bodyPr>
          <a:lstStyle/>
          <a:p>
            <a:r>
              <a:rPr lang="en-US" altLang="zh-CN" dirty="0">
                <a:solidFill>
                  <a:srgbClr val="FF0000"/>
                </a:solidFill>
              </a:rPr>
              <a:t>40.7°</a:t>
            </a:r>
            <a:endParaRPr lang="zh-CN" altLang="en-US" dirty="0">
              <a:solidFill>
                <a:srgbClr val="FF0000"/>
              </a:solidFill>
            </a:endParaRPr>
          </a:p>
        </p:txBody>
      </p:sp>
      <p:pic>
        <p:nvPicPr>
          <p:cNvPr id="32" name="图片 31">
            <a:extLst>
              <a:ext uri="{FF2B5EF4-FFF2-40B4-BE49-F238E27FC236}">
                <a16:creationId xmlns:a16="http://schemas.microsoft.com/office/drawing/2014/main" id="{DDCDEC2D-4E44-4C50-B270-BBE56CD30B32}"/>
              </a:ext>
            </a:extLst>
          </p:cNvPr>
          <p:cNvPicPr>
            <a:picLocks noChangeAspect="1"/>
          </p:cNvPicPr>
          <p:nvPr/>
        </p:nvPicPr>
        <p:blipFill rotWithShape="1">
          <a:blip r:embed="rId10">
            <a:extLst>
              <a:ext uri="{28A0092B-C50C-407E-A947-70E740481C1C}">
                <a14:useLocalDpi xmlns:a14="http://schemas.microsoft.com/office/drawing/2010/main" val="0"/>
              </a:ext>
            </a:extLst>
          </a:blip>
          <a:srcRect l="20739" t="51400" r="11111" b="4999"/>
          <a:stretch/>
        </p:blipFill>
        <p:spPr>
          <a:xfrm>
            <a:off x="6258461" y="5248636"/>
            <a:ext cx="2880000" cy="1228364"/>
          </a:xfrm>
          <a:prstGeom prst="rect">
            <a:avLst/>
          </a:prstGeom>
        </p:spPr>
      </p:pic>
      <p:sp>
        <p:nvSpPr>
          <p:cNvPr id="39" name="文本框 38">
            <a:extLst>
              <a:ext uri="{FF2B5EF4-FFF2-40B4-BE49-F238E27FC236}">
                <a16:creationId xmlns:a16="http://schemas.microsoft.com/office/drawing/2014/main" id="{23DAFF4C-76D6-4FC0-A858-59182AD354D7}"/>
              </a:ext>
            </a:extLst>
          </p:cNvPr>
          <p:cNvSpPr txBox="1"/>
          <p:nvPr/>
        </p:nvSpPr>
        <p:spPr>
          <a:xfrm>
            <a:off x="8484431" y="5191835"/>
            <a:ext cx="678503" cy="369332"/>
          </a:xfrm>
          <a:prstGeom prst="rect">
            <a:avLst/>
          </a:prstGeom>
          <a:noFill/>
        </p:spPr>
        <p:txBody>
          <a:bodyPr wrap="square" rtlCol="0">
            <a:spAutoFit/>
          </a:bodyPr>
          <a:lstStyle/>
          <a:p>
            <a:r>
              <a:rPr lang="en-US" altLang="zh-CN" dirty="0">
                <a:solidFill>
                  <a:srgbClr val="FF0000"/>
                </a:solidFill>
              </a:rPr>
              <a:t>53.8°</a:t>
            </a:r>
            <a:endParaRPr lang="zh-CN" altLang="en-US" dirty="0">
              <a:solidFill>
                <a:srgbClr val="FF0000"/>
              </a:solidFill>
            </a:endParaRPr>
          </a:p>
        </p:txBody>
      </p:sp>
      <p:sp>
        <p:nvSpPr>
          <p:cNvPr id="28" name="Rectangle 2">
            <a:extLst>
              <a:ext uri="{FF2B5EF4-FFF2-40B4-BE49-F238E27FC236}">
                <a16:creationId xmlns:a16="http://schemas.microsoft.com/office/drawing/2014/main" id="{80CD3D2D-2F5D-4EAB-81C0-674529D6FCAA}"/>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31" name="图片 30">
            <a:extLst>
              <a:ext uri="{FF2B5EF4-FFF2-40B4-BE49-F238E27FC236}">
                <a16:creationId xmlns:a16="http://schemas.microsoft.com/office/drawing/2014/main" id="{875809FE-09CC-4FB3-919A-161C81E8BFCE}"/>
              </a:ext>
            </a:extLst>
          </p:cNvPr>
          <p:cNvPicPr>
            <a:picLocks noChangeAspect="1"/>
          </p:cNvPicPr>
          <p:nvPr/>
        </p:nvPicPr>
        <p:blipFill>
          <a:blip r:embed="rId11"/>
          <a:stretch>
            <a:fillRect/>
          </a:stretch>
        </p:blipFill>
        <p:spPr>
          <a:xfrm>
            <a:off x="1285754" y="315901"/>
            <a:ext cx="999077" cy="924821"/>
          </a:xfrm>
          <a:prstGeom prst="rect">
            <a:avLst/>
          </a:prstGeom>
        </p:spPr>
      </p:pic>
    </p:spTree>
    <p:extLst>
      <p:ext uri="{BB962C8B-B14F-4D97-AF65-F5344CB8AC3E}">
        <p14:creationId xmlns:p14="http://schemas.microsoft.com/office/powerpoint/2010/main" val="13918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0-#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par>
                                <p:cTn id="39" presetID="2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2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par>
                                <p:cTn id="51" presetID="2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par>
                                <p:cTn id="57" presetID="22" presetClass="entr" presetSubtype="4"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500"/>
                                        <p:tgtEl>
                                          <p:spTgt spid="33"/>
                                        </p:tgtEl>
                                      </p:cBhvr>
                                    </p:animEffect>
                                  </p:childTnLst>
                                </p:cTn>
                              </p:par>
                              <p:par>
                                <p:cTn id="63" presetID="22" presetClass="entr" presetSubtype="4"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500"/>
                                        <p:tgtEl>
                                          <p:spTgt spid="29"/>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down)">
                                      <p:cBhvr>
                                        <p:cTn id="68" dur="500"/>
                                        <p:tgtEl>
                                          <p:spTgt spid="36"/>
                                        </p:tgtEl>
                                      </p:cBhvr>
                                    </p:animEffect>
                                  </p:childTnLst>
                                </p:cTn>
                              </p:par>
                              <p:par>
                                <p:cTn id="69" presetID="22" presetClass="entr" presetSubtype="4"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00"/>
                                        <p:tgtEl>
                                          <p:spTgt spid="32"/>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down)">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6" grpId="0"/>
      <p:bldP spid="19" grpId="0"/>
      <p:bldP spid="24" grpId="0"/>
      <p:bldP spid="27" grpId="0"/>
      <p:bldP spid="30" grpId="0"/>
      <p:bldP spid="33" grpId="0"/>
      <p:bldP spid="36" grpId="0"/>
      <p:bldP spid="39"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1AB3EFA8-B5D4-40C5-875C-72960F905E6C}"/>
              </a:ext>
            </a:extLst>
          </p:cNvPr>
          <p:cNvPicPr>
            <a:picLocks noChangeAspect="1"/>
          </p:cNvPicPr>
          <p:nvPr/>
        </p:nvPicPr>
        <p:blipFill rotWithShape="1">
          <a:blip r:embed="rId2">
            <a:extLst>
              <a:ext uri="{28A0092B-C50C-407E-A947-70E740481C1C}">
                <a14:useLocalDpi xmlns:a14="http://schemas.microsoft.com/office/drawing/2010/main" val="0"/>
              </a:ext>
            </a:extLst>
          </a:blip>
          <a:srcRect l="19013" t="22255" r="21111" b="19999"/>
          <a:stretch/>
        </p:blipFill>
        <p:spPr>
          <a:xfrm>
            <a:off x="6264000" y="3800989"/>
            <a:ext cx="2880000" cy="1851675"/>
          </a:xfrm>
          <a:prstGeom prst="rect">
            <a:avLst/>
          </a:prstGeom>
        </p:spPr>
      </p:pic>
      <p:pic>
        <p:nvPicPr>
          <p:cNvPr id="14" name="图片 13">
            <a:extLst>
              <a:ext uri="{FF2B5EF4-FFF2-40B4-BE49-F238E27FC236}">
                <a16:creationId xmlns:a16="http://schemas.microsoft.com/office/drawing/2014/main" id="{7B09CBDB-0FB6-4F9A-BDBB-02CFE645158D}"/>
              </a:ext>
            </a:extLst>
          </p:cNvPr>
          <p:cNvPicPr>
            <a:picLocks noChangeAspect="1"/>
          </p:cNvPicPr>
          <p:nvPr/>
        </p:nvPicPr>
        <p:blipFill rotWithShape="1">
          <a:blip r:embed="rId3">
            <a:extLst>
              <a:ext uri="{28A0092B-C50C-407E-A947-70E740481C1C}">
                <a14:useLocalDpi xmlns:a14="http://schemas.microsoft.com/office/drawing/2010/main" val="0"/>
              </a:ext>
            </a:extLst>
          </a:blip>
          <a:srcRect l="23334" t="26273" r="23333" b="18333"/>
          <a:stretch/>
        </p:blipFill>
        <p:spPr>
          <a:xfrm>
            <a:off x="7800" y="3658514"/>
            <a:ext cx="2880000" cy="1994150"/>
          </a:xfrm>
          <a:prstGeom prst="rect">
            <a:avLst/>
          </a:prstGeom>
        </p:spPr>
      </p:pic>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694251" y="1370715"/>
            <a:ext cx="7617900"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不同材料不同亲疏水角度实际测试拟合结果对比图二</a:t>
            </a:r>
          </a:p>
        </p:txBody>
      </p:sp>
      <p:sp>
        <p:nvSpPr>
          <p:cNvPr id="33" name="文本框 32">
            <a:extLst>
              <a:ext uri="{FF2B5EF4-FFF2-40B4-BE49-F238E27FC236}">
                <a16:creationId xmlns:a16="http://schemas.microsoft.com/office/drawing/2014/main" id="{C00BFA62-B2F7-4E5B-84EA-8DCC2BFEC11C}"/>
              </a:ext>
            </a:extLst>
          </p:cNvPr>
          <p:cNvSpPr txBox="1"/>
          <p:nvPr/>
        </p:nvSpPr>
        <p:spPr>
          <a:xfrm>
            <a:off x="2286421" y="3600904"/>
            <a:ext cx="678503" cy="369332"/>
          </a:xfrm>
          <a:prstGeom prst="rect">
            <a:avLst/>
          </a:prstGeom>
          <a:noFill/>
        </p:spPr>
        <p:txBody>
          <a:bodyPr wrap="square" rtlCol="0">
            <a:spAutoFit/>
          </a:bodyPr>
          <a:lstStyle/>
          <a:p>
            <a:r>
              <a:rPr lang="en-US" altLang="zh-CN" dirty="0">
                <a:solidFill>
                  <a:srgbClr val="FF0000"/>
                </a:solidFill>
              </a:rPr>
              <a:t>92.8°</a:t>
            </a:r>
            <a:endParaRPr lang="zh-CN" altLang="en-US" dirty="0">
              <a:solidFill>
                <a:srgbClr val="FF0000"/>
              </a:solidFill>
            </a:endParaRPr>
          </a:p>
        </p:txBody>
      </p:sp>
      <p:pic>
        <p:nvPicPr>
          <p:cNvPr id="3" name="图片 2">
            <a:extLst>
              <a:ext uri="{FF2B5EF4-FFF2-40B4-BE49-F238E27FC236}">
                <a16:creationId xmlns:a16="http://schemas.microsoft.com/office/drawing/2014/main" id="{923801C4-D2F2-496A-8612-8ACF6FFA2CF6}"/>
              </a:ext>
            </a:extLst>
          </p:cNvPr>
          <p:cNvPicPr>
            <a:picLocks noChangeAspect="1"/>
          </p:cNvPicPr>
          <p:nvPr/>
        </p:nvPicPr>
        <p:blipFill rotWithShape="1">
          <a:blip r:embed="rId4">
            <a:extLst>
              <a:ext uri="{28A0092B-C50C-407E-A947-70E740481C1C}">
                <a14:useLocalDpi xmlns:a14="http://schemas.microsoft.com/office/drawing/2010/main" val="0"/>
              </a:ext>
            </a:extLst>
          </a:blip>
          <a:srcRect l="24445" t="41666" r="21111" b="21667"/>
          <a:stretch/>
        </p:blipFill>
        <p:spPr>
          <a:xfrm>
            <a:off x="0" y="2064501"/>
            <a:ext cx="2880000" cy="1293061"/>
          </a:xfrm>
          <a:prstGeom prst="rect">
            <a:avLst/>
          </a:prstGeom>
        </p:spPr>
      </p:pic>
      <p:sp>
        <p:nvSpPr>
          <p:cNvPr id="28" name="文本框 27">
            <a:extLst>
              <a:ext uri="{FF2B5EF4-FFF2-40B4-BE49-F238E27FC236}">
                <a16:creationId xmlns:a16="http://schemas.microsoft.com/office/drawing/2014/main" id="{F7D18C23-7AB6-404E-A691-51A278F5D5A2}"/>
              </a:ext>
            </a:extLst>
          </p:cNvPr>
          <p:cNvSpPr txBox="1"/>
          <p:nvPr/>
        </p:nvSpPr>
        <p:spPr>
          <a:xfrm>
            <a:off x="2201497" y="1588889"/>
            <a:ext cx="678503" cy="369332"/>
          </a:xfrm>
          <a:prstGeom prst="rect">
            <a:avLst/>
          </a:prstGeom>
          <a:noFill/>
        </p:spPr>
        <p:txBody>
          <a:bodyPr wrap="square" rtlCol="0">
            <a:spAutoFit/>
          </a:bodyPr>
          <a:lstStyle/>
          <a:p>
            <a:r>
              <a:rPr lang="en-US" altLang="zh-CN" dirty="0">
                <a:solidFill>
                  <a:srgbClr val="FF0000"/>
                </a:solidFill>
              </a:rPr>
              <a:t>59.3°</a:t>
            </a:r>
            <a:endParaRPr lang="zh-CN" altLang="en-US" dirty="0">
              <a:solidFill>
                <a:srgbClr val="FF0000"/>
              </a:solidFill>
            </a:endParaRPr>
          </a:p>
        </p:txBody>
      </p:sp>
      <p:pic>
        <p:nvPicPr>
          <p:cNvPr id="6" name="图片 5">
            <a:extLst>
              <a:ext uri="{FF2B5EF4-FFF2-40B4-BE49-F238E27FC236}">
                <a16:creationId xmlns:a16="http://schemas.microsoft.com/office/drawing/2014/main" id="{7AE82401-B16A-4AF2-BD1A-4BE8CADCC4DA}"/>
              </a:ext>
            </a:extLst>
          </p:cNvPr>
          <p:cNvPicPr>
            <a:picLocks noChangeAspect="1"/>
          </p:cNvPicPr>
          <p:nvPr/>
        </p:nvPicPr>
        <p:blipFill rotWithShape="1">
          <a:blip r:embed="rId5">
            <a:extLst>
              <a:ext uri="{28A0092B-C50C-407E-A947-70E740481C1C}">
                <a14:useLocalDpi xmlns:a14="http://schemas.microsoft.com/office/drawing/2010/main" val="0"/>
              </a:ext>
            </a:extLst>
          </a:blip>
          <a:srcRect l="19012" t="45665" r="22222" b="13334"/>
          <a:stretch/>
        </p:blipFill>
        <p:spPr>
          <a:xfrm>
            <a:off x="3130206" y="2017976"/>
            <a:ext cx="2880000" cy="1339586"/>
          </a:xfrm>
          <a:prstGeom prst="rect">
            <a:avLst/>
          </a:prstGeom>
        </p:spPr>
      </p:pic>
      <p:sp>
        <p:nvSpPr>
          <p:cNvPr id="31" name="文本框 30">
            <a:extLst>
              <a:ext uri="{FF2B5EF4-FFF2-40B4-BE49-F238E27FC236}">
                <a16:creationId xmlns:a16="http://schemas.microsoft.com/office/drawing/2014/main" id="{C547B1C4-8980-4C24-B62E-FC1F81282CB1}"/>
              </a:ext>
            </a:extLst>
          </p:cNvPr>
          <p:cNvSpPr txBox="1"/>
          <p:nvPr/>
        </p:nvSpPr>
        <p:spPr>
          <a:xfrm>
            <a:off x="5331703" y="1588889"/>
            <a:ext cx="678503" cy="369332"/>
          </a:xfrm>
          <a:prstGeom prst="rect">
            <a:avLst/>
          </a:prstGeom>
          <a:noFill/>
        </p:spPr>
        <p:txBody>
          <a:bodyPr wrap="square" rtlCol="0">
            <a:spAutoFit/>
          </a:bodyPr>
          <a:lstStyle/>
          <a:p>
            <a:r>
              <a:rPr lang="en-US" altLang="zh-CN" dirty="0">
                <a:solidFill>
                  <a:srgbClr val="FF0000"/>
                </a:solidFill>
              </a:rPr>
              <a:t>68.8°</a:t>
            </a:r>
            <a:endParaRPr lang="zh-CN" altLang="en-US" dirty="0">
              <a:solidFill>
                <a:srgbClr val="FF0000"/>
              </a:solidFill>
            </a:endParaRPr>
          </a:p>
        </p:txBody>
      </p:sp>
      <p:pic>
        <p:nvPicPr>
          <p:cNvPr id="11" name="图片 10">
            <a:extLst>
              <a:ext uri="{FF2B5EF4-FFF2-40B4-BE49-F238E27FC236}">
                <a16:creationId xmlns:a16="http://schemas.microsoft.com/office/drawing/2014/main" id="{9CFE9ED1-510A-4257-8D37-41CB2909516E}"/>
              </a:ext>
            </a:extLst>
          </p:cNvPr>
          <p:cNvPicPr>
            <a:picLocks noChangeAspect="1"/>
          </p:cNvPicPr>
          <p:nvPr/>
        </p:nvPicPr>
        <p:blipFill rotWithShape="1">
          <a:blip r:embed="rId6">
            <a:extLst>
              <a:ext uri="{28A0092B-C50C-407E-A947-70E740481C1C}">
                <a14:useLocalDpi xmlns:a14="http://schemas.microsoft.com/office/drawing/2010/main" val="0"/>
              </a:ext>
            </a:extLst>
          </a:blip>
          <a:srcRect l="23333" t="43954" r="25555" b="13155"/>
          <a:stretch/>
        </p:blipFill>
        <p:spPr>
          <a:xfrm>
            <a:off x="6277259" y="1746347"/>
            <a:ext cx="2880000" cy="1611215"/>
          </a:xfrm>
          <a:prstGeom prst="rect">
            <a:avLst/>
          </a:prstGeom>
        </p:spPr>
      </p:pic>
      <p:sp>
        <p:nvSpPr>
          <p:cNvPr id="34" name="文本框 33">
            <a:extLst>
              <a:ext uri="{FF2B5EF4-FFF2-40B4-BE49-F238E27FC236}">
                <a16:creationId xmlns:a16="http://schemas.microsoft.com/office/drawing/2014/main" id="{EC5DFDCE-7BE5-4D47-9779-9CC70B198095}"/>
              </a:ext>
            </a:extLst>
          </p:cNvPr>
          <p:cNvSpPr txBox="1"/>
          <p:nvPr/>
        </p:nvSpPr>
        <p:spPr>
          <a:xfrm>
            <a:off x="8478756" y="1588889"/>
            <a:ext cx="678503" cy="369332"/>
          </a:xfrm>
          <a:prstGeom prst="rect">
            <a:avLst/>
          </a:prstGeom>
          <a:noFill/>
        </p:spPr>
        <p:txBody>
          <a:bodyPr wrap="square" rtlCol="0">
            <a:spAutoFit/>
          </a:bodyPr>
          <a:lstStyle/>
          <a:p>
            <a:r>
              <a:rPr lang="en-US" altLang="zh-CN" dirty="0">
                <a:solidFill>
                  <a:srgbClr val="FF0000"/>
                </a:solidFill>
              </a:rPr>
              <a:t>83.8°</a:t>
            </a:r>
            <a:endParaRPr lang="zh-CN" altLang="en-US" dirty="0">
              <a:solidFill>
                <a:srgbClr val="FF0000"/>
              </a:solidFill>
            </a:endParaRPr>
          </a:p>
        </p:txBody>
      </p:sp>
      <p:sp>
        <p:nvSpPr>
          <p:cNvPr id="30" name="文本框 29">
            <a:extLst>
              <a:ext uri="{FF2B5EF4-FFF2-40B4-BE49-F238E27FC236}">
                <a16:creationId xmlns:a16="http://schemas.microsoft.com/office/drawing/2014/main" id="{15A65895-9C40-4091-BF32-C1989E687AAE}"/>
              </a:ext>
            </a:extLst>
          </p:cNvPr>
          <p:cNvSpPr txBox="1"/>
          <p:nvPr/>
        </p:nvSpPr>
        <p:spPr>
          <a:xfrm>
            <a:off x="8312151" y="3600904"/>
            <a:ext cx="831849" cy="369332"/>
          </a:xfrm>
          <a:prstGeom prst="rect">
            <a:avLst/>
          </a:prstGeom>
          <a:noFill/>
        </p:spPr>
        <p:txBody>
          <a:bodyPr wrap="square" rtlCol="0">
            <a:spAutoFit/>
          </a:bodyPr>
          <a:lstStyle/>
          <a:p>
            <a:r>
              <a:rPr lang="en-US" altLang="zh-CN" dirty="0">
                <a:solidFill>
                  <a:srgbClr val="FF0000"/>
                </a:solidFill>
              </a:rPr>
              <a:t>102.4°</a:t>
            </a:r>
            <a:endParaRPr lang="zh-CN" altLang="en-US" dirty="0">
              <a:solidFill>
                <a:srgbClr val="FF0000"/>
              </a:solidFill>
            </a:endParaRPr>
          </a:p>
        </p:txBody>
      </p:sp>
      <p:pic>
        <p:nvPicPr>
          <p:cNvPr id="18" name="图片 17">
            <a:extLst>
              <a:ext uri="{FF2B5EF4-FFF2-40B4-BE49-F238E27FC236}">
                <a16:creationId xmlns:a16="http://schemas.microsoft.com/office/drawing/2014/main" id="{5074B054-C172-450B-AA66-125D984BD6EB}"/>
              </a:ext>
            </a:extLst>
          </p:cNvPr>
          <p:cNvPicPr>
            <a:picLocks noChangeAspect="1"/>
          </p:cNvPicPr>
          <p:nvPr/>
        </p:nvPicPr>
        <p:blipFill rotWithShape="1">
          <a:blip r:embed="rId7">
            <a:extLst>
              <a:ext uri="{28A0092B-C50C-407E-A947-70E740481C1C}">
                <a14:useLocalDpi xmlns:a14="http://schemas.microsoft.com/office/drawing/2010/main" val="0"/>
              </a:ext>
            </a:extLst>
          </a:blip>
          <a:srcRect l="15435" t="40484" r="23333"/>
          <a:stretch/>
        </p:blipFill>
        <p:spPr>
          <a:xfrm>
            <a:off x="3130206" y="3793737"/>
            <a:ext cx="2880000" cy="1866180"/>
          </a:xfrm>
          <a:prstGeom prst="rect">
            <a:avLst/>
          </a:prstGeom>
        </p:spPr>
      </p:pic>
      <p:sp>
        <p:nvSpPr>
          <p:cNvPr id="27" name="文本框 26">
            <a:extLst>
              <a:ext uri="{FF2B5EF4-FFF2-40B4-BE49-F238E27FC236}">
                <a16:creationId xmlns:a16="http://schemas.microsoft.com/office/drawing/2014/main" id="{A842C04F-B149-4049-89CF-3BB4A44241F5}"/>
              </a:ext>
            </a:extLst>
          </p:cNvPr>
          <p:cNvSpPr txBox="1"/>
          <p:nvPr/>
        </p:nvSpPr>
        <p:spPr>
          <a:xfrm>
            <a:off x="5362025" y="3600904"/>
            <a:ext cx="678503" cy="369332"/>
          </a:xfrm>
          <a:prstGeom prst="rect">
            <a:avLst/>
          </a:prstGeom>
          <a:noFill/>
        </p:spPr>
        <p:txBody>
          <a:bodyPr wrap="square" rtlCol="0">
            <a:spAutoFit/>
          </a:bodyPr>
          <a:lstStyle/>
          <a:p>
            <a:r>
              <a:rPr lang="en-US" altLang="zh-CN" dirty="0">
                <a:solidFill>
                  <a:srgbClr val="FF0000"/>
                </a:solidFill>
              </a:rPr>
              <a:t>99.6°</a:t>
            </a:r>
            <a:endParaRPr lang="zh-CN" altLang="en-US" dirty="0">
              <a:solidFill>
                <a:srgbClr val="FF0000"/>
              </a:solidFill>
            </a:endParaRPr>
          </a:p>
        </p:txBody>
      </p:sp>
      <p:sp>
        <p:nvSpPr>
          <p:cNvPr id="20" name="Rectangle 2">
            <a:extLst>
              <a:ext uri="{FF2B5EF4-FFF2-40B4-BE49-F238E27FC236}">
                <a16:creationId xmlns:a16="http://schemas.microsoft.com/office/drawing/2014/main" id="{950DAFC5-BD4D-4C28-88E7-0C29C6523CC0}"/>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22" name="图片 21">
            <a:extLst>
              <a:ext uri="{FF2B5EF4-FFF2-40B4-BE49-F238E27FC236}">
                <a16:creationId xmlns:a16="http://schemas.microsoft.com/office/drawing/2014/main" id="{DBC20BBB-4560-4D9E-8556-5D3ADD3BD298}"/>
              </a:ext>
            </a:extLst>
          </p:cNvPr>
          <p:cNvPicPr>
            <a:picLocks noChangeAspect="1"/>
          </p:cNvPicPr>
          <p:nvPr/>
        </p:nvPicPr>
        <p:blipFill>
          <a:blip r:embed="rId8"/>
          <a:stretch>
            <a:fillRect/>
          </a:stretch>
        </p:blipFill>
        <p:spPr>
          <a:xfrm>
            <a:off x="1285754" y="315901"/>
            <a:ext cx="999077" cy="924821"/>
          </a:xfrm>
          <a:prstGeom prst="rect">
            <a:avLst/>
          </a:prstGeom>
        </p:spPr>
      </p:pic>
    </p:spTree>
    <p:extLst>
      <p:ext uri="{BB962C8B-B14F-4D97-AF65-F5344CB8AC3E}">
        <p14:creationId xmlns:p14="http://schemas.microsoft.com/office/powerpoint/2010/main" val="92197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par>
                                <p:cTn id="36" presetID="22" presetClass="entr" presetSubtype="4"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par>
                                <p:cTn id="42" presetID="2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par>
                                <p:cTn id="51" presetID="2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p:bldP spid="28" grpId="0"/>
      <p:bldP spid="31" grpId="0"/>
      <p:bldP spid="34" grpId="0"/>
      <p:bldP spid="30" grpId="0"/>
      <p:bldP spid="27"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A9641A63-DE1F-4DA2-83B4-043305C7D691}"/>
              </a:ext>
            </a:extLst>
          </p:cNvPr>
          <p:cNvPicPr>
            <a:picLocks noChangeAspect="1"/>
          </p:cNvPicPr>
          <p:nvPr/>
        </p:nvPicPr>
        <p:blipFill rotWithShape="1">
          <a:blip r:embed="rId2">
            <a:extLst>
              <a:ext uri="{28A0092B-C50C-407E-A947-70E740481C1C}">
                <a14:useLocalDpi xmlns:a14="http://schemas.microsoft.com/office/drawing/2010/main" val="0"/>
              </a:ext>
            </a:extLst>
          </a:blip>
          <a:srcRect l="19149" t="18325" r="26427" b="11667"/>
          <a:stretch/>
        </p:blipFill>
        <p:spPr>
          <a:xfrm>
            <a:off x="3132000" y="4210856"/>
            <a:ext cx="2880000" cy="2364686"/>
          </a:xfrm>
          <a:prstGeom prst="rect">
            <a:avLst/>
          </a:prstGeom>
        </p:spPr>
      </p:pic>
      <p:pic>
        <p:nvPicPr>
          <p:cNvPr id="13" name="图片 12">
            <a:extLst>
              <a:ext uri="{FF2B5EF4-FFF2-40B4-BE49-F238E27FC236}">
                <a16:creationId xmlns:a16="http://schemas.microsoft.com/office/drawing/2014/main" id="{BFCD1FB9-1E35-4C35-A9F5-81799CD81323}"/>
              </a:ext>
            </a:extLst>
          </p:cNvPr>
          <p:cNvPicPr>
            <a:picLocks noChangeAspect="1"/>
          </p:cNvPicPr>
          <p:nvPr/>
        </p:nvPicPr>
        <p:blipFill rotWithShape="1">
          <a:blip r:embed="rId3">
            <a:extLst>
              <a:ext uri="{28A0092B-C50C-407E-A947-70E740481C1C}">
                <a14:useLocalDpi xmlns:a14="http://schemas.microsoft.com/office/drawing/2010/main" val="0"/>
              </a:ext>
            </a:extLst>
          </a:blip>
          <a:srcRect l="20331" t="21156" r="25532" b="10000"/>
          <a:stretch/>
        </p:blipFill>
        <p:spPr>
          <a:xfrm>
            <a:off x="6350" y="4241338"/>
            <a:ext cx="2880000" cy="2337699"/>
          </a:xfrm>
          <a:prstGeom prst="rect">
            <a:avLst/>
          </a:prstGeom>
        </p:spPr>
      </p:pic>
      <p:pic>
        <p:nvPicPr>
          <p:cNvPr id="10" name="图片 9">
            <a:extLst>
              <a:ext uri="{FF2B5EF4-FFF2-40B4-BE49-F238E27FC236}">
                <a16:creationId xmlns:a16="http://schemas.microsoft.com/office/drawing/2014/main" id="{6605E67D-DA94-418F-848C-2CC2AEA9C651}"/>
              </a:ext>
            </a:extLst>
          </p:cNvPr>
          <p:cNvPicPr>
            <a:picLocks noChangeAspect="1"/>
          </p:cNvPicPr>
          <p:nvPr/>
        </p:nvPicPr>
        <p:blipFill rotWithShape="1">
          <a:blip r:embed="rId4">
            <a:extLst>
              <a:ext uri="{28A0092B-C50C-407E-A947-70E740481C1C}">
                <a14:useLocalDpi xmlns:a14="http://schemas.microsoft.com/office/drawing/2010/main" val="0"/>
              </a:ext>
            </a:extLst>
          </a:blip>
          <a:srcRect l="26667" t="31642" r="23332" b="13334"/>
          <a:stretch/>
        </p:blipFill>
        <p:spPr>
          <a:xfrm>
            <a:off x="6264000" y="1771517"/>
            <a:ext cx="2880000" cy="2112951"/>
          </a:xfrm>
          <a:prstGeom prst="rect">
            <a:avLst/>
          </a:prstGeom>
        </p:spPr>
      </p:pic>
      <p:pic>
        <p:nvPicPr>
          <p:cNvPr id="7" name="图片 6">
            <a:extLst>
              <a:ext uri="{FF2B5EF4-FFF2-40B4-BE49-F238E27FC236}">
                <a16:creationId xmlns:a16="http://schemas.microsoft.com/office/drawing/2014/main" id="{E89ACDB3-ABF5-483C-B42A-00D044D10DE7}"/>
              </a:ext>
            </a:extLst>
          </p:cNvPr>
          <p:cNvPicPr>
            <a:picLocks noChangeAspect="1"/>
          </p:cNvPicPr>
          <p:nvPr/>
        </p:nvPicPr>
        <p:blipFill rotWithShape="1">
          <a:blip r:embed="rId5">
            <a:extLst>
              <a:ext uri="{28A0092B-C50C-407E-A947-70E740481C1C}">
                <a14:useLocalDpi xmlns:a14="http://schemas.microsoft.com/office/drawing/2010/main" val="0"/>
              </a:ext>
            </a:extLst>
          </a:blip>
          <a:srcRect l="30001" t="31642" r="23332" b="18333"/>
          <a:stretch/>
        </p:blipFill>
        <p:spPr>
          <a:xfrm>
            <a:off x="3132000" y="1826306"/>
            <a:ext cx="2880000" cy="2058162"/>
          </a:xfrm>
          <a:prstGeom prst="rect">
            <a:avLst/>
          </a:prstGeom>
        </p:spPr>
      </p:pic>
      <p:pic>
        <p:nvPicPr>
          <p:cNvPr id="4" name="图片 3">
            <a:extLst>
              <a:ext uri="{FF2B5EF4-FFF2-40B4-BE49-F238E27FC236}">
                <a16:creationId xmlns:a16="http://schemas.microsoft.com/office/drawing/2014/main" id="{B727FE27-CE28-4A86-A802-57428B5E9324}"/>
              </a:ext>
            </a:extLst>
          </p:cNvPr>
          <p:cNvPicPr>
            <a:picLocks noChangeAspect="1"/>
          </p:cNvPicPr>
          <p:nvPr/>
        </p:nvPicPr>
        <p:blipFill rotWithShape="1">
          <a:blip r:embed="rId6">
            <a:extLst>
              <a:ext uri="{28A0092B-C50C-407E-A947-70E740481C1C}">
                <a14:useLocalDpi xmlns:a14="http://schemas.microsoft.com/office/drawing/2010/main" val="0"/>
              </a:ext>
            </a:extLst>
          </a:blip>
          <a:srcRect l="22223" t="41667" r="29029" b="10000"/>
          <a:stretch/>
        </p:blipFill>
        <p:spPr>
          <a:xfrm>
            <a:off x="0" y="1980839"/>
            <a:ext cx="2880000" cy="1903629"/>
          </a:xfrm>
          <a:prstGeom prst="rect">
            <a:avLst/>
          </a:prstGeom>
        </p:spPr>
      </p:pic>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694251" y="1370715"/>
            <a:ext cx="7617900"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不同材料不同亲疏水角度实际测试拟合结果对比图三</a:t>
            </a:r>
          </a:p>
        </p:txBody>
      </p:sp>
      <p:sp>
        <p:nvSpPr>
          <p:cNvPr id="33" name="文本框 32">
            <a:extLst>
              <a:ext uri="{FF2B5EF4-FFF2-40B4-BE49-F238E27FC236}">
                <a16:creationId xmlns:a16="http://schemas.microsoft.com/office/drawing/2014/main" id="{C00BFA62-B2F7-4E5B-84EA-8DCC2BFEC11C}"/>
              </a:ext>
            </a:extLst>
          </p:cNvPr>
          <p:cNvSpPr txBox="1"/>
          <p:nvPr/>
        </p:nvSpPr>
        <p:spPr>
          <a:xfrm>
            <a:off x="2037740" y="3970236"/>
            <a:ext cx="848610" cy="369332"/>
          </a:xfrm>
          <a:prstGeom prst="rect">
            <a:avLst/>
          </a:prstGeom>
          <a:noFill/>
        </p:spPr>
        <p:txBody>
          <a:bodyPr wrap="square" rtlCol="0">
            <a:spAutoFit/>
          </a:bodyPr>
          <a:lstStyle/>
          <a:p>
            <a:r>
              <a:rPr lang="en-US" altLang="zh-CN" dirty="0">
                <a:solidFill>
                  <a:srgbClr val="FF0000"/>
                </a:solidFill>
              </a:rPr>
              <a:t>138.6°</a:t>
            </a:r>
            <a:endParaRPr lang="zh-CN" altLang="en-US" dirty="0">
              <a:solidFill>
                <a:srgbClr val="FF0000"/>
              </a:solidFill>
            </a:endParaRPr>
          </a:p>
        </p:txBody>
      </p:sp>
      <p:sp>
        <p:nvSpPr>
          <p:cNvPr id="28" name="文本框 27">
            <a:extLst>
              <a:ext uri="{FF2B5EF4-FFF2-40B4-BE49-F238E27FC236}">
                <a16:creationId xmlns:a16="http://schemas.microsoft.com/office/drawing/2014/main" id="{F7D18C23-7AB6-404E-A691-51A278F5D5A2}"/>
              </a:ext>
            </a:extLst>
          </p:cNvPr>
          <p:cNvSpPr txBox="1"/>
          <p:nvPr/>
        </p:nvSpPr>
        <p:spPr>
          <a:xfrm>
            <a:off x="2055933" y="1740916"/>
            <a:ext cx="828261" cy="369332"/>
          </a:xfrm>
          <a:prstGeom prst="rect">
            <a:avLst/>
          </a:prstGeom>
          <a:noFill/>
        </p:spPr>
        <p:txBody>
          <a:bodyPr wrap="square" rtlCol="0">
            <a:spAutoFit/>
          </a:bodyPr>
          <a:lstStyle/>
          <a:p>
            <a:r>
              <a:rPr lang="en-US" altLang="zh-CN" dirty="0">
                <a:solidFill>
                  <a:srgbClr val="FF0000"/>
                </a:solidFill>
              </a:rPr>
              <a:t>106.5°</a:t>
            </a:r>
            <a:endParaRPr lang="zh-CN" altLang="en-US" dirty="0">
              <a:solidFill>
                <a:srgbClr val="FF0000"/>
              </a:solidFill>
            </a:endParaRPr>
          </a:p>
        </p:txBody>
      </p:sp>
      <p:sp>
        <p:nvSpPr>
          <p:cNvPr id="31" name="文本框 30">
            <a:extLst>
              <a:ext uri="{FF2B5EF4-FFF2-40B4-BE49-F238E27FC236}">
                <a16:creationId xmlns:a16="http://schemas.microsoft.com/office/drawing/2014/main" id="{C547B1C4-8980-4C24-B62E-FC1F81282CB1}"/>
              </a:ext>
            </a:extLst>
          </p:cNvPr>
          <p:cNvSpPr txBox="1"/>
          <p:nvPr/>
        </p:nvSpPr>
        <p:spPr>
          <a:xfrm>
            <a:off x="5372896" y="1740916"/>
            <a:ext cx="783704" cy="369332"/>
          </a:xfrm>
          <a:prstGeom prst="rect">
            <a:avLst/>
          </a:prstGeom>
          <a:noFill/>
        </p:spPr>
        <p:txBody>
          <a:bodyPr wrap="square" rtlCol="0">
            <a:spAutoFit/>
          </a:bodyPr>
          <a:lstStyle/>
          <a:p>
            <a:r>
              <a:rPr lang="en-US" altLang="zh-CN" dirty="0">
                <a:solidFill>
                  <a:srgbClr val="FF0000"/>
                </a:solidFill>
              </a:rPr>
              <a:t>112.4°</a:t>
            </a:r>
            <a:endParaRPr lang="zh-CN" altLang="en-US" dirty="0">
              <a:solidFill>
                <a:srgbClr val="FF0000"/>
              </a:solidFill>
            </a:endParaRPr>
          </a:p>
        </p:txBody>
      </p:sp>
      <p:sp>
        <p:nvSpPr>
          <p:cNvPr id="34" name="文本框 33">
            <a:extLst>
              <a:ext uri="{FF2B5EF4-FFF2-40B4-BE49-F238E27FC236}">
                <a16:creationId xmlns:a16="http://schemas.microsoft.com/office/drawing/2014/main" id="{EC5DFDCE-7BE5-4D47-9779-9CC70B198095}"/>
              </a:ext>
            </a:extLst>
          </p:cNvPr>
          <p:cNvSpPr txBox="1"/>
          <p:nvPr/>
        </p:nvSpPr>
        <p:spPr>
          <a:xfrm>
            <a:off x="8312152" y="1740916"/>
            <a:ext cx="835374" cy="369332"/>
          </a:xfrm>
          <a:prstGeom prst="rect">
            <a:avLst/>
          </a:prstGeom>
          <a:noFill/>
        </p:spPr>
        <p:txBody>
          <a:bodyPr wrap="square" rtlCol="0">
            <a:spAutoFit/>
          </a:bodyPr>
          <a:lstStyle/>
          <a:p>
            <a:r>
              <a:rPr lang="en-US" altLang="zh-CN" dirty="0">
                <a:solidFill>
                  <a:srgbClr val="FF0000"/>
                </a:solidFill>
              </a:rPr>
              <a:t>123.9°</a:t>
            </a:r>
            <a:endParaRPr lang="zh-CN" altLang="en-US" dirty="0">
              <a:solidFill>
                <a:srgbClr val="FF0000"/>
              </a:solidFill>
            </a:endParaRPr>
          </a:p>
        </p:txBody>
      </p:sp>
      <p:pic>
        <p:nvPicPr>
          <p:cNvPr id="16" name="图片 15">
            <a:extLst>
              <a:ext uri="{FF2B5EF4-FFF2-40B4-BE49-F238E27FC236}">
                <a16:creationId xmlns:a16="http://schemas.microsoft.com/office/drawing/2014/main" id="{E54D1C1E-93D5-4D25-A021-995748551B21}"/>
              </a:ext>
            </a:extLst>
          </p:cNvPr>
          <p:cNvPicPr>
            <a:picLocks noChangeAspect="1"/>
          </p:cNvPicPr>
          <p:nvPr/>
        </p:nvPicPr>
        <p:blipFill rotWithShape="1">
          <a:blip r:embed="rId7">
            <a:extLst>
              <a:ext uri="{28A0092B-C50C-407E-A947-70E740481C1C}">
                <a14:useLocalDpi xmlns:a14="http://schemas.microsoft.com/office/drawing/2010/main" val="0"/>
              </a:ext>
            </a:extLst>
          </a:blip>
          <a:srcRect l="14824" t="5380" r="24468" b="13333"/>
          <a:stretch/>
        </p:blipFill>
        <p:spPr>
          <a:xfrm>
            <a:off x="6264000" y="4117599"/>
            <a:ext cx="2880000" cy="2461438"/>
          </a:xfrm>
          <a:prstGeom prst="rect">
            <a:avLst/>
          </a:prstGeom>
        </p:spPr>
      </p:pic>
      <p:sp>
        <p:nvSpPr>
          <p:cNvPr id="27" name="文本框 26">
            <a:extLst>
              <a:ext uri="{FF2B5EF4-FFF2-40B4-BE49-F238E27FC236}">
                <a16:creationId xmlns:a16="http://schemas.microsoft.com/office/drawing/2014/main" id="{A842C04F-B149-4049-89CF-3BB4A44241F5}"/>
              </a:ext>
            </a:extLst>
          </p:cNvPr>
          <p:cNvSpPr txBox="1"/>
          <p:nvPr/>
        </p:nvSpPr>
        <p:spPr>
          <a:xfrm>
            <a:off x="5218401" y="3955323"/>
            <a:ext cx="793599" cy="369332"/>
          </a:xfrm>
          <a:prstGeom prst="rect">
            <a:avLst/>
          </a:prstGeom>
          <a:noFill/>
        </p:spPr>
        <p:txBody>
          <a:bodyPr wrap="square" rtlCol="0">
            <a:spAutoFit/>
          </a:bodyPr>
          <a:lstStyle/>
          <a:p>
            <a:r>
              <a:rPr lang="en-US" altLang="zh-CN" dirty="0">
                <a:solidFill>
                  <a:srgbClr val="FF0000"/>
                </a:solidFill>
              </a:rPr>
              <a:t>146.8°</a:t>
            </a:r>
            <a:endParaRPr lang="zh-CN" altLang="en-US" dirty="0">
              <a:solidFill>
                <a:srgbClr val="FF0000"/>
              </a:solidFill>
            </a:endParaRPr>
          </a:p>
        </p:txBody>
      </p:sp>
      <p:sp>
        <p:nvSpPr>
          <p:cNvPr id="32" name="文本框 31">
            <a:extLst>
              <a:ext uri="{FF2B5EF4-FFF2-40B4-BE49-F238E27FC236}">
                <a16:creationId xmlns:a16="http://schemas.microsoft.com/office/drawing/2014/main" id="{7E3F744F-38D2-44BD-8F10-4472AE1BE863}"/>
              </a:ext>
            </a:extLst>
          </p:cNvPr>
          <p:cNvSpPr txBox="1"/>
          <p:nvPr/>
        </p:nvSpPr>
        <p:spPr>
          <a:xfrm>
            <a:off x="8312151" y="3976098"/>
            <a:ext cx="793599" cy="369332"/>
          </a:xfrm>
          <a:prstGeom prst="rect">
            <a:avLst/>
          </a:prstGeom>
          <a:noFill/>
        </p:spPr>
        <p:txBody>
          <a:bodyPr wrap="square" rtlCol="0">
            <a:spAutoFit/>
          </a:bodyPr>
          <a:lstStyle/>
          <a:p>
            <a:r>
              <a:rPr lang="en-US" altLang="zh-CN" dirty="0">
                <a:solidFill>
                  <a:srgbClr val="FF0000"/>
                </a:solidFill>
              </a:rPr>
              <a:t>148.8°</a:t>
            </a:r>
            <a:endParaRPr lang="zh-CN" altLang="en-US" dirty="0">
              <a:solidFill>
                <a:srgbClr val="FF0000"/>
              </a:solidFill>
            </a:endParaRPr>
          </a:p>
        </p:txBody>
      </p:sp>
      <p:sp>
        <p:nvSpPr>
          <p:cNvPr id="20" name="Rectangle 2">
            <a:extLst>
              <a:ext uri="{FF2B5EF4-FFF2-40B4-BE49-F238E27FC236}">
                <a16:creationId xmlns:a16="http://schemas.microsoft.com/office/drawing/2014/main" id="{3DB7109D-ECBA-4DFA-ADCD-8F6880053355}"/>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22" name="图片 21">
            <a:extLst>
              <a:ext uri="{FF2B5EF4-FFF2-40B4-BE49-F238E27FC236}">
                <a16:creationId xmlns:a16="http://schemas.microsoft.com/office/drawing/2014/main" id="{8DAAEC66-9BD5-435B-AAC8-0C2D24E73CCE}"/>
              </a:ext>
            </a:extLst>
          </p:cNvPr>
          <p:cNvPicPr>
            <a:picLocks noChangeAspect="1"/>
          </p:cNvPicPr>
          <p:nvPr/>
        </p:nvPicPr>
        <p:blipFill>
          <a:blip r:embed="rId8"/>
          <a:stretch>
            <a:fillRect/>
          </a:stretch>
        </p:blipFill>
        <p:spPr>
          <a:xfrm>
            <a:off x="1285754" y="315901"/>
            <a:ext cx="999077" cy="924821"/>
          </a:xfrm>
          <a:prstGeom prst="rect">
            <a:avLst/>
          </a:prstGeom>
        </p:spPr>
      </p:pic>
    </p:spTree>
    <p:extLst>
      <p:ext uri="{BB962C8B-B14F-4D97-AF65-F5344CB8AC3E}">
        <p14:creationId xmlns:p14="http://schemas.microsoft.com/office/powerpoint/2010/main" val="102816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4"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par>
                                <p:cTn id="48" presetID="22" presetClass="entr" presetSubtype="4"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down)">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p:bldP spid="28" grpId="0"/>
      <p:bldP spid="31" grpId="0"/>
      <p:bldP spid="34" grpId="0"/>
      <p:bldP spid="27" grpId="0"/>
      <p:bldP spid="32"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77691D2-B70B-4654-A9F8-37D981A7F150}"/>
              </a:ext>
            </a:extLst>
          </p:cNvPr>
          <p:cNvPicPr>
            <a:picLocks noChangeAspect="1"/>
          </p:cNvPicPr>
          <p:nvPr/>
        </p:nvPicPr>
        <p:blipFill rotWithShape="1">
          <a:blip r:embed="rId2">
            <a:extLst>
              <a:ext uri="{28A0092B-C50C-407E-A947-70E740481C1C}">
                <a14:useLocalDpi xmlns:a14="http://schemas.microsoft.com/office/drawing/2010/main" val="0"/>
              </a:ext>
            </a:extLst>
          </a:blip>
          <a:srcRect l="35833" t="29514" r="32960" b="30037"/>
          <a:stretch/>
        </p:blipFill>
        <p:spPr>
          <a:xfrm>
            <a:off x="6477000" y="4427560"/>
            <a:ext cx="2472525" cy="2403560"/>
          </a:xfrm>
          <a:prstGeom prst="rect">
            <a:avLst/>
          </a:prstGeom>
        </p:spPr>
      </p:pic>
      <p:pic>
        <p:nvPicPr>
          <p:cNvPr id="17" name="图片 16">
            <a:extLst>
              <a:ext uri="{FF2B5EF4-FFF2-40B4-BE49-F238E27FC236}">
                <a16:creationId xmlns:a16="http://schemas.microsoft.com/office/drawing/2014/main" id="{15D21A30-2960-4502-B7BB-B1A7A0609C5E}"/>
              </a:ext>
            </a:extLst>
          </p:cNvPr>
          <p:cNvPicPr>
            <a:picLocks noChangeAspect="1"/>
          </p:cNvPicPr>
          <p:nvPr/>
        </p:nvPicPr>
        <p:blipFill rotWithShape="1">
          <a:blip r:embed="rId3">
            <a:extLst>
              <a:ext uri="{28A0092B-C50C-407E-A947-70E740481C1C}">
                <a14:useLocalDpi xmlns:a14="http://schemas.microsoft.com/office/drawing/2010/main" val="0"/>
              </a:ext>
            </a:extLst>
          </a:blip>
          <a:srcRect l="35106" t="51668" r="36854" b="14130"/>
          <a:stretch/>
        </p:blipFill>
        <p:spPr>
          <a:xfrm>
            <a:off x="3103338" y="4571337"/>
            <a:ext cx="2880000" cy="2242346"/>
          </a:xfrm>
          <a:prstGeom prst="rect">
            <a:avLst/>
          </a:prstGeom>
        </p:spPr>
      </p:pic>
      <p:pic>
        <p:nvPicPr>
          <p:cNvPr id="14" name="图片 13">
            <a:extLst>
              <a:ext uri="{FF2B5EF4-FFF2-40B4-BE49-F238E27FC236}">
                <a16:creationId xmlns:a16="http://schemas.microsoft.com/office/drawing/2014/main" id="{BA5DF9E7-E34E-4949-810B-47168AD80A9A}"/>
              </a:ext>
            </a:extLst>
          </p:cNvPr>
          <p:cNvPicPr>
            <a:picLocks noChangeAspect="1"/>
          </p:cNvPicPr>
          <p:nvPr/>
        </p:nvPicPr>
        <p:blipFill rotWithShape="1">
          <a:blip r:embed="rId4">
            <a:extLst>
              <a:ext uri="{28A0092B-C50C-407E-A947-70E740481C1C}">
                <a14:useLocalDpi xmlns:a14="http://schemas.microsoft.com/office/drawing/2010/main" val="0"/>
              </a:ext>
            </a:extLst>
          </a:blip>
          <a:srcRect l="27877" t="51667" r="37234" b="10000"/>
          <a:stretch/>
        </p:blipFill>
        <p:spPr>
          <a:xfrm>
            <a:off x="-10019" y="4798077"/>
            <a:ext cx="2880000" cy="2019800"/>
          </a:xfrm>
          <a:prstGeom prst="rect">
            <a:avLst/>
          </a:prstGeom>
        </p:spPr>
      </p:pic>
      <p:pic>
        <p:nvPicPr>
          <p:cNvPr id="11" name="图片 10">
            <a:extLst>
              <a:ext uri="{FF2B5EF4-FFF2-40B4-BE49-F238E27FC236}">
                <a16:creationId xmlns:a16="http://schemas.microsoft.com/office/drawing/2014/main" id="{36E49B78-ECA0-4EF0-ACCB-84A43C4AE1C4}"/>
              </a:ext>
            </a:extLst>
          </p:cNvPr>
          <p:cNvPicPr>
            <a:picLocks noChangeAspect="1"/>
          </p:cNvPicPr>
          <p:nvPr/>
        </p:nvPicPr>
        <p:blipFill rotWithShape="1">
          <a:blip r:embed="rId5">
            <a:extLst>
              <a:ext uri="{28A0092B-C50C-407E-A947-70E740481C1C}">
                <a14:useLocalDpi xmlns:a14="http://schemas.microsoft.com/office/drawing/2010/main" val="0"/>
              </a:ext>
            </a:extLst>
          </a:blip>
          <a:srcRect l="32292" t="31180" r="28125" b="19444"/>
          <a:stretch/>
        </p:blipFill>
        <p:spPr>
          <a:xfrm>
            <a:off x="6248400" y="1697152"/>
            <a:ext cx="2880000" cy="2694379"/>
          </a:xfrm>
          <a:prstGeom prst="rect">
            <a:avLst/>
          </a:prstGeom>
        </p:spPr>
      </p:pic>
      <p:pic>
        <p:nvPicPr>
          <p:cNvPr id="6" name="图片 5">
            <a:extLst>
              <a:ext uri="{FF2B5EF4-FFF2-40B4-BE49-F238E27FC236}">
                <a16:creationId xmlns:a16="http://schemas.microsoft.com/office/drawing/2014/main" id="{08245676-0780-4621-8DDA-7109C5992544}"/>
              </a:ext>
            </a:extLst>
          </p:cNvPr>
          <p:cNvPicPr>
            <a:picLocks noChangeAspect="1"/>
          </p:cNvPicPr>
          <p:nvPr/>
        </p:nvPicPr>
        <p:blipFill rotWithShape="1">
          <a:blip r:embed="rId6">
            <a:extLst>
              <a:ext uri="{28A0092B-C50C-407E-A947-70E740481C1C}">
                <a14:useLocalDpi xmlns:a14="http://schemas.microsoft.com/office/drawing/2010/main" val="0"/>
              </a:ext>
            </a:extLst>
          </a:blip>
          <a:srcRect l="13829" t="20726" r="36170" b="5000"/>
          <a:stretch/>
        </p:blipFill>
        <p:spPr>
          <a:xfrm>
            <a:off x="3132000" y="1614680"/>
            <a:ext cx="2880000" cy="2730750"/>
          </a:xfrm>
          <a:prstGeom prst="rect">
            <a:avLst/>
          </a:prstGeom>
        </p:spPr>
      </p:pic>
      <p:pic>
        <p:nvPicPr>
          <p:cNvPr id="3" name="图片 2">
            <a:extLst>
              <a:ext uri="{FF2B5EF4-FFF2-40B4-BE49-F238E27FC236}">
                <a16:creationId xmlns:a16="http://schemas.microsoft.com/office/drawing/2014/main" id="{2856EA9D-AA3A-44F5-80ED-0F879CDDA2C7}"/>
              </a:ext>
            </a:extLst>
          </p:cNvPr>
          <p:cNvPicPr>
            <a:picLocks noChangeAspect="1"/>
          </p:cNvPicPr>
          <p:nvPr/>
        </p:nvPicPr>
        <p:blipFill rotWithShape="1">
          <a:blip r:embed="rId7">
            <a:extLst>
              <a:ext uri="{28A0092B-C50C-407E-A947-70E740481C1C}">
                <a14:useLocalDpi xmlns:a14="http://schemas.microsoft.com/office/drawing/2010/main" val="0"/>
              </a:ext>
            </a:extLst>
          </a:blip>
          <a:srcRect l="19012" t="13078" r="24444" b="8333"/>
          <a:stretch/>
        </p:blipFill>
        <p:spPr>
          <a:xfrm>
            <a:off x="-10804" y="1682887"/>
            <a:ext cx="2880000" cy="2668598"/>
          </a:xfrm>
          <a:prstGeom prst="rect">
            <a:avLst/>
          </a:prstGeom>
        </p:spPr>
      </p:pic>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687959" y="1274094"/>
            <a:ext cx="7617900" cy="30777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不同材料不同亲疏水角度实际测试拟合结果对比图四：其中</a:t>
            </a:r>
            <a:r>
              <a:rPr lang="en-US" altLang="zh-CN" sz="1400" dirty="0">
                <a:latin typeface="宋体" panose="02010600030101010101" pitchFamily="2" charset="-122"/>
                <a:ea typeface="宋体" panose="02010600030101010101" pitchFamily="2" charset="-122"/>
              </a:rPr>
              <a:t>1</a:t>
            </a:r>
            <a:r>
              <a:rPr lang="zh-CN" altLang="en-US" sz="1400" dirty="0">
                <a:latin typeface="宋体" panose="02010600030101010101" pitchFamily="2" charset="-122"/>
                <a:ea typeface="宋体" panose="02010600030101010101" pitchFamily="2" charset="-122"/>
              </a:rPr>
              <a:t>为二荷叶，</a:t>
            </a:r>
            <a:r>
              <a:rPr lang="en-US" altLang="zh-CN" sz="1400" dirty="0">
                <a:latin typeface="宋体" panose="02010600030101010101" pitchFamily="2" charset="-122"/>
                <a:ea typeface="宋体" panose="02010600030101010101" pitchFamily="2" charset="-122"/>
              </a:rPr>
              <a:t>2</a:t>
            </a:r>
            <a:r>
              <a:rPr lang="zh-CN" altLang="en-US" sz="1400" dirty="0">
                <a:latin typeface="宋体" panose="02010600030101010101" pitchFamily="2" charset="-122"/>
                <a:ea typeface="宋体" panose="02010600030101010101" pitchFamily="2" charset="-122"/>
              </a:rPr>
              <a:t>为新鲜荷叶</a:t>
            </a:r>
          </a:p>
        </p:txBody>
      </p:sp>
      <p:sp>
        <p:nvSpPr>
          <p:cNvPr id="33" name="文本框 32">
            <a:extLst>
              <a:ext uri="{FF2B5EF4-FFF2-40B4-BE49-F238E27FC236}">
                <a16:creationId xmlns:a16="http://schemas.microsoft.com/office/drawing/2014/main" id="{C00BFA62-B2F7-4E5B-84EA-8DCC2BFEC11C}"/>
              </a:ext>
            </a:extLst>
          </p:cNvPr>
          <p:cNvSpPr txBox="1"/>
          <p:nvPr/>
        </p:nvSpPr>
        <p:spPr>
          <a:xfrm>
            <a:off x="2078355" y="4579369"/>
            <a:ext cx="790841" cy="369332"/>
          </a:xfrm>
          <a:prstGeom prst="rect">
            <a:avLst/>
          </a:prstGeom>
          <a:noFill/>
        </p:spPr>
        <p:txBody>
          <a:bodyPr wrap="square" rtlCol="0">
            <a:spAutoFit/>
          </a:bodyPr>
          <a:lstStyle/>
          <a:p>
            <a:r>
              <a:rPr lang="en-US" altLang="zh-CN" dirty="0">
                <a:solidFill>
                  <a:srgbClr val="FF0000"/>
                </a:solidFill>
              </a:rPr>
              <a:t>160°</a:t>
            </a:r>
            <a:endParaRPr lang="zh-CN" altLang="en-US" dirty="0">
              <a:solidFill>
                <a:srgbClr val="FF0000"/>
              </a:solidFill>
            </a:endParaRPr>
          </a:p>
        </p:txBody>
      </p:sp>
      <p:sp>
        <p:nvSpPr>
          <p:cNvPr id="28" name="文本框 27">
            <a:extLst>
              <a:ext uri="{FF2B5EF4-FFF2-40B4-BE49-F238E27FC236}">
                <a16:creationId xmlns:a16="http://schemas.microsoft.com/office/drawing/2014/main" id="{F7D18C23-7AB6-404E-A691-51A278F5D5A2}"/>
              </a:ext>
            </a:extLst>
          </p:cNvPr>
          <p:cNvSpPr txBox="1"/>
          <p:nvPr/>
        </p:nvSpPr>
        <p:spPr>
          <a:xfrm>
            <a:off x="2140357" y="1654740"/>
            <a:ext cx="735189" cy="369332"/>
          </a:xfrm>
          <a:prstGeom prst="rect">
            <a:avLst/>
          </a:prstGeom>
          <a:noFill/>
        </p:spPr>
        <p:txBody>
          <a:bodyPr wrap="square" rtlCol="0">
            <a:spAutoFit/>
          </a:bodyPr>
          <a:lstStyle/>
          <a:p>
            <a:r>
              <a:rPr lang="en-US" altLang="zh-CN" dirty="0">
                <a:solidFill>
                  <a:srgbClr val="FF0000"/>
                </a:solidFill>
              </a:rPr>
              <a:t>148°</a:t>
            </a:r>
            <a:endParaRPr lang="zh-CN" altLang="en-US" dirty="0">
              <a:solidFill>
                <a:srgbClr val="FF0000"/>
              </a:solidFill>
            </a:endParaRPr>
          </a:p>
        </p:txBody>
      </p:sp>
      <p:sp>
        <p:nvSpPr>
          <p:cNvPr id="31" name="文本框 30">
            <a:extLst>
              <a:ext uri="{FF2B5EF4-FFF2-40B4-BE49-F238E27FC236}">
                <a16:creationId xmlns:a16="http://schemas.microsoft.com/office/drawing/2014/main" id="{C547B1C4-8980-4C24-B62E-FC1F81282CB1}"/>
              </a:ext>
            </a:extLst>
          </p:cNvPr>
          <p:cNvSpPr txBox="1"/>
          <p:nvPr/>
        </p:nvSpPr>
        <p:spPr>
          <a:xfrm>
            <a:off x="5270618" y="1654740"/>
            <a:ext cx="859582" cy="369332"/>
          </a:xfrm>
          <a:prstGeom prst="rect">
            <a:avLst/>
          </a:prstGeom>
          <a:noFill/>
        </p:spPr>
        <p:txBody>
          <a:bodyPr wrap="square" rtlCol="0">
            <a:spAutoFit/>
          </a:bodyPr>
          <a:lstStyle/>
          <a:p>
            <a:r>
              <a:rPr lang="en-US" altLang="zh-CN" dirty="0">
                <a:solidFill>
                  <a:srgbClr val="FF0000"/>
                </a:solidFill>
              </a:rPr>
              <a:t>156.6°</a:t>
            </a:r>
            <a:endParaRPr lang="zh-CN" altLang="en-US" dirty="0">
              <a:solidFill>
                <a:srgbClr val="FF0000"/>
              </a:solidFill>
            </a:endParaRPr>
          </a:p>
        </p:txBody>
      </p:sp>
      <p:sp>
        <p:nvSpPr>
          <p:cNvPr id="34" name="文本框 33">
            <a:extLst>
              <a:ext uri="{FF2B5EF4-FFF2-40B4-BE49-F238E27FC236}">
                <a16:creationId xmlns:a16="http://schemas.microsoft.com/office/drawing/2014/main" id="{EC5DFDCE-7BE5-4D47-9779-9CC70B198095}"/>
              </a:ext>
            </a:extLst>
          </p:cNvPr>
          <p:cNvSpPr txBox="1"/>
          <p:nvPr/>
        </p:nvSpPr>
        <p:spPr>
          <a:xfrm>
            <a:off x="8325753" y="1654740"/>
            <a:ext cx="835374" cy="369332"/>
          </a:xfrm>
          <a:prstGeom prst="rect">
            <a:avLst/>
          </a:prstGeom>
          <a:noFill/>
        </p:spPr>
        <p:txBody>
          <a:bodyPr wrap="square" rtlCol="0">
            <a:spAutoFit/>
          </a:bodyPr>
          <a:lstStyle/>
          <a:p>
            <a:r>
              <a:rPr lang="en-US" altLang="zh-CN" dirty="0">
                <a:solidFill>
                  <a:srgbClr val="FF0000"/>
                </a:solidFill>
              </a:rPr>
              <a:t>155.3°</a:t>
            </a:r>
            <a:endParaRPr lang="zh-CN" altLang="en-US" dirty="0">
              <a:solidFill>
                <a:srgbClr val="FF0000"/>
              </a:solidFill>
            </a:endParaRPr>
          </a:p>
        </p:txBody>
      </p:sp>
      <p:sp>
        <p:nvSpPr>
          <p:cNvPr id="30" name="文本框 29">
            <a:extLst>
              <a:ext uri="{FF2B5EF4-FFF2-40B4-BE49-F238E27FC236}">
                <a16:creationId xmlns:a16="http://schemas.microsoft.com/office/drawing/2014/main" id="{15A65895-9C40-4091-BF32-C1989E687AAE}"/>
              </a:ext>
            </a:extLst>
          </p:cNvPr>
          <p:cNvSpPr txBox="1"/>
          <p:nvPr/>
        </p:nvSpPr>
        <p:spPr>
          <a:xfrm>
            <a:off x="5270618" y="4579369"/>
            <a:ext cx="831849" cy="369332"/>
          </a:xfrm>
          <a:prstGeom prst="rect">
            <a:avLst/>
          </a:prstGeom>
          <a:noFill/>
        </p:spPr>
        <p:txBody>
          <a:bodyPr wrap="square" rtlCol="0">
            <a:spAutoFit/>
          </a:bodyPr>
          <a:lstStyle/>
          <a:p>
            <a:r>
              <a:rPr lang="en-US" altLang="zh-CN" dirty="0">
                <a:solidFill>
                  <a:srgbClr val="FF0000"/>
                </a:solidFill>
              </a:rPr>
              <a:t>169.6°</a:t>
            </a:r>
            <a:endParaRPr lang="zh-CN" altLang="en-US" dirty="0">
              <a:solidFill>
                <a:srgbClr val="FF0000"/>
              </a:solidFill>
            </a:endParaRPr>
          </a:p>
        </p:txBody>
      </p:sp>
      <p:sp>
        <p:nvSpPr>
          <p:cNvPr id="32" name="文本框 31">
            <a:extLst>
              <a:ext uri="{FF2B5EF4-FFF2-40B4-BE49-F238E27FC236}">
                <a16:creationId xmlns:a16="http://schemas.microsoft.com/office/drawing/2014/main" id="{7E3F744F-38D2-44BD-8F10-4472AE1BE863}"/>
              </a:ext>
            </a:extLst>
          </p:cNvPr>
          <p:cNvSpPr txBox="1"/>
          <p:nvPr/>
        </p:nvSpPr>
        <p:spPr>
          <a:xfrm>
            <a:off x="8315227" y="4428958"/>
            <a:ext cx="793599" cy="369332"/>
          </a:xfrm>
          <a:prstGeom prst="rect">
            <a:avLst/>
          </a:prstGeom>
          <a:noFill/>
        </p:spPr>
        <p:txBody>
          <a:bodyPr wrap="square" rtlCol="0">
            <a:spAutoFit/>
          </a:bodyPr>
          <a:lstStyle/>
          <a:p>
            <a:r>
              <a:rPr lang="en-US" altLang="zh-CN" dirty="0">
                <a:solidFill>
                  <a:srgbClr val="FF0000"/>
                </a:solidFill>
              </a:rPr>
              <a:t>180°</a:t>
            </a:r>
            <a:endParaRPr lang="zh-CN" altLang="en-US" dirty="0">
              <a:solidFill>
                <a:srgbClr val="FF0000"/>
              </a:solidFill>
            </a:endParaRPr>
          </a:p>
        </p:txBody>
      </p:sp>
      <p:sp>
        <p:nvSpPr>
          <p:cNvPr id="22" name="Rectangle 2">
            <a:extLst>
              <a:ext uri="{FF2B5EF4-FFF2-40B4-BE49-F238E27FC236}">
                <a16:creationId xmlns:a16="http://schemas.microsoft.com/office/drawing/2014/main" id="{892CE3B5-3B5D-4493-B76D-8E28B96BE8DF}"/>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23" name="图片 22">
            <a:extLst>
              <a:ext uri="{FF2B5EF4-FFF2-40B4-BE49-F238E27FC236}">
                <a16:creationId xmlns:a16="http://schemas.microsoft.com/office/drawing/2014/main" id="{51879028-46D1-43A2-8073-DB8AFC217A4F}"/>
              </a:ext>
            </a:extLst>
          </p:cNvPr>
          <p:cNvPicPr>
            <a:picLocks noChangeAspect="1"/>
          </p:cNvPicPr>
          <p:nvPr/>
        </p:nvPicPr>
        <p:blipFill>
          <a:blip r:embed="rId8"/>
          <a:stretch>
            <a:fillRect/>
          </a:stretch>
        </p:blipFill>
        <p:spPr>
          <a:xfrm>
            <a:off x="1285754" y="315901"/>
            <a:ext cx="999077" cy="924821"/>
          </a:xfrm>
          <a:prstGeom prst="rect">
            <a:avLst/>
          </a:prstGeom>
        </p:spPr>
      </p:pic>
    </p:spTree>
    <p:extLst>
      <p:ext uri="{BB962C8B-B14F-4D97-AF65-F5344CB8AC3E}">
        <p14:creationId xmlns:p14="http://schemas.microsoft.com/office/powerpoint/2010/main" val="316500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par>
                                <p:cTn id="36" presetID="22" presetClass="entr" presetSubtype="4"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down)">
                                      <p:cBhvr>
                                        <p:cTn id="41" dur="500"/>
                                        <p:tgtEl>
                                          <p:spTgt spid="3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down)">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p:bldP spid="28" grpId="0"/>
      <p:bldP spid="31" grpId="0"/>
      <p:bldP spid="34" grpId="0"/>
      <p:bldP spid="30" grpId="0"/>
      <p:bldP spid="32"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740358" y="1225139"/>
            <a:ext cx="7617900"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接触角测试方法对比表一</a:t>
            </a:r>
          </a:p>
        </p:txBody>
      </p:sp>
      <p:graphicFrame>
        <p:nvGraphicFramePr>
          <p:cNvPr id="2" name="表格 1">
            <a:extLst>
              <a:ext uri="{FF2B5EF4-FFF2-40B4-BE49-F238E27FC236}">
                <a16:creationId xmlns:a16="http://schemas.microsoft.com/office/drawing/2014/main" id="{20C35A94-E239-438C-94BD-729F4737B314}"/>
              </a:ext>
            </a:extLst>
          </p:cNvPr>
          <p:cNvGraphicFramePr>
            <a:graphicFrameLocks noGrp="1"/>
          </p:cNvGraphicFramePr>
          <p:nvPr>
            <p:extLst>
              <p:ext uri="{D42A27DB-BD31-4B8C-83A1-F6EECF244321}">
                <p14:modId xmlns:p14="http://schemas.microsoft.com/office/powerpoint/2010/main" val="3322277419"/>
              </p:ext>
            </p:extLst>
          </p:nvPr>
        </p:nvGraphicFramePr>
        <p:xfrm>
          <a:off x="381000" y="1532916"/>
          <a:ext cx="8608499" cy="5257800"/>
        </p:xfrm>
        <a:graphic>
          <a:graphicData uri="http://schemas.openxmlformats.org/drawingml/2006/table">
            <a:tbl>
              <a:tblPr firstRow="1" firstCol="1" bandRow="1">
                <a:tableStyleId>{17292A2E-F333-43FB-9621-5CBBE7FDCDCB}</a:tableStyleId>
              </a:tblPr>
              <a:tblGrid>
                <a:gridCol w="381000">
                  <a:extLst>
                    <a:ext uri="{9D8B030D-6E8A-4147-A177-3AD203B41FA5}">
                      <a16:colId xmlns:a16="http://schemas.microsoft.com/office/drawing/2014/main" val="1606121942"/>
                    </a:ext>
                  </a:extLst>
                </a:gridCol>
                <a:gridCol w="1447800">
                  <a:extLst>
                    <a:ext uri="{9D8B030D-6E8A-4147-A177-3AD203B41FA5}">
                      <a16:colId xmlns:a16="http://schemas.microsoft.com/office/drawing/2014/main" val="3961425762"/>
                    </a:ext>
                  </a:extLst>
                </a:gridCol>
                <a:gridCol w="1905000">
                  <a:extLst>
                    <a:ext uri="{9D8B030D-6E8A-4147-A177-3AD203B41FA5}">
                      <a16:colId xmlns:a16="http://schemas.microsoft.com/office/drawing/2014/main" val="1025264046"/>
                    </a:ext>
                  </a:extLst>
                </a:gridCol>
                <a:gridCol w="2185195">
                  <a:extLst>
                    <a:ext uri="{9D8B030D-6E8A-4147-A177-3AD203B41FA5}">
                      <a16:colId xmlns:a16="http://schemas.microsoft.com/office/drawing/2014/main" val="834927822"/>
                    </a:ext>
                  </a:extLst>
                </a:gridCol>
                <a:gridCol w="2689504">
                  <a:extLst>
                    <a:ext uri="{9D8B030D-6E8A-4147-A177-3AD203B41FA5}">
                      <a16:colId xmlns:a16="http://schemas.microsoft.com/office/drawing/2014/main" val="420243588"/>
                    </a:ext>
                  </a:extLst>
                </a:gridCol>
              </a:tblGrid>
              <a:tr h="123999">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序号</a:t>
                      </a:r>
                    </a:p>
                  </a:txBody>
                  <a:tcPr marL="17714" marR="17714"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接触角测试方法</a:t>
                      </a:r>
                    </a:p>
                  </a:txBody>
                  <a:tcPr marL="17714" marR="17714"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a:effectLst/>
                          <a:latin typeface="宋体" panose="02010600030101010101" pitchFamily="2" charset="-122"/>
                          <a:ea typeface="宋体" panose="02010600030101010101" pitchFamily="2" charset="-122"/>
                        </a:rPr>
                        <a:t>基本原理</a:t>
                      </a:r>
                    </a:p>
                  </a:txBody>
                  <a:tcPr marL="17714" marR="17714"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a:effectLst/>
                          <a:latin typeface="宋体" panose="02010600030101010101" pitchFamily="2" charset="-122"/>
                          <a:ea typeface="宋体" panose="02010600030101010101" pitchFamily="2" charset="-122"/>
                        </a:rPr>
                        <a:t>优势</a:t>
                      </a:r>
                    </a:p>
                  </a:txBody>
                  <a:tcPr marL="17714" marR="17714"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缺陷</a:t>
                      </a:r>
                    </a:p>
                  </a:txBody>
                  <a:tcPr marL="17714" marR="17714"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992078"/>
                  </a:ext>
                </a:extLst>
              </a:tr>
              <a:tr h="185998">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endParaRPr lang="zh-CN" sz="1000" kern="100" dirty="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量角器法</a:t>
                      </a: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（切线法、直线切线法）</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altLang="en-US" sz="1000" kern="100" dirty="0">
                          <a:effectLst/>
                          <a:latin typeface="宋体" panose="02010600030101010101" pitchFamily="2" charset="-122"/>
                          <a:ea typeface="宋体" panose="02010600030101010101" pitchFamily="2" charset="-122"/>
                        </a:rPr>
                        <a:t>人工量角器</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人为量角</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1</a:t>
                      </a:r>
                      <a:r>
                        <a:rPr lang="zh-CN" sz="1000" kern="100">
                          <a:effectLst/>
                          <a:latin typeface="宋体" panose="02010600030101010101" pitchFamily="2" charset="-122"/>
                          <a:ea typeface="宋体" panose="02010600030101010101" pitchFamily="2" charset="-122"/>
                        </a:rPr>
                        <a:t>、应用时间长</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2</a:t>
                      </a:r>
                      <a:r>
                        <a:rPr lang="zh-CN" sz="1000" kern="100">
                          <a:effectLst/>
                          <a:latin typeface="宋体" panose="02010600030101010101" pitchFamily="2" charset="-122"/>
                          <a:ea typeface="宋体" panose="02010600030101010101" pitchFamily="2" charset="-122"/>
                        </a:rPr>
                        <a:t>、可测试动态接触角值（德国公司）</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误差大</a:t>
                      </a:r>
                      <a:r>
                        <a:rPr lang="zh-CN" altLang="en-US" sz="1000" kern="100" dirty="0">
                          <a:effectLst/>
                          <a:latin typeface="宋体" panose="02010600030101010101" pitchFamily="2" charset="-122"/>
                          <a:ea typeface="宋体" panose="02010600030101010101" pitchFamily="2" charset="-122"/>
                        </a:rPr>
                        <a:t>，</a:t>
                      </a:r>
                      <a:r>
                        <a:rPr lang="zh-CN" sz="1000" kern="100" dirty="0">
                          <a:effectLst/>
                          <a:latin typeface="宋体" panose="02010600030101010101" pitchFamily="2" charset="-122"/>
                          <a:ea typeface="宋体" panose="02010600030101010101" pitchFamily="2" charset="-122"/>
                        </a:rPr>
                        <a:t>重复性差</a:t>
                      </a: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受接触点位置噪声影响较大</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5861285"/>
                  </a:ext>
                </a:extLst>
              </a:tr>
              <a:tr h="309997">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2</a:t>
                      </a:r>
                      <a:endParaRPr lang="zh-CN" sz="1000" kern="10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宽高法</a:t>
                      </a: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（θ</a:t>
                      </a: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，小球冠法）</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altLang="en-US" sz="1000" kern="100" dirty="0">
                          <a:effectLst/>
                          <a:latin typeface="宋体" panose="02010600030101010101" pitchFamily="2" charset="-122"/>
                          <a:ea typeface="宋体" panose="02010600030101010101" pitchFamily="2" charset="-122"/>
                        </a:rPr>
                        <a:t>简单的</a:t>
                      </a:r>
                      <a:r>
                        <a:rPr lang="zh-CN" sz="1000" kern="100" dirty="0">
                          <a:effectLst/>
                          <a:latin typeface="宋体" panose="02010600030101010101" pitchFamily="2" charset="-122"/>
                          <a:ea typeface="宋体" panose="02010600030101010101" pitchFamily="2" charset="-122"/>
                        </a:rPr>
                        <a:t>几何换算</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计算反三角函数</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、应用时间长</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、速度快，易理解</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、受重力（浮力）影响</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、液滴量控制</a:t>
                      </a:r>
                      <a:r>
                        <a:rPr lang="zh-CN" altLang="en-US" sz="1000" kern="100" dirty="0">
                          <a:effectLst/>
                          <a:latin typeface="宋体" panose="02010600030101010101" pitchFamily="2" charset="-122"/>
                          <a:ea typeface="宋体" panose="02010600030101010101" pitchFamily="2" charset="-122"/>
                        </a:rPr>
                        <a:t>的精度及重复性要求极高</a:t>
                      </a:r>
                      <a:endParaRPr 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3</a:t>
                      </a:r>
                      <a:r>
                        <a:rPr lang="zh-CN" sz="1000" kern="100" dirty="0">
                          <a:effectLst/>
                          <a:latin typeface="宋体" panose="02010600030101010101" pitchFamily="2" charset="-122"/>
                          <a:ea typeface="宋体" panose="02010600030101010101" pitchFamily="2" charset="-122"/>
                        </a:rPr>
                        <a:t>、仅可应用于静态接触角测值</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4</a:t>
                      </a:r>
                      <a:r>
                        <a:rPr lang="zh-CN" sz="1000" kern="100" dirty="0">
                          <a:effectLst/>
                          <a:latin typeface="宋体" panose="02010600030101010101" pitchFamily="2" charset="-122"/>
                          <a:ea typeface="宋体" panose="02010600030101010101" pitchFamily="2" charset="-122"/>
                        </a:rPr>
                        <a:t>、测值角度仅可小于</a:t>
                      </a:r>
                      <a:r>
                        <a:rPr lang="en-US" sz="1000" kern="100" dirty="0">
                          <a:effectLst/>
                          <a:latin typeface="宋体" panose="02010600030101010101" pitchFamily="2" charset="-122"/>
                          <a:ea typeface="宋体" panose="02010600030101010101" pitchFamily="2" charset="-122"/>
                        </a:rPr>
                        <a:t>80</a:t>
                      </a:r>
                      <a:r>
                        <a:rPr lang="zh-CN" sz="1000" kern="100" dirty="0">
                          <a:effectLst/>
                          <a:latin typeface="宋体" panose="02010600030101010101" pitchFamily="2" charset="-122"/>
                          <a:ea typeface="宋体" panose="02010600030101010101" pitchFamily="2" charset="-122"/>
                        </a:rPr>
                        <a:t>度</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699169"/>
                  </a:ext>
                </a:extLst>
              </a:tr>
              <a:tr h="433996">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3</a:t>
                      </a:r>
                      <a:endParaRPr lang="zh-CN" sz="1000" kern="10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圆拟合法</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altLang="en-US" sz="1000" kern="100" dirty="0">
                          <a:effectLst/>
                          <a:latin typeface="宋体" panose="02010600030101010101" pitchFamily="2" charset="-122"/>
                          <a:ea typeface="宋体" panose="02010600030101010101" pitchFamily="2" charset="-122"/>
                        </a:rPr>
                        <a:t>图像量角器</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zh-CN" altLang="en-US" sz="1000" kern="100" dirty="0">
                          <a:effectLst/>
                          <a:latin typeface="宋体" panose="02010600030101010101" pitchFamily="2" charset="-122"/>
                          <a:ea typeface="宋体" panose="02010600030101010101" pitchFamily="2" charset="-122"/>
                        </a:rPr>
                        <a:t>简单</a:t>
                      </a:r>
                      <a:r>
                        <a:rPr lang="zh-CN" sz="1000" kern="100" dirty="0">
                          <a:effectLst/>
                          <a:latin typeface="宋体" panose="02010600030101010101" pitchFamily="2" charset="-122"/>
                          <a:ea typeface="宋体" panose="02010600030101010101" pitchFamily="2" charset="-122"/>
                        </a:rPr>
                        <a:t>高等数学，拟合圆曲线方程后求导数</a:t>
                      </a:r>
                      <a:r>
                        <a:rPr lang="zh-CN" altLang="en-US" sz="1000" kern="100" dirty="0">
                          <a:effectLst/>
                          <a:latin typeface="宋体" panose="02010600030101010101" pitchFamily="2" charset="-122"/>
                          <a:ea typeface="宋体" panose="02010600030101010101" pitchFamily="2" charset="-122"/>
                        </a:rPr>
                        <a:t>，</a:t>
                      </a:r>
                      <a:endParaRPr lang="zh-CN" sz="1000" kern="100" dirty="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1</a:t>
                      </a:r>
                      <a:r>
                        <a:rPr lang="zh-CN" sz="1000" kern="100">
                          <a:effectLst/>
                          <a:latin typeface="宋体" panose="02010600030101010101" pitchFamily="2" charset="-122"/>
                          <a:ea typeface="宋体" panose="02010600030101010101" pitchFamily="2" charset="-122"/>
                        </a:rPr>
                        <a:t>、可测试角度小的接触角值；</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2</a:t>
                      </a:r>
                      <a:r>
                        <a:rPr lang="zh-CN" sz="1000" kern="100">
                          <a:effectLst/>
                          <a:latin typeface="宋体" panose="02010600030101010101" pitchFamily="2" charset="-122"/>
                          <a:ea typeface="宋体" panose="02010600030101010101" pitchFamily="2" charset="-122"/>
                        </a:rPr>
                        <a:t>、简单易于理解</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、受重力（浮力）影响</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a:t>
                      </a:r>
                      <a:r>
                        <a:rPr lang="zh-CN" altLang="zh-CN" sz="1000" kern="100" dirty="0">
                          <a:effectLst/>
                          <a:latin typeface="宋体" panose="02010600030101010101" pitchFamily="2" charset="-122"/>
                          <a:ea typeface="宋体" panose="02010600030101010101" pitchFamily="2" charset="-122"/>
                        </a:rPr>
                        <a:t>液滴量控制</a:t>
                      </a:r>
                      <a:r>
                        <a:rPr lang="zh-CN" altLang="en-US" sz="1000" kern="100" dirty="0">
                          <a:effectLst/>
                          <a:latin typeface="宋体" panose="02010600030101010101" pitchFamily="2" charset="-122"/>
                          <a:ea typeface="宋体" panose="02010600030101010101" pitchFamily="2" charset="-122"/>
                        </a:rPr>
                        <a:t>的精度及重复性要求极高</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3</a:t>
                      </a:r>
                      <a:r>
                        <a:rPr lang="zh-CN" sz="1000" kern="100" dirty="0">
                          <a:effectLst/>
                          <a:latin typeface="宋体" panose="02010600030101010101" pitchFamily="2" charset="-122"/>
                          <a:ea typeface="宋体" panose="02010600030101010101" pitchFamily="2" charset="-122"/>
                        </a:rPr>
                        <a:t>、测试小于</a:t>
                      </a:r>
                      <a:r>
                        <a:rPr lang="en-US" sz="1000" kern="100" dirty="0">
                          <a:effectLst/>
                          <a:latin typeface="宋体" panose="02010600030101010101" pitchFamily="2" charset="-122"/>
                          <a:ea typeface="宋体" panose="02010600030101010101" pitchFamily="2" charset="-122"/>
                        </a:rPr>
                        <a:t>100</a:t>
                      </a:r>
                      <a:r>
                        <a:rPr lang="zh-CN" sz="1000" kern="100" dirty="0">
                          <a:effectLst/>
                          <a:latin typeface="宋体" panose="02010600030101010101" pitchFamily="2" charset="-122"/>
                          <a:ea typeface="宋体" panose="02010600030101010101" pitchFamily="2" charset="-122"/>
                        </a:rPr>
                        <a:t>度的接触角值；</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4</a:t>
                      </a:r>
                      <a:r>
                        <a:rPr lang="zh-CN" sz="1000" kern="100" dirty="0">
                          <a:effectLst/>
                          <a:latin typeface="宋体" panose="02010600030101010101" pitchFamily="2" charset="-122"/>
                          <a:ea typeface="宋体" panose="02010600030101010101" pitchFamily="2" charset="-122"/>
                        </a:rPr>
                        <a:t>、仅可测试轴对称的图像</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5</a:t>
                      </a:r>
                      <a:r>
                        <a:rPr lang="zh-CN" sz="1000" kern="100" dirty="0">
                          <a:effectLst/>
                          <a:latin typeface="宋体" panose="02010600030101010101" pitchFamily="2" charset="-122"/>
                          <a:ea typeface="宋体" panose="02010600030101010101" pitchFamily="2" charset="-122"/>
                        </a:rPr>
                        <a:t>、无法表征真实的界面化学现象</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2182447"/>
                  </a:ext>
                </a:extLst>
              </a:tr>
              <a:tr h="557995">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4</a:t>
                      </a:r>
                      <a:endParaRPr lang="zh-CN" sz="1000" kern="10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椭圆拟合法</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altLang="en-US" sz="1000" kern="100" dirty="0">
                          <a:effectLst/>
                          <a:latin typeface="宋体" panose="02010600030101010101" pitchFamily="2" charset="-122"/>
                          <a:ea typeface="宋体" panose="02010600030101010101" pitchFamily="2" charset="-122"/>
                        </a:rPr>
                        <a:t>图像量角器</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zh-CN" altLang="en-US" sz="1000" kern="100" dirty="0">
                          <a:effectLst/>
                          <a:latin typeface="宋体" panose="02010600030101010101" pitchFamily="2" charset="-122"/>
                          <a:ea typeface="宋体" panose="02010600030101010101" pitchFamily="2" charset="-122"/>
                        </a:rPr>
                        <a:t>简单</a:t>
                      </a:r>
                      <a:r>
                        <a:rPr lang="zh-CN" sz="1000" kern="100" dirty="0">
                          <a:effectLst/>
                          <a:latin typeface="宋体" panose="02010600030101010101" pitchFamily="2" charset="-122"/>
                          <a:ea typeface="宋体" panose="02010600030101010101" pitchFamily="2" charset="-122"/>
                        </a:rPr>
                        <a:t>高等数学，拟合椭圆曲线方程后求导数</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1</a:t>
                      </a:r>
                      <a:r>
                        <a:rPr lang="zh-CN" sz="1000" kern="100">
                          <a:effectLst/>
                          <a:latin typeface="宋体" panose="02010600030101010101" pitchFamily="2" charset="-122"/>
                          <a:ea typeface="宋体" panose="02010600030101010101" pitchFamily="2" charset="-122"/>
                        </a:rPr>
                        <a:t>、可测试受重力影响后的以中心轴为中轴的对称液滴图像；</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2</a:t>
                      </a:r>
                      <a:r>
                        <a:rPr lang="zh-CN" sz="1000" kern="100">
                          <a:effectLst/>
                          <a:latin typeface="宋体" panose="02010600030101010101" pitchFamily="2" charset="-122"/>
                          <a:ea typeface="宋体" panose="02010600030101010101" pitchFamily="2" charset="-122"/>
                        </a:rPr>
                        <a:t>、简单易于理解</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a:t>
                      </a:r>
                      <a:r>
                        <a:rPr lang="zh-CN" altLang="zh-CN" sz="1000" kern="100" dirty="0">
                          <a:effectLst/>
                          <a:latin typeface="宋体" panose="02010600030101010101" pitchFamily="2" charset="-122"/>
                          <a:ea typeface="宋体" panose="02010600030101010101" pitchFamily="2" charset="-122"/>
                        </a:rPr>
                        <a:t>液滴量控制</a:t>
                      </a:r>
                      <a:r>
                        <a:rPr lang="zh-CN" altLang="en-US" sz="1000" kern="100" dirty="0">
                          <a:effectLst/>
                          <a:latin typeface="宋体" panose="02010600030101010101" pitchFamily="2" charset="-122"/>
                          <a:ea typeface="宋体" panose="02010600030101010101" pitchFamily="2" charset="-122"/>
                        </a:rPr>
                        <a:t>的精度及重复性要求极高</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、无法测试小于</a:t>
                      </a:r>
                      <a:r>
                        <a:rPr lang="en-US" sz="1000" kern="100" dirty="0">
                          <a:effectLst/>
                          <a:latin typeface="宋体" panose="02010600030101010101" pitchFamily="2" charset="-122"/>
                          <a:ea typeface="宋体" panose="02010600030101010101" pitchFamily="2" charset="-122"/>
                        </a:rPr>
                        <a:t>10</a:t>
                      </a:r>
                      <a:r>
                        <a:rPr lang="zh-CN" sz="1000" kern="100" dirty="0">
                          <a:effectLst/>
                          <a:latin typeface="宋体" panose="02010600030101010101" pitchFamily="2" charset="-122"/>
                          <a:ea typeface="宋体" panose="02010600030101010101" pitchFamily="2" charset="-122"/>
                        </a:rPr>
                        <a:t>度的接触角值；</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3</a:t>
                      </a:r>
                      <a:r>
                        <a:rPr lang="zh-CN" sz="1000" kern="100" dirty="0">
                          <a:effectLst/>
                          <a:latin typeface="宋体" panose="02010600030101010101" pitchFamily="2" charset="-122"/>
                          <a:ea typeface="宋体" panose="02010600030101010101" pitchFamily="2" charset="-122"/>
                        </a:rPr>
                        <a:t>、无法测试大于</a:t>
                      </a:r>
                      <a:r>
                        <a:rPr lang="en-US" sz="1000" kern="100" dirty="0">
                          <a:effectLst/>
                          <a:latin typeface="宋体" panose="02010600030101010101" pitchFamily="2" charset="-122"/>
                          <a:ea typeface="宋体" panose="02010600030101010101" pitchFamily="2" charset="-122"/>
                        </a:rPr>
                        <a:t>140</a:t>
                      </a:r>
                      <a:r>
                        <a:rPr lang="zh-CN" sz="1000" kern="100" dirty="0">
                          <a:effectLst/>
                          <a:latin typeface="宋体" panose="02010600030101010101" pitchFamily="2" charset="-122"/>
                          <a:ea typeface="宋体" panose="02010600030101010101" pitchFamily="2" charset="-122"/>
                        </a:rPr>
                        <a:t>度以上，特别是超疏水材料的接触角值；</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5</a:t>
                      </a:r>
                      <a:r>
                        <a:rPr lang="zh-CN" sz="1000" kern="100" dirty="0">
                          <a:effectLst/>
                          <a:latin typeface="宋体" panose="02010600030101010101" pitchFamily="2" charset="-122"/>
                          <a:ea typeface="宋体" panose="02010600030101010101" pitchFamily="2" charset="-122"/>
                        </a:rPr>
                        <a:t>、无法表征真实的界面化学现象</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5150016"/>
                  </a:ext>
                </a:extLst>
              </a:tr>
              <a:tr h="371997">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5</a:t>
                      </a:r>
                      <a:endParaRPr lang="zh-CN" sz="1000" kern="10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切线法（复合曲线法</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－德国</a:t>
                      </a:r>
                      <a:r>
                        <a:rPr lang="en-US" sz="1000" kern="100" dirty="0" err="1">
                          <a:effectLst/>
                          <a:latin typeface="宋体" panose="02010600030101010101" pitchFamily="2" charset="-122"/>
                          <a:ea typeface="宋体" panose="02010600030101010101" pitchFamily="2" charset="-122"/>
                        </a:rPr>
                        <a:t>Kruss</a:t>
                      </a:r>
                      <a:r>
                        <a:rPr lang="zh-CN" sz="1000" kern="100" dirty="0">
                          <a:effectLst/>
                          <a:latin typeface="宋体" panose="02010600030101010101" pitchFamily="2" charset="-122"/>
                          <a:ea typeface="宋体" panose="02010600030101010101" pitchFamily="2" charset="-122"/>
                        </a:rPr>
                        <a:t>）、</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曲线尺法（</a:t>
                      </a:r>
                      <a:r>
                        <a:rPr lang="en-US" sz="1000" kern="100" dirty="0">
                          <a:effectLst/>
                          <a:latin typeface="宋体" panose="02010600030101010101" pitchFamily="2" charset="-122"/>
                          <a:ea typeface="宋体" panose="02010600030101010101" pitchFamily="2" charset="-122"/>
                        </a:rPr>
                        <a:t>KINO</a:t>
                      </a:r>
                      <a:r>
                        <a:rPr lang="zh-CN" sz="1000" kern="100" dirty="0">
                          <a:effectLst/>
                          <a:latin typeface="宋体" panose="02010600030101010101" pitchFamily="2" charset="-122"/>
                          <a:ea typeface="宋体" panose="02010600030101010101" pitchFamily="2" charset="-122"/>
                        </a:rPr>
                        <a:t>）</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altLang="en-US" sz="1000" kern="100" dirty="0">
                          <a:effectLst/>
                          <a:latin typeface="宋体" panose="02010600030101010101" pitchFamily="2" charset="-122"/>
                          <a:ea typeface="宋体" panose="02010600030101010101" pitchFamily="2" charset="-122"/>
                        </a:rPr>
                        <a:t>图像量角器</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zh-CN" altLang="en-US" sz="1000" kern="100" dirty="0">
                          <a:effectLst/>
                          <a:latin typeface="宋体" panose="02010600030101010101" pitchFamily="2" charset="-122"/>
                          <a:ea typeface="宋体" panose="02010600030101010101" pitchFamily="2" charset="-122"/>
                        </a:rPr>
                        <a:t>简单</a:t>
                      </a:r>
                      <a:r>
                        <a:rPr lang="zh-CN" sz="1000" kern="100" dirty="0">
                          <a:effectLst/>
                          <a:latin typeface="宋体" panose="02010600030101010101" pitchFamily="2" charset="-122"/>
                          <a:ea typeface="宋体" panose="02010600030101010101" pitchFamily="2" charset="-122"/>
                        </a:rPr>
                        <a:t>高等数学，拟合二次曲线方程或多项式曲线方程后，求导数</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1</a:t>
                      </a:r>
                      <a:r>
                        <a:rPr lang="zh-CN" sz="1000" kern="100">
                          <a:effectLst/>
                          <a:latin typeface="宋体" panose="02010600030101010101" pitchFamily="2" charset="-122"/>
                          <a:ea typeface="宋体" panose="02010600030101010101" pitchFamily="2" charset="-122"/>
                        </a:rPr>
                        <a:t>、可以测试动态接触角值，特别是前进、后退角值。</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2</a:t>
                      </a:r>
                      <a:r>
                        <a:rPr lang="zh-CN" sz="1000" kern="100">
                          <a:effectLst/>
                          <a:latin typeface="宋体" panose="02010600030101010101" pitchFamily="2" charset="-122"/>
                          <a:ea typeface="宋体" panose="02010600030101010101" pitchFamily="2" charset="-122"/>
                        </a:rPr>
                        <a:t>、测试操作简单</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、误差较大</a:t>
                      </a:r>
                      <a:r>
                        <a:rPr lang="zh-CN" altLang="en-US" sz="1000" kern="100" dirty="0">
                          <a:effectLst/>
                          <a:latin typeface="宋体" panose="02010600030101010101" pitchFamily="2" charset="-122"/>
                          <a:ea typeface="宋体" panose="02010600030101010101" pitchFamily="2" charset="-122"/>
                        </a:rPr>
                        <a:t>，</a:t>
                      </a:r>
                      <a:r>
                        <a:rPr lang="zh-CN" sz="1000" kern="100" dirty="0">
                          <a:effectLst/>
                          <a:latin typeface="宋体" panose="02010600030101010101" pitchFamily="2" charset="-122"/>
                          <a:ea typeface="宋体" panose="02010600030101010101" pitchFamily="2" charset="-122"/>
                        </a:rPr>
                        <a:t>重复性较差</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3</a:t>
                      </a:r>
                      <a:r>
                        <a:rPr lang="zh-CN" sz="1000" kern="100" dirty="0">
                          <a:effectLst/>
                          <a:latin typeface="宋体" panose="02010600030101010101" pitchFamily="2" charset="-122"/>
                          <a:ea typeface="宋体" panose="02010600030101010101" pitchFamily="2" charset="-122"/>
                        </a:rPr>
                        <a:t>、受接触点位置噪声影响较大</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4</a:t>
                      </a:r>
                      <a:r>
                        <a:rPr lang="zh-CN" sz="1000" kern="100" dirty="0">
                          <a:effectLst/>
                          <a:latin typeface="宋体" panose="02010600030101010101" pitchFamily="2" charset="-122"/>
                          <a:ea typeface="宋体" panose="02010600030101010101" pitchFamily="2" charset="-122"/>
                        </a:rPr>
                        <a:t>、无法表征真实的界面化学现象</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3475041"/>
                  </a:ext>
                </a:extLst>
              </a:tr>
              <a:tr h="247998">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6</a:t>
                      </a:r>
                      <a:endParaRPr lang="zh-CN" sz="1000" kern="100" dirty="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Spline</a:t>
                      </a:r>
                      <a:r>
                        <a:rPr lang="zh-CN" sz="1000" kern="100" dirty="0">
                          <a:effectLst/>
                          <a:latin typeface="宋体" panose="02010600030101010101" pitchFamily="2" charset="-122"/>
                          <a:ea typeface="宋体" panose="02010600030101010101" pitchFamily="2" charset="-122"/>
                        </a:rPr>
                        <a:t>曲线</a:t>
                      </a: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真实液滴法</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altLang="en-US" sz="1000" kern="100" dirty="0">
                          <a:effectLst/>
                          <a:latin typeface="宋体" panose="02010600030101010101" pitchFamily="2" charset="-122"/>
                          <a:ea typeface="宋体" panose="02010600030101010101" pitchFamily="2" charset="-122"/>
                        </a:rPr>
                        <a:t>图像量角器</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插值拟合</a:t>
                      </a: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极限方程原理</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、可以测试动态接触角值，特别是前进、后退角值。</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、测试操作简单</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、受接触点位置噪声影响较大</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、无法表征真实的界面化学现象</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3719028"/>
                  </a:ext>
                </a:extLst>
              </a:tr>
            </a:tbl>
          </a:graphicData>
        </a:graphic>
      </p:graphicFrame>
      <p:sp>
        <p:nvSpPr>
          <p:cNvPr id="7" name="Rectangle 2">
            <a:extLst>
              <a:ext uri="{FF2B5EF4-FFF2-40B4-BE49-F238E27FC236}">
                <a16:creationId xmlns:a16="http://schemas.microsoft.com/office/drawing/2014/main" id="{D2D407E8-883D-45FB-A78C-2B285CF39544}"/>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8" name="图片 7">
            <a:extLst>
              <a:ext uri="{FF2B5EF4-FFF2-40B4-BE49-F238E27FC236}">
                <a16:creationId xmlns:a16="http://schemas.microsoft.com/office/drawing/2014/main" id="{D5DF144A-8627-4CC9-8EFD-7FB570B949A0}"/>
              </a:ext>
            </a:extLst>
          </p:cNvPr>
          <p:cNvPicPr>
            <a:picLocks noChangeAspect="1"/>
          </p:cNvPicPr>
          <p:nvPr/>
        </p:nvPicPr>
        <p:blipFill>
          <a:blip r:embed="rId2"/>
          <a:stretch>
            <a:fillRect/>
          </a:stretch>
        </p:blipFill>
        <p:spPr>
          <a:xfrm>
            <a:off x="1285754" y="315901"/>
            <a:ext cx="999077" cy="924821"/>
          </a:xfrm>
          <a:prstGeom prst="rect">
            <a:avLst/>
          </a:prstGeom>
        </p:spPr>
      </p:pic>
    </p:spTree>
    <p:extLst>
      <p:ext uri="{BB962C8B-B14F-4D97-AF65-F5344CB8AC3E}">
        <p14:creationId xmlns:p14="http://schemas.microsoft.com/office/powerpoint/2010/main" val="27006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687959" y="1274094"/>
            <a:ext cx="7617900"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接触角测试方法对比表二</a:t>
            </a:r>
          </a:p>
        </p:txBody>
      </p:sp>
      <p:graphicFrame>
        <p:nvGraphicFramePr>
          <p:cNvPr id="2" name="表格 1">
            <a:extLst>
              <a:ext uri="{FF2B5EF4-FFF2-40B4-BE49-F238E27FC236}">
                <a16:creationId xmlns:a16="http://schemas.microsoft.com/office/drawing/2014/main" id="{20C35A94-E239-438C-94BD-729F4737B314}"/>
              </a:ext>
            </a:extLst>
          </p:cNvPr>
          <p:cNvGraphicFramePr>
            <a:graphicFrameLocks noGrp="1"/>
          </p:cNvGraphicFramePr>
          <p:nvPr>
            <p:extLst>
              <p:ext uri="{D42A27DB-BD31-4B8C-83A1-F6EECF244321}">
                <p14:modId xmlns:p14="http://schemas.microsoft.com/office/powerpoint/2010/main" val="1873586059"/>
              </p:ext>
            </p:extLst>
          </p:nvPr>
        </p:nvGraphicFramePr>
        <p:xfrm>
          <a:off x="192659" y="1564547"/>
          <a:ext cx="8798941" cy="5257800"/>
        </p:xfrm>
        <a:graphic>
          <a:graphicData uri="http://schemas.openxmlformats.org/drawingml/2006/table">
            <a:tbl>
              <a:tblPr firstRow="1" firstCol="1" bandRow="1">
                <a:tableStyleId>{17292A2E-F333-43FB-9621-5CBBE7FDCDCB}</a:tableStyleId>
              </a:tblPr>
              <a:tblGrid>
                <a:gridCol w="381000">
                  <a:extLst>
                    <a:ext uri="{9D8B030D-6E8A-4147-A177-3AD203B41FA5}">
                      <a16:colId xmlns:a16="http://schemas.microsoft.com/office/drawing/2014/main" val="1606121942"/>
                    </a:ext>
                  </a:extLst>
                </a:gridCol>
                <a:gridCol w="1447800">
                  <a:extLst>
                    <a:ext uri="{9D8B030D-6E8A-4147-A177-3AD203B41FA5}">
                      <a16:colId xmlns:a16="http://schemas.microsoft.com/office/drawing/2014/main" val="3961425762"/>
                    </a:ext>
                  </a:extLst>
                </a:gridCol>
                <a:gridCol w="1636141">
                  <a:extLst>
                    <a:ext uri="{9D8B030D-6E8A-4147-A177-3AD203B41FA5}">
                      <a16:colId xmlns:a16="http://schemas.microsoft.com/office/drawing/2014/main" val="1025264046"/>
                    </a:ext>
                  </a:extLst>
                </a:gridCol>
                <a:gridCol w="2514600">
                  <a:extLst>
                    <a:ext uri="{9D8B030D-6E8A-4147-A177-3AD203B41FA5}">
                      <a16:colId xmlns:a16="http://schemas.microsoft.com/office/drawing/2014/main" val="834927822"/>
                    </a:ext>
                  </a:extLst>
                </a:gridCol>
                <a:gridCol w="2819400">
                  <a:extLst>
                    <a:ext uri="{9D8B030D-6E8A-4147-A177-3AD203B41FA5}">
                      <a16:colId xmlns:a16="http://schemas.microsoft.com/office/drawing/2014/main" val="420243588"/>
                    </a:ext>
                  </a:extLst>
                </a:gridCol>
              </a:tblGrid>
              <a:tr h="123999">
                <a:tc>
                  <a:txBody>
                    <a:bodyPr/>
                    <a:lstStyle/>
                    <a:p>
                      <a:pPr algn="just">
                        <a:lnSpc>
                          <a:spcPct val="150000"/>
                        </a:lnSpc>
                        <a:spcAft>
                          <a:spcPts val="0"/>
                        </a:spcAft>
                      </a:pPr>
                      <a:r>
                        <a:rPr lang="zh-CN" sz="1000" kern="100" dirty="0">
                          <a:effectLst/>
                        </a:rPr>
                        <a:t>序号</a:t>
                      </a:r>
                      <a:endParaRPr lang="zh-CN" sz="1000" kern="100" dirty="0">
                        <a:effectLst/>
                        <a:latin typeface="Times New Roman" panose="02020603050405020304" pitchFamily="18" charset="0"/>
                        <a:ea typeface="宋体" panose="02010600030101010101" pitchFamily="2" charset="-122"/>
                      </a:endParaRPr>
                    </a:p>
                  </a:txBody>
                  <a:tcPr marL="17714" marR="17714"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rPr>
                        <a:t>接触角测试方法</a:t>
                      </a:r>
                      <a:endParaRPr lang="zh-CN" sz="1000" kern="100" dirty="0">
                        <a:effectLst/>
                        <a:latin typeface="Times New Roman" panose="02020603050405020304" pitchFamily="18" charset="0"/>
                        <a:ea typeface="宋体" panose="02010600030101010101" pitchFamily="2" charset="-122"/>
                      </a:endParaRPr>
                    </a:p>
                  </a:txBody>
                  <a:tcPr marL="17714" marR="17714"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a:effectLst/>
                        </a:rPr>
                        <a:t>基本原理</a:t>
                      </a:r>
                      <a:endParaRPr lang="zh-CN" sz="1000" kern="100">
                        <a:effectLst/>
                        <a:latin typeface="Times New Roman" panose="02020603050405020304" pitchFamily="18" charset="0"/>
                        <a:ea typeface="宋体" panose="02010600030101010101" pitchFamily="2" charset="-122"/>
                      </a:endParaRPr>
                    </a:p>
                  </a:txBody>
                  <a:tcPr marL="17714" marR="17714"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a:effectLst/>
                        </a:rPr>
                        <a:t>优势</a:t>
                      </a:r>
                      <a:endParaRPr lang="zh-CN" sz="1000" kern="100">
                        <a:effectLst/>
                        <a:latin typeface="Times New Roman" panose="02020603050405020304" pitchFamily="18" charset="0"/>
                        <a:ea typeface="宋体" panose="02010600030101010101" pitchFamily="2" charset="-122"/>
                      </a:endParaRPr>
                    </a:p>
                  </a:txBody>
                  <a:tcPr marL="17714" marR="17714"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rPr>
                        <a:t>缺陷</a:t>
                      </a:r>
                      <a:endParaRPr lang="zh-CN" sz="1000" kern="100" dirty="0">
                        <a:effectLst/>
                        <a:latin typeface="Times New Roman" panose="02020603050405020304" pitchFamily="18" charset="0"/>
                        <a:ea typeface="宋体" panose="02010600030101010101" pitchFamily="2" charset="-122"/>
                      </a:endParaRPr>
                    </a:p>
                  </a:txBody>
                  <a:tcPr marL="17714" marR="17714"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992078"/>
                  </a:ext>
                </a:extLst>
              </a:tr>
              <a:tr h="867993">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7</a:t>
                      </a:r>
                      <a:endParaRPr lang="zh-CN" sz="1000" kern="100" dirty="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Young-Laplace</a:t>
                      </a:r>
                      <a:r>
                        <a:rPr lang="zh-CN" sz="1000" kern="100" dirty="0">
                          <a:effectLst/>
                          <a:latin typeface="宋体" panose="02010600030101010101" pitchFamily="2" charset="-122"/>
                          <a:ea typeface="宋体" panose="02010600030101010101" pitchFamily="2" charset="-122"/>
                        </a:rPr>
                        <a:t>方程拟合法</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Select Plane</a:t>
                      </a:r>
                      <a:endParaRPr lang="zh-CN" sz="1000" kern="100" dirty="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a:effectLst/>
                          <a:latin typeface="宋体" panose="02010600030101010101" pitchFamily="2" charset="-122"/>
                          <a:ea typeface="宋体" panose="02010600030101010101" pitchFamily="2" charset="-122"/>
                        </a:rPr>
                        <a:t>影像分析法</a:t>
                      </a:r>
                    </a:p>
                    <a:p>
                      <a:pPr algn="just">
                        <a:lnSpc>
                          <a:spcPct val="150000"/>
                        </a:lnSpc>
                        <a:spcAft>
                          <a:spcPts val="0"/>
                        </a:spcAft>
                      </a:pPr>
                      <a:r>
                        <a:rPr lang="zh-CN" sz="1000" kern="100">
                          <a:effectLst/>
                          <a:latin typeface="宋体" panose="02010600030101010101" pitchFamily="2" charset="-122"/>
                          <a:ea typeface="宋体" panose="02010600030101010101" pitchFamily="2" charset="-122"/>
                        </a:rPr>
                        <a:t>拟合</a:t>
                      </a:r>
                      <a:r>
                        <a:rPr lang="en-US" sz="1000" kern="100">
                          <a:effectLst/>
                          <a:latin typeface="宋体" panose="02010600030101010101" pitchFamily="2" charset="-122"/>
                          <a:ea typeface="宋体" panose="02010600030101010101" pitchFamily="2" charset="-122"/>
                        </a:rPr>
                        <a:t>Young-Laplace</a:t>
                      </a:r>
                      <a:r>
                        <a:rPr lang="zh-CN" sz="1000" kern="100">
                          <a:effectLst/>
                          <a:latin typeface="宋体" panose="02010600030101010101" pitchFamily="2" charset="-122"/>
                          <a:ea typeface="宋体" panose="02010600030101010101" pitchFamily="2" charset="-122"/>
                        </a:rPr>
                        <a:t>方程</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1</a:t>
                      </a:r>
                      <a:r>
                        <a:rPr lang="zh-CN" sz="1000" kern="100">
                          <a:effectLst/>
                          <a:latin typeface="宋体" panose="02010600030101010101" pitchFamily="2" charset="-122"/>
                          <a:ea typeface="宋体" panose="02010600030101010101" pitchFamily="2" charset="-122"/>
                        </a:rPr>
                        <a:t>、可以测试绝大部分轴对称的液滴的接触角值；</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2</a:t>
                      </a:r>
                      <a:r>
                        <a:rPr lang="zh-CN" sz="1000" kern="100">
                          <a:effectLst/>
                          <a:latin typeface="宋体" panose="02010600030101010101" pitchFamily="2" charset="-122"/>
                          <a:ea typeface="宋体" panose="02010600030101010101" pitchFamily="2" charset="-122"/>
                        </a:rPr>
                        <a:t>、特别适用高于</a:t>
                      </a:r>
                      <a:r>
                        <a:rPr lang="en-US" sz="1000" kern="100">
                          <a:effectLst/>
                          <a:latin typeface="宋体" panose="02010600030101010101" pitchFamily="2" charset="-122"/>
                          <a:ea typeface="宋体" panose="02010600030101010101" pitchFamily="2" charset="-122"/>
                        </a:rPr>
                        <a:t>30</a:t>
                      </a:r>
                      <a:r>
                        <a:rPr lang="zh-CN" sz="1000" kern="100">
                          <a:effectLst/>
                          <a:latin typeface="宋体" panose="02010600030101010101" pitchFamily="2" charset="-122"/>
                          <a:ea typeface="宋体" panose="02010600030101010101" pitchFamily="2" charset="-122"/>
                        </a:rPr>
                        <a:t>度以上的接触角测值，可修正重力系数的影响；</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3</a:t>
                      </a:r>
                      <a:r>
                        <a:rPr lang="zh-CN" sz="1000" kern="100">
                          <a:effectLst/>
                          <a:latin typeface="宋体" panose="02010600030101010101" pitchFamily="2" charset="-122"/>
                          <a:ea typeface="宋体" panose="02010600030101010101" pitchFamily="2" charset="-122"/>
                        </a:rPr>
                        <a:t>、特别广泛应用于超疏水材料的接触角值测值</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1</a:t>
                      </a:r>
                      <a:r>
                        <a:rPr lang="zh-CN" sz="1000" kern="100">
                          <a:effectLst/>
                          <a:latin typeface="宋体" panose="02010600030101010101" pitchFamily="2" charset="-122"/>
                          <a:ea typeface="宋体" panose="02010600030101010101" pitchFamily="2" charset="-122"/>
                        </a:rPr>
                        <a:t>、测试超亲水材料的接触角值（</a:t>
                      </a:r>
                      <a:r>
                        <a:rPr lang="en-US" sz="1000" kern="100">
                          <a:effectLst/>
                          <a:latin typeface="宋体" panose="02010600030101010101" pitchFamily="2" charset="-122"/>
                          <a:ea typeface="宋体" panose="02010600030101010101" pitchFamily="2" charset="-122"/>
                        </a:rPr>
                        <a:t>3</a:t>
                      </a:r>
                      <a:r>
                        <a:rPr lang="zh-CN" sz="1000" kern="100">
                          <a:effectLst/>
                          <a:latin typeface="宋体" panose="02010600030101010101" pitchFamily="2" charset="-122"/>
                          <a:ea typeface="宋体" panose="02010600030101010101" pitchFamily="2" charset="-122"/>
                        </a:rPr>
                        <a:t>度以内）存在一定困难；</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2</a:t>
                      </a:r>
                      <a:r>
                        <a:rPr lang="zh-CN" sz="1000" kern="100">
                          <a:effectLst/>
                          <a:latin typeface="宋体" panose="02010600030101010101" pitchFamily="2" charset="-122"/>
                          <a:ea typeface="宋体" panose="02010600030101010101" pitchFamily="2" charset="-122"/>
                        </a:rPr>
                        <a:t>、无法测试非轴对称液滴，特别是</a:t>
                      </a:r>
                      <a:r>
                        <a:rPr lang="en-US" sz="1000" kern="100">
                          <a:effectLst/>
                          <a:latin typeface="宋体" panose="02010600030101010101" pitchFamily="2" charset="-122"/>
                          <a:ea typeface="宋体" panose="02010600030101010101" pitchFamily="2" charset="-122"/>
                        </a:rPr>
                        <a:t>3D</a:t>
                      </a:r>
                      <a:r>
                        <a:rPr lang="zh-CN" sz="1000" kern="100">
                          <a:effectLst/>
                          <a:latin typeface="宋体" panose="02010600030101010101" pitchFamily="2" charset="-122"/>
                          <a:ea typeface="宋体" panose="02010600030101010101" pitchFamily="2" charset="-122"/>
                        </a:rPr>
                        <a:t>接触角值无法实现测值；</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3</a:t>
                      </a:r>
                      <a:r>
                        <a:rPr lang="zh-CN" sz="1000" kern="100">
                          <a:effectLst/>
                          <a:latin typeface="宋体" panose="02010600030101010101" pitchFamily="2" charset="-122"/>
                          <a:ea typeface="宋体" panose="02010600030101010101" pitchFamily="2" charset="-122"/>
                        </a:rPr>
                        <a:t>、无法应用于动态接触角的测试，如前进、后退角的测试</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4</a:t>
                      </a:r>
                      <a:r>
                        <a:rPr lang="zh-CN" sz="1000" kern="100">
                          <a:effectLst/>
                          <a:latin typeface="宋体" panose="02010600030101010101" pitchFamily="2" charset="-122"/>
                          <a:ea typeface="宋体" panose="02010600030101010101" pitchFamily="2" charset="-122"/>
                        </a:rPr>
                        <a:t>、超疏水材料，特别是一些非轴对称材料的接触角测值角度值偏大；</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5</a:t>
                      </a:r>
                      <a:r>
                        <a:rPr lang="zh-CN" sz="1000" kern="100">
                          <a:effectLst/>
                          <a:latin typeface="宋体" panose="02010600030101010101" pitchFamily="2" charset="-122"/>
                          <a:ea typeface="宋体" panose="02010600030101010101" pitchFamily="2" charset="-122"/>
                        </a:rPr>
                        <a:t>、对于大于</a:t>
                      </a:r>
                      <a:r>
                        <a:rPr lang="en-US" sz="1000" kern="100">
                          <a:effectLst/>
                          <a:latin typeface="宋体" panose="02010600030101010101" pitchFamily="2" charset="-122"/>
                          <a:ea typeface="宋体" panose="02010600030101010101" pitchFamily="2" charset="-122"/>
                        </a:rPr>
                        <a:t>160</a:t>
                      </a:r>
                      <a:r>
                        <a:rPr lang="zh-CN" sz="1000" kern="100">
                          <a:effectLst/>
                          <a:latin typeface="宋体" panose="02010600030101010101" pitchFamily="2" charset="-122"/>
                          <a:ea typeface="宋体" panose="02010600030101010101" pitchFamily="2" charset="-122"/>
                        </a:rPr>
                        <a:t>度的近圆形图像，接触角值偏大</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528787"/>
                  </a:ext>
                </a:extLst>
              </a:tr>
              <a:tr h="619995">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8</a:t>
                      </a:r>
                      <a:endParaRPr lang="zh-CN" sz="1000" kern="10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Young-Laplace</a:t>
                      </a:r>
                      <a:r>
                        <a:rPr lang="zh-CN" sz="1000" kern="100" dirty="0">
                          <a:effectLst/>
                          <a:latin typeface="宋体" panose="02010600030101010101" pitchFamily="2" charset="-122"/>
                          <a:ea typeface="宋体" panose="02010600030101010101" pitchFamily="2" charset="-122"/>
                        </a:rPr>
                        <a:t>方程拟合法</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ADSA</a:t>
                      </a:r>
                      <a:r>
                        <a:rPr lang="zh-CN" sz="1000" kern="100" dirty="0">
                          <a:effectLst/>
                          <a:latin typeface="宋体" panose="02010600030101010101" pitchFamily="2" charset="-122"/>
                          <a:ea typeface="宋体" panose="02010600030101010101" pitchFamily="2" charset="-122"/>
                        </a:rPr>
                        <a:t>－</a:t>
                      </a:r>
                      <a:r>
                        <a:rPr lang="en-US" sz="1000" kern="100" dirty="0">
                          <a:effectLst/>
                          <a:latin typeface="宋体" panose="02010600030101010101" pitchFamily="2" charset="-122"/>
                          <a:ea typeface="宋体" panose="02010600030101010101" pitchFamily="2" charset="-122"/>
                        </a:rPr>
                        <a:t>P</a:t>
                      </a:r>
                      <a:endParaRPr lang="zh-CN" sz="1000" kern="100" dirty="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a:effectLst/>
                          <a:latin typeface="宋体" panose="02010600030101010101" pitchFamily="2" charset="-122"/>
                          <a:ea typeface="宋体" panose="02010600030101010101" pitchFamily="2" charset="-122"/>
                        </a:rPr>
                        <a:t>影像分析法</a:t>
                      </a:r>
                    </a:p>
                    <a:p>
                      <a:pPr algn="just">
                        <a:lnSpc>
                          <a:spcPct val="150000"/>
                        </a:lnSpc>
                        <a:spcAft>
                          <a:spcPts val="0"/>
                        </a:spcAft>
                      </a:pPr>
                      <a:r>
                        <a:rPr lang="zh-CN" sz="1000" kern="100">
                          <a:effectLst/>
                          <a:latin typeface="宋体" panose="02010600030101010101" pitchFamily="2" charset="-122"/>
                          <a:ea typeface="宋体" panose="02010600030101010101" pitchFamily="2" charset="-122"/>
                        </a:rPr>
                        <a:t>拟合</a:t>
                      </a:r>
                      <a:r>
                        <a:rPr lang="en-US" sz="1000" kern="100">
                          <a:effectLst/>
                          <a:latin typeface="宋体" panose="02010600030101010101" pitchFamily="2" charset="-122"/>
                          <a:ea typeface="宋体" panose="02010600030101010101" pitchFamily="2" charset="-122"/>
                        </a:rPr>
                        <a:t>Young-Laplace</a:t>
                      </a:r>
                      <a:r>
                        <a:rPr lang="zh-CN" sz="1000" kern="100">
                          <a:effectLst/>
                          <a:latin typeface="宋体" panose="02010600030101010101" pitchFamily="2" charset="-122"/>
                          <a:ea typeface="宋体" panose="02010600030101010101" pitchFamily="2" charset="-122"/>
                        </a:rPr>
                        <a:t>方程</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1</a:t>
                      </a:r>
                      <a:r>
                        <a:rPr lang="zh-CN" sz="1000" kern="100">
                          <a:effectLst/>
                          <a:latin typeface="宋体" panose="02010600030101010101" pitchFamily="2" charset="-122"/>
                          <a:ea typeface="宋体" panose="02010600030101010101" pitchFamily="2" charset="-122"/>
                        </a:rPr>
                        <a:t>、可以测试绝大部分轴对称的液滴的接触角值；</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2</a:t>
                      </a:r>
                      <a:r>
                        <a:rPr lang="zh-CN" sz="1000" kern="100">
                          <a:effectLst/>
                          <a:latin typeface="宋体" panose="02010600030101010101" pitchFamily="2" charset="-122"/>
                          <a:ea typeface="宋体" panose="02010600030101010101" pitchFamily="2" charset="-122"/>
                        </a:rPr>
                        <a:t>、特别适用高于</a:t>
                      </a:r>
                      <a:r>
                        <a:rPr lang="en-US" sz="1000" kern="100">
                          <a:effectLst/>
                          <a:latin typeface="宋体" panose="02010600030101010101" pitchFamily="2" charset="-122"/>
                          <a:ea typeface="宋体" panose="02010600030101010101" pitchFamily="2" charset="-122"/>
                        </a:rPr>
                        <a:t>30</a:t>
                      </a:r>
                      <a:r>
                        <a:rPr lang="zh-CN" sz="1000" kern="100">
                          <a:effectLst/>
                          <a:latin typeface="宋体" panose="02010600030101010101" pitchFamily="2" charset="-122"/>
                          <a:ea typeface="宋体" panose="02010600030101010101" pitchFamily="2" charset="-122"/>
                        </a:rPr>
                        <a:t>度以上的接触角测值，可修正重力系数的影响；</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3</a:t>
                      </a:r>
                      <a:r>
                        <a:rPr lang="zh-CN" sz="1000" kern="100">
                          <a:effectLst/>
                          <a:latin typeface="宋体" panose="02010600030101010101" pitchFamily="2" charset="-122"/>
                          <a:ea typeface="宋体" panose="02010600030101010101" pitchFamily="2" charset="-122"/>
                        </a:rPr>
                        <a:t>、特别广泛应用于超疏水材料的接触角值测值</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、测试超亲水材料的接触角值（</a:t>
                      </a:r>
                      <a:r>
                        <a:rPr lang="en-US" sz="1000" kern="100" dirty="0">
                          <a:effectLst/>
                          <a:latin typeface="宋体" panose="02010600030101010101" pitchFamily="2" charset="-122"/>
                          <a:ea typeface="宋体" panose="02010600030101010101" pitchFamily="2" charset="-122"/>
                        </a:rPr>
                        <a:t>3</a:t>
                      </a:r>
                      <a:r>
                        <a:rPr lang="zh-CN" sz="1000" kern="100" dirty="0">
                          <a:effectLst/>
                          <a:latin typeface="宋体" panose="02010600030101010101" pitchFamily="2" charset="-122"/>
                          <a:ea typeface="宋体" panose="02010600030101010101" pitchFamily="2" charset="-122"/>
                        </a:rPr>
                        <a:t>度以内）存在一定困难；</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、无法测试非轴对称液滴，特别是</a:t>
                      </a:r>
                      <a:r>
                        <a:rPr lang="en-US" sz="1000" kern="100" dirty="0">
                          <a:effectLst/>
                          <a:latin typeface="宋体" panose="02010600030101010101" pitchFamily="2" charset="-122"/>
                          <a:ea typeface="宋体" panose="02010600030101010101" pitchFamily="2" charset="-122"/>
                        </a:rPr>
                        <a:t>3D</a:t>
                      </a:r>
                      <a:r>
                        <a:rPr lang="zh-CN" sz="1000" kern="100" dirty="0">
                          <a:effectLst/>
                          <a:latin typeface="宋体" panose="02010600030101010101" pitchFamily="2" charset="-122"/>
                          <a:ea typeface="宋体" panose="02010600030101010101" pitchFamily="2" charset="-122"/>
                        </a:rPr>
                        <a:t>接触角值无法实现测值；</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3</a:t>
                      </a:r>
                      <a:r>
                        <a:rPr lang="zh-CN" sz="1000" kern="100" dirty="0">
                          <a:effectLst/>
                          <a:latin typeface="宋体" panose="02010600030101010101" pitchFamily="2" charset="-122"/>
                          <a:ea typeface="宋体" panose="02010600030101010101" pitchFamily="2" charset="-122"/>
                        </a:rPr>
                        <a:t>、无法应用于动态接触角的测试，如前进、后退角的测试</a:t>
                      </a:r>
                      <a:r>
                        <a:rPr lang="en-US" sz="1000" kern="100" dirty="0">
                          <a:effectLst/>
                          <a:latin typeface="宋体" panose="02010600030101010101" pitchFamily="2" charset="-122"/>
                          <a:ea typeface="宋体" panose="02010600030101010101" pitchFamily="2" charset="-122"/>
                        </a:rPr>
                        <a:t> </a:t>
                      </a:r>
                      <a:endParaRPr lang="zh-CN" sz="1000" kern="100" dirty="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6318797"/>
                  </a:ext>
                </a:extLst>
              </a:tr>
              <a:tr h="805993">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9</a:t>
                      </a:r>
                      <a:endParaRPr lang="zh-CN" sz="1000" kern="10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Young-Laplace</a:t>
                      </a:r>
                      <a:r>
                        <a:rPr lang="zh-CN" sz="1000" kern="100" dirty="0">
                          <a:effectLst/>
                          <a:latin typeface="宋体" panose="02010600030101010101" pitchFamily="2" charset="-122"/>
                          <a:ea typeface="宋体" panose="02010600030101010101" pitchFamily="2" charset="-122"/>
                        </a:rPr>
                        <a:t>方程拟合法</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ADSA</a:t>
                      </a:r>
                      <a:r>
                        <a:rPr lang="zh-CN" sz="1000" kern="100" dirty="0">
                          <a:effectLst/>
                          <a:latin typeface="宋体" panose="02010600030101010101" pitchFamily="2" charset="-122"/>
                          <a:ea typeface="宋体" panose="02010600030101010101" pitchFamily="2" charset="-122"/>
                        </a:rPr>
                        <a:t>－</a:t>
                      </a:r>
                      <a:r>
                        <a:rPr lang="en-US" sz="1000" kern="100" dirty="0" err="1">
                          <a:effectLst/>
                          <a:latin typeface="宋体" panose="02010600030101010101" pitchFamily="2" charset="-122"/>
                          <a:ea typeface="宋体" panose="02010600030101010101" pitchFamily="2" charset="-122"/>
                        </a:rPr>
                        <a:t>RealDrop</a:t>
                      </a:r>
                      <a:endParaRPr lang="zh-CN" sz="1000" kern="100" dirty="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a:effectLst/>
                          <a:latin typeface="宋体" panose="02010600030101010101" pitchFamily="2" charset="-122"/>
                          <a:ea typeface="宋体" panose="02010600030101010101" pitchFamily="2" charset="-122"/>
                        </a:rPr>
                        <a:t>非轴对称影像分析法</a:t>
                      </a:r>
                    </a:p>
                    <a:p>
                      <a:pPr algn="just">
                        <a:lnSpc>
                          <a:spcPct val="150000"/>
                        </a:lnSpc>
                        <a:spcAft>
                          <a:spcPts val="0"/>
                        </a:spcAft>
                      </a:pPr>
                      <a:r>
                        <a:rPr lang="zh-CN" sz="1000" kern="100">
                          <a:effectLst/>
                          <a:latin typeface="宋体" panose="02010600030101010101" pitchFamily="2" charset="-122"/>
                          <a:ea typeface="宋体" panose="02010600030101010101" pitchFamily="2" charset="-122"/>
                        </a:rPr>
                        <a:t>拟合</a:t>
                      </a:r>
                      <a:r>
                        <a:rPr lang="en-US" sz="1000" kern="100">
                          <a:effectLst/>
                          <a:latin typeface="宋体" panose="02010600030101010101" pitchFamily="2" charset="-122"/>
                          <a:ea typeface="宋体" panose="02010600030101010101" pitchFamily="2" charset="-122"/>
                        </a:rPr>
                        <a:t>Young-Laplace</a:t>
                      </a:r>
                      <a:r>
                        <a:rPr lang="zh-CN" sz="1000" kern="100">
                          <a:effectLst/>
                          <a:latin typeface="宋体" panose="02010600030101010101" pitchFamily="2" charset="-122"/>
                          <a:ea typeface="宋体" panose="02010600030101010101" pitchFamily="2" charset="-122"/>
                        </a:rPr>
                        <a:t>方程；</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 </a:t>
                      </a:r>
                      <a:endParaRPr lang="zh-CN" sz="1000" kern="100">
                        <a:effectLst/>
                        <a:latin typeface="宋体" panose="02010600030101010101" pitchFamily="2" charset="-122"/>
                        <a:ea typeface="宋体" panose="02010600030101010101" pitchFamily="2" charset="-122"/>
                      </a:endParaRP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1</a:t>
                      </a:r>
                      <a:r>
                        <a:rPr lang="zh-CN" sz="1000" kern="100">
                          <a:effectLst/>
                          <a:latin typeface="宋体" panose="02010600030101010101" pitchFamily="2" charset="-122"/>
                          <a:ea typeface="宋体" panose="02010600030101010101" pitchFamily="2" charset="-122"/>
                        </a:rPr>
                        <a:t>、可用于分析</a:t>
                      </a:r>
                      <a:r>
                        <a:rPr lang="en-US" sz="1000" kern="100">
                          <a:effectLst/>
                          <a:latin typeface="宋体" panose="02010600030101010101" pitchFamily="2" charset="-122"/>
                          <a:ea typeface="宋体" panose="02010600030101010101" pitchFamily="2" charset="-122"/>
                        </a:rPr>
                        <a:t>3D</a:t>
                      </a:r>
                      <a:r>
                        <a:rPr lang="zh-CN" sz="1000" kern="100">
                          <a:effectLst/>
                          <a:latin typeface="宋体" panose="02010600030101010101" pitchFamily="2" charset="-122"/>
                          <a:ea typeface="宋体" panose="02010600030101010101" pitchFamily="2" charset="-122"/>
                        </a:rPr>
                        <a:t>接触角值；</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2</a:t>
                      </a:r>
                      <a:r>
                        <a:rPr lang="zh-CN" sz="1000" kern="100">
                          <a:effectLst/>
                          <a:latin typeface="宋体" panose="02010600030101010101" pitchFamily="2" charset="-122"/>
                          <a:ea typeface="宋体" panose="02010600030101010101" pitchFamily="2" charset="-122"/>
                        </a:rPr>
                        <a:t>、可以测试绝大部分轴对称的液滴的接触角值；</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3</a:t>
                      </a:r>
                      <a:r>
                        <a:rPr lang="zh-CN" sz="1000" kern="100">
                          <a:effectLst/>
                          <a:latin typeface="宋体" panose="02010600030101010101" pitchFamily="2" charset="-122"/>
                          <a:ea typeface="宋体" panose="02010600030101010101" pitchFamily="2" charset="-122"/>
                        </a:rPr>
                        <a:t>、特别广泛应用于超疏水材料的接触角值测值；</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4</a:t>
                      </a:r>
                      <a:r>
                        <a:rPr lang="zh-CN" sz="1000" kern="100">
                          <a:effectLst/>
                          <a:latin typeface="宋体" panose="02010600030101010101" pitchFamily="2" charset="-122"/>
                          <a:ea typeface="宋体" panose="02010600030101010101" pitchFamily="2" charset="-122"/>
                        </a:rPr>
                        <a:t>、特别适用于动态接触角测试，如前进后、后退角以及热平衡接触角的测试</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、测试超亲水材料的接触角值（</a:t>
                      </a:r>
                      <a:r>
                        <a:rPr lang="en-US" sz="1000" kern="100" dirty="0">
                          <a:effectLst/>
                          <a:latin typeface="宋体" panose="02010600030101010101" pitchFamily="2" charset="-122"/>
                          <a:ea typeface="宋体" panose="02010600030101010101" pitchFamily="2" charset="-122"/>
                        </a:rPr>
                        <a:t>3</a:t>
                      </a:r>
                      <a:r>
                        <a:rPr lang="zh-CN" sz="1000" kern="100" dirty="0">
                          <a:effectLst/>
                          <a:latin typeface="宋体" panose="02010600030101010101" pitchFamily="2" charset="-122"/>
                          <a:ea typeface="宋体" panose="02010600030101010101" pitchFamily="2" charset="-122"/>
                        </a:rPr>
                        <a:t>度以内）存在一定困难。</a:t>
                      </a:r>
                    </a:p>
                  </a:txBody>
                  <a:tcPr marL="17714" marR="17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1340739"/>
                  </a:ext>
                </a:extLst>
              </a:tr>
            </a:tbl>
          </a:graphicData>
        </a:graphic>
      </p:graphicFrame>
      <p:sp>
        <p:nvSpPr>
          <p:cNvPr id="10" name="Rectangle 2">
            <a:extLst>
              <a:ext uri="{FF2B5EF4-FFF2-40B4-BE49-F238E27FC236}">
                <a16:creationId xmlns:a16="http://schemas.microsoft.com/office/drawing/2014/main" id="{1742837D-BEEF-4BF8-8381-1AD64160B50B}"/>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1" name="图片 10">
            <a:extLst>
              <a:ext uri="{FF2B5EF4-FFF2-40B4-BE49-F238E27FC236}">
                <a16:creationId xmlns:a16="http://schemas.microsoft.com/office/drawing/2014/main" id="{A5C4745B-A678-4B35-B204-FC3E0CA0592D}"/>
              </a:ext>
            </a:extLst>
          </p:cNvPr>
          <p:cNvPicPr>
            <a:picLocks noChangeAspect="1"/>
          </p:cNvPicPr>
          <p:nvPr/>
        </p:nvPicPr>
        <p:blipFill>
          <a:blip r:embed="rId2"/>
          <a:stretch>
            <a:fillRect/>
          </a:stretch>
        </p:blipFill>
        <p:spPr>
          <a:xfrm>
            <a:off x="1285754" y="315901"/>
            <a:ext cx="999077" cy="924821"/>
          </a:xfrm>
          <a:prstGeom prst="rect">
            <a:avLst/>
          </a:prstGeom>
        </p:spPr>
      </p:pic>
    </p:spTree>
    <p:extLst>
      <p:ext uri="{BB962C8B-B14F-4D97-AF65-F5344CB8AC3E}">
        <p14:creationId xmlns:p14="http://schemas.microsoft.com/office/powerpoint/2010/main" val="32362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95400" y="304418"/>
            <a:ext cx="8229600" cy="9271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rPr>
              <a:t>什么是表面张力？</a:t>
            </a:r>
            <a:br>
              <a:rPr lang="en-US" altLang="zh-CN" sz="1800" kern="1200" dirty="0">
                <a:solidFill>
                  <a:srgbClr val="244279"/>
                </a:solidFill>
                <a:latin typeface="Adobe 黑体 Std R" panose="020B0400000000000000" pitchFamily="34" charset="-122"/>
                <a:ea typeface="Adobe 黑体 Std R" panose="020B0400000000000000" pitchFamily="34" charset="-122"/>
              </a:rPr>
            </a:br>
            <a:r>
              <a:rPr lang="en-US" altLang="zh-CN" sz="1800" kern="1200" dirty="0">
                <a:solidFill>
                  <a:srgbClr val="244279"/>
                </a:solidFill>
                <a:latin typeface="Adobe 黑体 Std R" panose="020B0400000000000000" pitchFamily="34" charset="-122"/>
                <a:ea typeface="Adobe 黑体 Std R" panose="020B0400000000000000" pitchFamily="34" charset="-122"/>
              </a:rPr>
              <a:t>— </a:t>
            </a:r>
            <a:r>
              <a:rPr lang="zh-CN" altLang="en-US" sz="1800" kern="1200" dirty="0">
                <a:solidFill>
                  <a:srgbClr val="244279"/>
                </a:solidFill>
                <a:latin typeface="Adobe 黑体 Std R" panose="020B0400000000000000" pitchFamily="34" charset="-122"/>
                <a:ea typeface="Adobe 黑体 Std R" panose="020B0400000000000000" pitchFamily="34" charset="-122"/>
              </a:rPr>
              <a:t>表面张力和接触角</a:t>
            </a:r>
            <a:endParaRPr lang="en-US" altLang="zh-CN" sz="1800" kern="1200" dirty="0">
              <a:solidFill>
                <a:srgbClr val="244279"/>
              </a:solidFill>
              <a:latin typeface="Adobe 黑体 Std R" panose="020B0400000000000000" pitchFamily="34" charset="-122"/>
              <a:ea typeface="Adobe 黑体 Std R" panose="020B0400000000000000" pitchFamily="34" charset="-122"/>
            </a:endParaRPr>
          </a:p>
        </p:txBody>
      </p:sp>
      <p:graphicFrame>
        <p:nvGraphicFramePr>
          <p:cNvPr id="7" name="表格 6"/>
          <p:cNvGraphicFramePr>
            <a:graphicFrameLocks noGrp="1"/>
          </p:cNvGraphicFramePr>
          <p:nvPr>
            <p:extLst>
              <p:ext uri="{D42A27DB-BD31-4B8C-83A1-F6EECF244321}">
                <p14:modId xmlns:p14="http://schemas.microsoft.com/office/powerpoint/2010/main" val="3545815012"/>
              </p:ext>
            </p:extLst>
          </p:nvPr>
        </p:nvGraphicFramePr>
        <p:xfrm>
          <a:off x="4587247" y="4485288"/>
          <a:ext cx="4419600" cy="1460472"/>
        </p:xfrm>
        <a:graphic>
          <a:graphicData uri="http://schemas.openxmlformats.org/drawingml/2006/table">
            <a:tbl>
              <a:tblPr>
                <a:tableStyleId>{ED083AE6-46FA-4A59-8FB0-9F97EB10719F}</a:tableStyleId>
              </a:tblPr>
              <a:tblGrid>
                <a:gridCol w="552450">
                  <a:extLst>
                    <a:ext uri="{9D8B030D-6E8A-4147-A177-3AD203B41FA5}">
                      <a16:colId xmlns:a16="http://schemas.microsoft.com/office/drawing/2014/main" val="20000"/>
                    </a:ext>
                  </a:extLst>
                </a:gridCol>
                <a:gridCol w="552450">
                  <a:extLst>
                    <a:ext uri="{9D8B030D-6E8A-4147-A177-3AD203B41FA5}">
                      <a16:colId xmlns:a16="http://schemas.microsoft.com/office/drawing/2014/main" val="20001"/>
                    </a:ext>
                  </a:extLst>
                </a:gridCol>
                <a:gridCol w="552450">
                  <a:extLst>
                    <a:ext uri="{9D8B030D-6E8A-4147-A177-3AD203B41FA5}">
                      <a16:colId xmlns:a16="http://schemas.microsoft.com/office/drawing/2014/main" val="20002"/>
                    </a:ext>
                  </a:extLst>
                </a:gridCol>
                <a:gridCol w="552450">
                  <a:extLst>
                    <a:ext uri="{9D8B030D-6E8A-4147-A177-3AD203B41FA5}">
                      <a16:colId xmlns:a16="http://schemas.microsoft.com/office/drawing/2014/main" val="20003"/>
                    </a:ext>
                  </a:extLst>
                </a:gridCol>
                <a:gridCol w="552450">
                  <a:extLst>
                    <a:ext uri="{9D8B030D-6E8A-4147-A177-3AD203B41FA5}">
                      <a16:colId xmlns:a16="http://schemas.microsoft.com/office/drawing/2014/main" val="20004"/>
                    </a:ext>
                  </a:extLst>
                </a:gridCol>
                <a:gridCol w="552450">
                  <a:extLst>
                    <a:ext uri="{9D8B030D-6E8A-4147-A177-3AD203B41FA5}">
                      <a16:colId xmlns:a16="http://schemas.microsoft.com/office/drawing/2014/main" val="20005"/>
                    </a:ext>
                  </a:extLst>
                </a:gridCol>
                <a:gridCol w="552450">
                  <a:extLst>
                    <a:ext uri="{9D8B030D-6E8A-4147-A177-3AD203B41FA5}">
                      <a16:colId xmlns:a16="http://schemas.microsoft.com/office/drawing/2014/main" val="20006"/>
                    </a:ext>
                  </a:extLst>
                </a:gridCol>
                <a:gridCol w="552450">
                  <a:extLst>
                    <a:ext uri="{9D8B030D-6E8A-4147-A177-3AD203B41FA5}">
                      <a16:colId xmlns:a16="http://schemas.microsoft.com/office/drawing/2014/main" val="20007"/>
                    </a:ext>
                  </a:extLst>
                </a:gridCol>
              </a:tblGrid>
              <a:tr h="0">
                <a:tc>
                  <a:txBody>
                    <a:bodyPr/>
                    <a:lstStyle/>
                    <a:p>
                      <a:pPr algn="ctr"/>
                      <a:r>
                        <a:rPr lang="en-US" sz="1200" dirty="0">
                          <a:latin typeface="+mj-lt"/>
                        </a:rPr>
                        <a:t>°C</a:t>
                      </a:r>
                    </a:p>
                  </a:txBody>
                  <a:tcPr marL="60532" marR="60532" marT="30266" marB="3026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j-lt"/>
                        </a:rPr>
                        <a:t>mN</a:t>
                      </a:r>
                      <a:r>
                        <a:rPr lang="en-US" altLang="zh-CN" sz="1200" dirty="0">
                          <a:latin typeface="+mj-lt"/>
                        </a:rPr>
                        <a:t>/m</a:t>
                      </a:r>
                    </a:p>
                  </a:txBody>
                  <a:tcPr marL="60532" marR="60532" marT="30266" marB="30266" anchor="ctr"/>
                </a:tc>
                <a:tc>
                  <a:txBody>
                    <a:bodyPr/>
                    <a:lstStyle/>
                    <a:p>
                      <a:pPr algn="ctr"/>
                      <a:r>
                        <a:rPr lang="en-US" sz="1200" dirty="0">
                          <a:latin typeface="+mj-lt"/>
                        </a:rPr>
                        <a:t>°C</a:t>
                      </a:r>
                    </a:p>
                  </a:txBody>
                  <a:tcPr marL="60532" marR="60532" marT="30266" marB="3026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j-lt"/>
                        </a:rPr>
                        <a:t>mN</a:t>
                      </a:r>
                      <a:r>
                        <a:rPr lang="en-US" altLang="zh-CN" sz="1200" dirty="0">
                          <a:latin typeface="+mj-lt"/>
                        </a:rPr>
                        <a:t>/m</a:t>
                      </a:r>
                      <a:endParaRPr lang="en-US" sz="1200" dirty="0">
                        <a:latin typeface="+mj-lt"/>
                      </a:endParaRPr>
                    </a:p>
                  </a:txBody>
                  <a:tcPr marL="60532" marR="60532" marT="30266" marB="30266" anchor="ctr"/>
                </a:tc>
                <a:tc>
                  <a:txBody>
                    <a:bodyPr/>
                    <a:lstStyle/>
                    <a:p>
                      <a:pPr algn="ctr"/>
                      <a:r>
                        <a:rPr lang="en-US" sz="1200" dirty="0">
                          <a:latin typeface="+mj-lt"/>
                        </a:rPr>
                        <a:t>°C</a:t>
                      </a:r>
                    </a:p>
                  </a:txBody>
                  <a:tcPr marL="60532" marR="60532" marT="30266" marB="3026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j-lt"/>
                        </a:rPr>
                        <a:t>mN</a:t>
                      </a:r>
                      <a:r>
                        <a:rPr lang="en-US" altLang="zh-CN" sz="1200" dirty="0">
                          <a:latin typeface="+mj-lt"/>
                        </a:rPr>
                        <a:t>/m</a:t>
                      </a:r>
                      <a:endParaRPr lang="en-US" sz="1200" dirty="0">
                        <a:latin typeface="+mj-lt"/>
                      </a:endParaRPr>
                    </a:p>
                  </a:txBody>
                  <a:tcPr marL="60532" marR="60532" marT="30266" marB="30266" anchor="ctr"/>
                </a:tc>
                <a:tc>
                  <a:txBody>
                    <a:bodyPr/>
                    <a:lstStyle/>
                    <a:p>
                      <a:pPr algn="ctr"/>
                      <a:r>
                        <a:rPr lang="en-US" sz="1200" dirty="0">
                          <a:latin typeface="+mj-lt"/>
                        </a:rPr>
                        <a:t>°C</a:t>
                      </a:r>
                    </a:p>
                  </a:txBody>
                  <a:tcPr marL="60532" marR="60532" marT="30266" marB="3026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j-lt"/>
                        </a:rPr>
                        <a:t>mN</a:t>
                      </a:r>
                      <a:r>
                        <a:rPr lang="en-US" altLang="zh-CN" sz="1200" dirty="0">
                          <a:latin typeface="+mj-lt"/>
                        </a:rPr>
                        <a:t>/m</a:t>
                      </a:r>
                    </a:p>
                  </a:txBody>
                  <a:tcPr marL="60532" marR="60532" marT="30266" marB="30266" anchor="ctr"/>
                </a:tc>
                <a:extLst>
                  <a:ext uri="{0D108BD9-81ED-4DB2-BD59-A6C34878D82A}">
                    <a16:rowId xmlns:a16="http://schemas.microsoft.com/office/drawing/2014/main" val="10000"/>
                  </a:ext>
                </a:extLst>
              </a:tr>
              <a:tr h="0">
                <a:tc>
                  <a:txBody>
                    <a:bodyPr/>
                    <a:lstStyle/>
                    <a:p>
                      <a:pPr algn="ctr"/>
                      <a:r>
                        <a:rPr lang="en-US" altLang="zh-CN" sz="1200" dirty="0">
                          <a:latin typeface="+mj-lt"/>
                        </a:rPr>
                        <a:t>0</a:t>
                      </a:r>
                    </a:p>
                  </a:txBody>
                  <a:tcPr marL="60532" marR="60532" marT="30266" marB="30266" anchor="ctr"/>
                </a:tc>
                <a:tc>
                  <a:txBody>
                    <a:bodyPr/>
                    <a:lstStyle/>
                    <a:p>
                      <a:pPr algn="ctr"/>
                      <a:r>
                        <a:rPr lang="en-US" altLang="zh-CN" sz="1200" dirty="0">
                          <a:latin typeface="+mj-lt"/>
                        </a:rPr>
                        <a:t>75.7 </a:t>
                      </a:r>
                    </a:p>
                  </a:txBody>
                  <a:tcPr marL="60532" marR="60532" marT="30266" marB="30266" anchor="ctr"/>
                </a:tc>
                <a:tc>
                  <a:txBody>
                    <a:bodyPr/>
                    <a:lstStyle/>
                    <a:p>
                      <a:pPr algn="ctr"/>
                      <a:r>
                        <a:rPr lang="en-US" altLang="zh-CN" sz="1200" dirty="0">
                          <a:latin typeface="+mj-lt"/>
                        </a:rPr>
                        <a:t>25</a:t>
                      </a:r>
                    </a:p>
                  </a:txBody>
                  <a:tcPr marL="60532" marR="60532" marT="30266" marB="3026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mj-lt"/>
                        </a:rPr>
                        <a:t>72.0 </a:t>
                      </a:r>
                    </a:p>
                  </a:txBody>
                  <a:tcPr marL="60532" marR="60532" marT="30266" marB="30266" anchor="ctr"/>
                </a:tc>
                <a:tc>
                  <a:txBody>
                    <a:bodyPr/>
                    <a:lstStyle/>
                    <a:p>
                      <a:pPr algn="ctr"/>
                      <a:r>
                        <a:rPr lang="en-US" altLang="zh-CN" sz="1200" dirty="0">
                          <a:latin typeface="+mj-lt"/>
                        </a:rPr>
                        <a:t>50</a:t>
                      </a:r>
                    </a:p>
                  </a:txBody>
                  <a:tcPr marL="60532" marR="60532" marT="30266" marB="30266" anchor="ctr"/>
                </a:tc>
                <a:tc>
                  <a:txBody>
                    <a:bodyPr/>
                    <a:lstStyle/>
                    <a:p>
                      <a:pPr algn="ctr"/>
                      <a:r>
                        <a:rPr lang="en-US" altLang="zh-CN" sz="1200" dirty="0">
                          <a:latin typeface="+mj-lt"/>
                        </a:rPr>
                        <a:t>67.9 </a:t>
                      </a:r>
                    </a:p>
                  </a:txBody>
                  <a:tcPr marL="60532" marR="60532" marT="30266" marB="30266" anchor="ctr"/>
                </a:tc>
                <a:tc>
                  <a:txBody>
                    <a:bodyPr/>
                    <a:lstStyle/>
                    <a:p>
                      <a:pPr algn="ctr"/>
                      <a:r>
                        <a:rPr lang="en-US" altLang="zh-CN" sz="1200" dirty="0">
                          <a:latin typeface="+mj-lt"/>
                        </a:rPr>
                        <a:t>75</a:t>
                      </a:r>
                    </a:p>
                  </a:txBody>
                  <a:tcPr marL="60532" marR="60532" marT="30266" marB="30266" anchor="ctr"/>
                </a:tc>
                <a:tc>
                  <a:txBody>
                    <a:bodyPr/>
                    <a:lstStyle/>
                    <a:p>
                      <a:pPr algn="ctr"/>
                      <a:r>
                        <a:rPr lang="en-US" altLang="zh-CN" sz="1200" dirty="0">
                          <a:latin typeface="+mj-lt"/>
                        </a:rPr>
                        <a:t>63.4 </a:t>
                      </a:r>
                    </a:p>
                  </a:txBody>
                  <a:tcPr marL="60532" marR="60532" marT="30266" marB="30266" anchor="ctr"/>
                </a:tc>
                <a:extLst>
                  <a:ext uri="{0D108BD9-81ED-4DB2-BD59-A6C34878D82A}">
                    <a16:rowId xmlns:a16="http://schemas.microsoft.com/office/drawing/2014/main" val="10001"/>
                  </a:ext>
                </a:extLst>
              </a:tr>
              <a:tr h="0">
                <a:tc>
                  <a:txBody>
                    <a:bodyPr/>
                    <a:lstStyle/>
                    <a:p>
                      <a:pPr algn="ctr"/>
                      <a:r>
                        <a:rPr lang="en-US" altLang="zh-CN" sz="1200" dirty="0">
                          <a:latin typeface="+mj-lt"/>
                        </a:rPr>
                        <a:t>5</a:t>
                      </a:r>
                    </a:p>
                  </a:txBody>
                  <a:tcPr marL="60532" marR="60532" marT="30266" marB="30266" anchor="ctr"/>
                </a:tc>
                <a:tc>
                  <a:txBody>
                    <a:bodyPr/>
                    <a:lstStyle/>
                    <a:p>
                      <a:pPr algn="ctr"/>
                      <a:r>
                        <a:rPr lang="en-US" altLang="zh-CN" sz="1200" dirty="0">
                          <a:latin typeface="+mj-lt"/>
                        </a:rPr>
                        <a:t>75.0 </a:t>
                      </a:r>
                    </a:p>
                  </a:txBody>
                  <a:tcPr marL="60532" marR="60532" marT="30266" marB="30266" anchor="ctr"/>
                </a:tc>
                <a:tc>
                  <a:txBody>
                    <a:bodyPr/>
                    <a:lstStyle/>
                    <a:p>
                      <a:pPr algn="ctr"/>
                      <a:r>
                        <a:rPr lang="en-US" altLang="zh-CN" sz="1200" dirty="0">
                          <a:latin typeface="+mj-lt"/>
                        </a:rPr>
                        <a:t>30</a:t>
                      </a:r>
                    </a:p>
                  </a:txBody>
                  <a:tcPr marL="60532" marR="60532" marT="30266" marB="3026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mj-lt"/>
                        </a:rPr>
                        <a:t>71.2 </a:t>
                      </a:r>
                    </a:p>
                  </a:txBody>
                  <a:tcPr marL="60532" marR="60532" marT="30266" marB="30266" anchor="ctr"/>
                </a:tc>
                <a:tc>
                  <a:txBody>
                    <a:bodyPr/>
                    <a:lstStyle/>
                    <a:p>
                      <a:pPr algn="ctr"/>
                      <a:r>
                        <a:rPr lang="en-US" altLang="zh-CN" sz="1200" dirty="0">
                          <a:latin typeface="+mj-lt"/>
                        </a:rPr>
                        <a:t>55</a:t>
                      </a:r>
                    </a:p>
                  </a:txBody>
                  <a:tcPr marL="60532" marR="60532" marT="30266" marB="30266" anchor="ctr"/>
                </a:tc>
                <a:tc>
                  <a:txBody>
                    <a:bodyPr/>
                    <a:lstStyle/>
                    <a:p>
                      <a:pPr algn="ctr"/>
                      <a:r>
                        <a:rPr lang="en-US" altLang="zh-CN" sz="1200" dirty="0">
                          <a:latin typeface="+mj-lt"/>
                        </a:rPr>
                        <a:t>67.0 </a:t>
                      </a:r>
                    </a:p>
                  </a:txBody>
                  <a:tcPr marL="60532" marR="60532" marT="30266" marB="30266" anchor="ctr"/>
                </a:tc>
                <a:tc>
                  <a:txBody>
                    <a:bodyPr/>
                    <a:lstStyle/>
                    <a:p>
                      <a:pPr algn="ctr"/>
                      <a:r>
                        <a:rPr lang="en-US" altLang="zh-CN" sz="1200" dirty="0">
                          <a:latin typeface="+mj-lt"/>
                        </a:rPr>
                        <a:t>80</a:t>
                      </a:r>
                    </a:p>
                  </a:txBody>
                  <a:tcPr marL="60532" marR="60532" marT="30266" marB="30266" anchor="ctr"/>
                </a:tc>
                <a:tc>
                  <a:txBody>
                    <a:bodyPr/>
                    <a:lstStyle/>
                    <a:p>
                      <a:pPr algn="ctr"/>
                      <a:r>
                        <a:rPr lang="en-US" altLang="zh-CN" sz="1200" dirty="0">
                          <a:latin typeface="+mj-lt"/>
                        </a:rPr>
                        <a:t>62.5 </a:t>
                      </a:r>
                    </a:p>
                  </a:txBody>
                  <a:tcPr marL="60532" marR="60532" marT="30266" marB="30266" anchor="ctr"/>
                </a:tc>
                <a:extLst>
                  <a:ext uri="{0D108BD9-81ED-4DB2-BD59-A6C34878D82A}">
                    <a16:rowId xmlns:a16="http://schemas.microsoft.com/office/drawing/2014/main" val="10002"/>
                  </a:ext>
                </a:extLst>
              </a:tr>
              <a:tr h="0">
                <a:tc>
                  <a:txBody>
                    <a:bodyPr/>
                    <a:lstStyle/>
                    <a:p>
                      <a:pPr algn="ctr"/>
                      <a:r>
                        <a:rPr lang="en-US" altLang="zh-CN" sz="1200" dirty="0">
                          <a:latin typeface="+mj-lt"/>
                        </a:rPr>
                        <a:t>10</a:t>
                      </a:r>
                    </a:p>
                  </a:txBody>
                  <a:tcPr marL="60532" marR="60532" marT="30266" marB="30266" anchor="ctr"/>
                </a:tc>
                <a:tc>
                  <a:txBody>
                    <a:bodyPr/>
                    <a:lstStyle/>
                    <a:p>
                      <a:pPr algn="ctr"/>
                      <a:r>
                        <a:rPr lang="en-US" altLang="zh-CN" sz="1200" dirty="0">
                          <a:latin typeface="+mj-lt"/>
                        </a:rPr>
                        <a:t>74.3 </a:t>
                      </a:r>
                    </a:p>
                  </a:txBody>
                  <a:tcPr marL="60532" marR="60532" marT="30266" marB="30266" anchor="ctr"/>
                </a:tc>
                <a:tc>
                  <a:txBody>
                    <a:bodyPr/>
                    <a:lstStyle/>
                    <a:p>
                      <a:pPr algn="ctr"/>
                      <a:r>
                        <a:rPr lang="en-US" altLang="zh-CN" sz="1200" dirty="0">
                          <a:latin typeface="+mj-lt"/>
                        </a:rPr>
                        <a:t>35</a:t>
                      </a:r>
                    </a:p>
                  </a:txBody>
                  <a:tcPr marL="60532" marR="60532" marT="30266" marB="30266" anchor="ctr"/>
                </a:tc>
                <a:tc>
                  <a:txBody>
                    <a:bodyPr/>
                    <a:lstStyle/>
                    <a:p>
                      <a:pPr algn="ctr"/>
                      <a:r>
                        <a:rPr lang="en-US" altLang="zh-CN" sz="1200" dirty="0">
                          <a:latin typeface="+mj-lt"/>
                        </a:rPr>
                        <a:t>70.4 </a:t>
                      </a:r>
                    </a:p>
                  </a:txBody>
                  <a:tcPr marL="60532" marR="60532" marT="30266" marB="30266" anchor="ctr"/>
                </a:tc>
                <a:tc>
                  <a:txBody>
                    <a:bodyPr/>
                    <a:lstStyle/>
                    <a:p>
                      <a:pPr algn="ctr"/>
                      <a:r>
                        <a:rPr lang="en-US" altLang="zh-CN" sz="1200" dirty="0">
                          <a:latin typeface="+mj-lt"/>
                        </a:rPr>
                        <a:t>60</a:t>
                      </a:r>
                    </a:p>
                  </a:txBody>
                  <a:tcPr marL="60532" marR="60532" marT="30266" marB="30266" anchor="ctr"/>
                </a:tc>
                <a:tc>
                  <a:txBody>
                    <a:bodyPr/>
                    <a:lstStyle/>
                    <a:p>
                      <a:pPr algn="ctr"/>
                      <a:r>
                        <a:rPr lang="en-US" altLang="zh-CN" sz="1200" dirty="0">
                          <a:latin typeface="+mj-lt"/>
                        </a:rPr>
                        <a:t>66.1</a:t>
                      </a:r>
                    </a:p>
                  </a:txBody>
                  <a:tcPr marL="60532" marR="60532" marT="30266" marB="30266" anchor="ctr"/>
                </a:tc>
                <a:tc>
                  <a:txBody>
                    <a:bodyPr/>
                    <a:lstStyle/>
                    <a:p>
                      <a:pPr algn="ctr"/>
                      <a:r>
                        <a:rPr lang="en-US" altLang="zh-CN" sz="1200" dirty="0">
                          <a:latin typeface="+mj-lt"/>
                        </a:rPr>
                        <a:t>85</a:t>
                      </a:r>
                    </a:p>
                  </a:txBody>
                  <a:tcPr marL="60532" marR="60532" marT="30266" marB="30266" anchor="ctr"/>
                </a:tc>
                <a:tc>
                  <a:txBody>
                    <a:bodyPr/>
                    <a:lstStyle/>
                    <a:p>
                      <a:pPr algn="ctr"/>
                      <a:r>
                        <a:rPr lang="en-US" altLang="zh-CN" sz="1200" dirty="0">
                          <a:latin typeface="+mj-lt"/>
                        </a:rPr>
                        <a:t>61.5</a:t>
                      </a:r>
                    </a:p>
                  </a:txBody>
                  <a:tcPr marL="60532" marR="60532" marT="30266" marB="30266" anchor="ctr"/>
                </a:tc>
                <a:extLst>
                  <a:ext uri="{0D108BD9-81ED-4DB2-BD59-A6C34878D82A}">
                    <a16:rowId xmlns:a16="http://schemas.microsoft.com/office/drawing/2014/main" val="10003"/>
                  </a:ext>
                </a:extLst>
              </a:tr>
              <a:tr h="0">
                <a:tc>
                  <a:txBody>
                    <a:bodyPr/>
                    <a:lstStyle/>
                    <a:p>
                      <a:pPr algn="ctr"/>
                      <a:r>
                        <a:rPr lang="en-US" altLang="zh-CN" sz="1200" dirty="0">
                          <a:latin typeface="+mj-lt"/>
                        </a:rPr>
                        <a:t>15</a:t>
                      </a:r>
                    </a:p>
                  </a:txBody>
                  <a:tcPr marL="60532" marR="60532" marT="30266" marB="30266" anchor="ctr"/>
                </a:tc>
                <a:tc>
                  <a:txBody>
                    <a:bodyPr/>
                    <a:lstStyle/>
                    <a:p>
                      <a:pPr algn="ctr"/>
                      <a:r>
                        <a:rPr lang="en-US" altLang="zh-CN" sz="1200" dirty="0">
                          <a:latin typeface="+mj-lt"/>
                        </a:rPr>
                        <a:t>73.5 </a:t>
                      </a:r>
                    </a:p>
                  </a:txBody>
                  <a:tcPr marL="60532" marR="60532" marT="30266" marB="30266" anchor="ctr"/>
                </a:tc>
                <a:tc>
                  <a:txBody>
                    <a:bodyPr/>
                    <a:lstStyle/>
                    <a:p>
                      <a:pPr algn="ctr"/>
                      <a:r>
                        <a:rPr lang="en-US" altLang="zh-CN" sz="1200" dirty="0">
                          <a:latin typeface="+mj-lt"/>
                        </a:rPr>
                        <a:t>40</a:t>
                      </a:r>
                    </a:p>
                  </a:txBody>
                  <a:tcPr marL="60532" marR="60532" marT="30266" marB="3026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mj-lt"/>
                        </a:rPr>
                        <a:t>69.6 </a:t>
                      </a:r>
                    </a:p>
                  </a:txBody>
                  <a:tcPr marL="60532" marR="60532" marT="30266" marB="30266" anchor="ctr"/>
                </a:tc>
                <a:tc>
                  <a:txBody>
                    <a:bodyPr/>
                    <a:lstStyle/>
                    <a:p>
                      <a:pPr algn="ctr"/>
                      <a:r>
                        <a:rPr lang="en-US" altLang="zh-CN" sz="1200" dirty="0">
                          <a:latin typeface="+mj-lt"/>
                        </a:rPr>
                        <a:t>65</a:t>
                      </a:r>
                    </a:p>
                  </a:txBody>
                  <a:tcPr marL="60532" marR="60532" marT="30266" marB="30266" anchor="ctr"/>
                </a:tc>
                <a:tc>
                  <a:txBody>
                    <a:bodyPr/>
                    <a:lstStyle/>
                    <a:p>
                      <a:pPr algn="ctr"/>
                      <a:r>
                        <a:rPr lang="en-US" altLang="zh-CN" sz="1200" dirty="0">
                          <a:latin typeface="+mj-lt"/>
                        </a:rPr>
                        <a:t>65.2</a:t>
                      </a:r>
                    </a:p>
                  </a:txBody>
                  <a:tcPr marL="60532" marR="60532" marT="30266" marB="30266" anchor="ctr"/>
                </a:tc>
                <a:tc>
                  <a:txBody>
                    <a:bodyPr/>
                    <a:lstStyle/>
                    <a:p>
                      <a:pPr algn="ctr"/>
                      <a:r>
                        <a:rPr lang="en-US" altLang="zh-CN" sz="1200" dirty="0">
                          <a:latin typeface="+mj-lt"/>
                        </a:rPr>
                        <a:t>90</a:t>
                      </a:r>
                    </a:p>
                  </a:txBody>
                  <a:tcPr marL="60532" marR="60532" marT="30266" marB="30266" anchor="ctr"/>
                </a:tc>
                <a:tc>
                  <a:txBody>
                    <a:bodyPr/>
                    <a:lstStyle/>
                    <a:p>
                      <a:pPr algn="ctr"/>
                      <a:r>
                        <a:rPr lang="en-US" altLang="zh-CN" sz="1200" dirty="0">
                          <a:latin typeface="+mj-lt"/>
                        </a:rPr>
                        <a:t>60.6 </a:t>
                      </a:r>
                    </a:p>
                  </a:txBody>
                  <a:tcPr marL="60532" marR="60532" marT="30266" marB="30266" anchor="ctr"/>
                </a:tc>
                <a:extLst>
                  <a:ext uri="{0D108BD9-81ED-4DB2-BD59-A6C34878D82A}">
                    <a16:rowId xmlns:a16="http://schemas.microsoft.com/office/drawing/2014/main" val="10004"/>
                  </a:ext>
                </a:extLst>
              </a:tr>
              <a:tr h="0">
                <a:tc>
                  <a:txBody>
                    <a:bodyPr/>
                    <a:lstStyle/>
                    <a:p>
                      <a:pPr algn="ctr"/>
                      <a:r>
                        <a:rPr lang="en-US" altLang="zh-CN" sz="1200" dirty="0">
                          <a:latin typeface="+mj-lt"/>
                        </a:rPr>
                        <a:t>20</a:t>
                      </a:r>
                    </a:p>
                  </a:txBody>
                  <a:tcPr marL="60532" marR="60532" marT="30266" marB="30266" anchor="ctr"/>
                </a:tc>
                <a:tc>
                  <a:txBody>
                    <a:bodyPr/>
                    <a:lstStyle/>
                    <a:p>
                      <a:pPr algn="ctr"/>
                      <a:r>
                        <a:rPr lang="en-US" altLang="zh-CN" sz="1200" dirty="0">
                          <a:latin typeface="+mj-lt"/>
                        </a:rPr>
                        <a:t>72.7 </a:t>
                      </a:r>
                    </a:p>
                  </a:txBody>
                  <a:tcPr marL="60532" marR="60532" marT="30266" marB="30266" anchor="ctr"/>
                </a:tc>
                <a:tc>
                  <a:txBody>
                    <a:bodyPr/>
                    <a:lstStyle/>
                    <a:p>
                      <a:pPr algn="ctr"/>
                      <a:r>
                        <a:rPr lang="en-US" altLang="zh-CN" sz="1200" dirty="0">
                          <a:latin typeface="+mj-lt"/>
                        </a:rPr>
                        <a:t>45</a:t>
                      </a:r>
                    </a:p>
                  </a:txBody>
                  <a:tcPr marL="60532" marR="60532" marT="30266" marB="30266" anchor="ctr"/>
                </a:tc>
                <a:tc>
                  <a:txBody>
                    <a:bodyPr/>
                    <a:lstStyle/>
                    <a:p>
                      <a:pPr algn="ctr"/>
                      <a:r>
                        <a:rPr lang="en-US" altLang="zh-CN" sz="1200" dirty="0">
                          <a:latin typeface="+mj-lt"/>
                        </a:rPr>
                        <a:t>68.7</a:t>
                      </a:r>
                    </a:p>
                  </a:txBody>
                  <a:tcPr marL="60532" marR="60532" marT="30266" marB="30266" anchor="ctr"/>
                </a:tc>
                <a:tc>
                  <a:txBody>
                    <a:bodyPr/>
                    <a:lstStyle/>
                    <a:p>
                      <a:pPr algn="ctr"/>
                      <a:r>
                        <a:rPr lang="en-US" altLang="zh-CN" sz="1200" dirty="0">
                          <a:latin typeface="+mj-lt"/>
                        </a:rPr>
                        <a:t>70</a:t>
                      </a:r>
                    </a:p>
                  </a:txBody>
                  <a:tcPr marL="60532" marR="60532" marT="30266" marB="30266" anchor="ctr"/>
                </a:tc>
                <a:tc>
                  <a:txBody>
                    <a:bodyPr/>
                    <a:lstStyle/>
                    <a:p>
                      <a:pPr algn="ctr"/>
                      <a:r>
                        <a:rPr lang="en-US" altLang="zh-CN" sz="1200" dirty="0">
                          <a:latin typeface="+mj-lt"/>
                        </a:rPr>
                        <a:t>64.3 </a:t>
                      </a:r>
                    </a:p>
                  </a:txBody>
                  <a:tcPr marL="60532" marR="60532" marT="30266" marB="30266" anchor="ctr"/>
                </a:tc>
                <a:tc>
                  <a:txBody>
                    <a:bodyPr/>
                    <a:lstStyle/>
                    <a:p>
                      <a:pPr algn="ctr"/>
                      <a:r>
                        <a:rPr lang="en-US" altLang="zh-CN" sz="1200" dirty="0">
                          <a:latin typeface="+mj-lt"/>
                        </a:rPr>
                        <a:t>95</a:t>
                      </a:r>
                    </a:p>
                  </a:txBody>
                  <a:tcPr marL="60532" marR="60532" marT="30266" marB="30266" anchor="ctr"/>
                </a:tc>
                <a:tc>
                  <a:txBody>
                    <a:bodyPr/>
                    <a:lstStyle/>
                    <a:p>
                      <a:pPr algn="ctr"/>
                      <a:r>
                        <a:rPr lang="en-US" altLang="zh-CN" sz="1200" dirty="0">
                          <a:latin typeface="+mj-lt"/>
                        </a:rPr>
                        <a:t>59.6</a:t>
                      </a:r>
                    </a:p>
                  </a:txBody>
                  <a:tcPr marL="60532" marR="60532" marT="30266" marB="30266" anchor="ctr"/>
                </a:tc>
                <a:extLst>
                  <a:ext uri="{0D108BD9-81ED-4DB2-BD59-A6C34878D82A}">
                    <a16:rowId xmlns:a16="http://schemas.microsoft.com/office/drawing/2014/main" val="10005"/>
                  </a:ext>
                </a:extLst>
              </a:tr>
            </a:tbl>
          </a:graphicData>
        </a:graphic>
      </p:graphicFrame>
      <p:sp>
        <p:nvSpPr>
          <p:cNvPr id="11" name="Rectangle 3"/>
          <p:cNvSpPr txBox="1">
            <a:spLocks noChangeArrowheads="1"/>
          </p:cNvSpPr>
          <p:nvPr/>
        </p:nvSpPr>
        <p:spPr bwMode="gray">
          <a:xfrm>
            <a:off x="337867" y="1422001"/>
            <a:ext cx="3947714" cy="33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lgn="just">
              <a:spcBef>
                <a:spcPts val="0"/>
              </a:spcBef>
              <a:buFont typeface="Wingdings" panose="05000000000000000000" pitchFamily="2" charset="2"/>
              <a:buNone/>
            </a:pPr>
            <a:r>
              <a:rPr lang="zh-CN" altLang="en-US" sz="1600" kern="0" dirty="0">
                <a:latin typeface="宋体" panose="02010600030101010101" pitchFamily="2" charset="-122"/>
                <a:ea typeface="宋体" panose="02010600030101010101" pitchFamily="2" charset="-122"/>
              </a:rPr>
              <a:t>常见液体的表面张力值</a:t>
            </a:r>
            <a:endParaRPr lang="zh-TW" altLang="en-US" sz="1600" kern="0" dirty="0">
              <a:latin typeface="宋体" panose="02010600030101010101" pitchFamily="2" charset="-122"/>
              <a:ea typeface="宋体" panose="02010600030101010101" pitchFamily="2" charset="-122"/>
            </a:endParaRPr>
          </a:p>
        </p:txBody>
      </p:sp>
      <p:sp>
        <p:nvSpPr>
          <p:cNvPr id="12" name="Rectangle 3"/>
          <p:cNvSpPr txBox="1">
            <a:spLocks noChangeArrowheads="1"/>
          </p:cNvSpPr>
          <p:nvPr/>
        </p:nvSpPr>
        <p:spPr bwMode="gray">
          <a:xfrm>
            <a:off x="4611689" y="1386612"/>
            <a:ext cx="3947714" cy="33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lgn="just">
              <a:spcBef>
                <a:spcPts val="0"/>
              </a:spcBef>
              <a:buFont typeface="Wingdings" panose="05000000000000000000" pitchFamily="2" charset="2"/>
              <a:buNone/>
            </a:pPr>
            <a:r>
              <a:rPr lang="zh-CN" altLang="en-US" sz="1600" kern="0" dirty="0">
                <a:latin typeface="宋体" panose="02010600030101010101" pitchFamily="2" charset="-122"/>
                <a:ea typeface="宋体" panose="02010600030101010101" pitchFamily="2" charset="-122"/>
              </a:rPr>
              <a:t>常见固体的表面自由能值</a:t>
            </a:r>
            <a:endParaRPr lang="zh-TW" altLang="en-US" sz="1600" kern="0" dirty="0">
              <a:latin typeface="宋体" panose="02010600030101010101" pitchFamily="2" charset="-122"/>
              <a:ea typeface="宋体" panose="02010600030101010101" pitchFamily="2" charset="-122"/>
            </a:endParaRPr>
          </a:p>
        </p:txBody>
      </p:sp>
      <p:sp>
        <p:nvSpPr>
          <p:cNvPr id="8" name="矩形 7"/>
          <p:cNvSpPr/>
          <p:nvPr/>
        </p:nvSpPr>
        <p:spPr>
          <a:xfrm>
            <a:off x="230038" y="4001219"/>
            <a:ext cx="8382000" cy="369332"/>
          </a:xfrm>
          <a:prstGeom prst="rect">
            <a:avLst/>
          </a:prstGeom>
        </p:spPr>
        <p:txBody>
          <a:bodyPr wrap="square">
            <a:spAutoFit/>
          </a:bodyPr>
          <a:lstStyle/>
          <a:p>
            <a:r>
              <a:rPr lang="zh-CN" altLang="en-US" kern="0" dirty="0">
                <a:latin typeface="宋体" panose="02010600030101010101" pitchFamily="2" charset="-122"/>
                <a:ea typeface="宋体" panose="02010600030101010101" pitchFamily="2" charset="-122"/>
              </a:rPr>
              <a:t>水的表面张力对于温度的相互关系 依据 </a:t>
            </a:r>
            <a:r>
              <a:rPr lang="en-US" altLang="zh-CN" kern="0" dirty="0">
                <a:latin typeface="宋体" panose="02010600030101010101" pitchFamily="2" charset="-122"/>
                <a:ea typeface="宋体" panose="02010600030101010101" pitchFamily="2" charset="-122"/>
              </a:rPr>
              <a:t>Teitelbaum</a:t>
            </a:r>
            <a:r>
              <a:rPr lang="zh-CN" altLang="en-US" kern="0" dirty="0">
                <a:latin typeface="宋体" panose="02010600030101010101" pitchFamily="2" charset="-122"/>
                <a:ea typeface="宋体" panose="02010600030101010101" pitchFamily="2" charset="-122"/>
              </a:rPr>
              <a:t>方程阐释</a:t>
            </a:r>
            <a:r>
              <a:rPr lang="en-US" altLang="zh-CN" kern="0" dirty="0">
                <a:latin typeface="宋体" panose="02010600030101010101" pitchFamily="2" charset="-122"/>
                <a:ea typeface="宋体" panose="02010600030101010101" pitchFamily="2" charset="-122"/>
              </a:rPr>
              <a:t> (T in °C):</a:t>
            </a:r>
            <a:endParaRPr lang="zh-CN" altLang="en-US" kern="0" dirty="0">
              <a:latin typeface="宋体" panose="02010600030101010101" pitchFamily="2" charset="-122"/>
              <a:ea typeface="宋体" panose="02010600030101010101" pitchFamily="2" charset="-122"/>
            </a:endParaRPr>
          </a:p>
        </p:txBody>
      </p:sp>
      <p:sp>
        <p:nvSpPr>
          <p:cNvPr id="9" name="矩形 8"/>
          <p:cNvSpPr/>
          <p:nvPr/>
        </p:nvSpPr>
        <p:spPr>
          <a:xfrm>
            <a:off x="230038" y="4370551"/>
            <a:ext cx="4495800" cy="646331"/>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表面张力</a:t>
            </a:r>
            <a:r>
              <a:rPr lang="zh-CN" altLang="en-US" b="1" dirty="0">
                <a:latin typeface="宋体" panose="02010600030101010101" pitchFamily="2" charset="-122"/>
                <a:ea typeface="宋体" panose="02010600030101010101" pitchFamily="2" charset="-122"/>
              </a:rPr>
              <a:t> </a:t>
            </a:r>
            <a:r>
              <a:rPr lang="fr-FR" altLang="zh-CN" b="1" dirty="0">
                <a:latin typeface="宋体" panose="02010600030101010101" pitchFamily="2" charset="-122"/>
                <a:ea typeface="宋体" panose="02010600030101010101" pitchFamily="2" charset="-122"/>
              </a:rPr>
              <a:t>surface tension</a:t>
            </a:r>
            <a:r>
              <a:rPr lang="fr-FR" altLang="zh-CN" dirty="0">
                <a:latin typeface="宋体" panose="02010600030101010101" pitchFamily="2" charset="-122"/>
                <a:ea typeface="宋体" panose="02010600030101010101" pitchFamily="2" charset="-122"/>
              </a:rPr>
              <a:t> = </a:t>
            </a:r>
          </a:p>
          <a:p>
            <a:r>
              <a:rPr lang="fr-FR" altLang="zh-CN" dirty="0">
                <a:latin typeface="宋体" panose="02010600030101010101" pitchFamily="2" charset="-122"/>
                <a:ea typeface="宋体" panose="02010600030101010101" pitchFamily="2" charset="-122"/>
              </a:rPr>
              <a:t>75.69 – 0.1413 * T – 0.0002985 * T²</a:t>
            </a:r>
            <a:endParaRPr lang="zh-CN" altLang="en-US" dirty="0">
              <a:latin typeface="宋体" panose="02010600030101010101" pitchFamily="2" charset="-122"/>
              <a:ea typeface="宋体" panose="02010600030101010101" pitchFamily="2" charset="-122"/>
            </a:endParaRPr>
          </a:p>
        </p:txBody>
      </p:sp>
      <p:sp>
        <p:nvSpPr>
          <p:cNvPr id="4" name="矩形 3"/>
          <p:cNvSpPr/>
          <p:nvPr/>
        </p:nvSpPr>
        <p:spPr>
          <a:xfrm>
            <a:off x="356558" y="5016882"/>
            <a:ext cx="4131744" cy="892552"/>
          </a:xfrm>
          <a:prstGeom prst="rect">
            <a:avLst/>
          </a:prstGeom>
        </p:spPr>
        <p:txBody>
          <a:bodyPr wrap="square">
            <a:spAutoFit/>
          </a:bodyPr>
          <a:lstStyle/>
          <a:p>
            <a:r>
              <a:rPr lang="en-US" altLang="zh-CN" sz="1300" dirty="0">
                <a:latin typeface="宋体" panose="02010600030101010101" pitchFamily="2" charset="-122"/>
                <a:ea typeface="宋体" panose="02010600030101010101" pitchFamily="2" charset="-122"/>
              </a:rPr>
              <a:t>1, </a:t>
            </a:r>
            <a:r>
              <a:rPr lang="en-US" altLang="zh-CN" sz="1300" dirty="0" err="1">
                <a:latin typeface="宋体" panose="02010600030101010101" pitchFamily="2" charset="-122"/>
                <a:ea typeface="宋体" panose="02010600030101010101" pitchFamily="2" charset="-122"/>
              </a:rPr>
              <a:t>Teitelbaum</a:t>
            </a:r>
            <a:r>
              <a:rPr lang="en-US" altLang="zh-CN" sz="1300" dirty="0">
                <a:latin typeface="宋体" panose="02010600030101010101" pitchFamily="2" charset="-122"/>
                <a:ea typeface="宋体" panose="02010600030101010101" pitchFamily="2" charset="-122"/>
              </a:rPr>
              <a:t>, B. Y.; </a:t>
            </a:r>
            <a:r>
              <a:rPr lang="en-US" altLang="zh-CN" sz="1300" dirty="0" err="1">
                <a:latin typeface="宋体" panose="02010600030101010101" pitchFamily="2" charset="-122"/>
                <a:ea typeface="宋体" panose="02010600030101010101" pitchFamily="2" charset="-122"/>
              </a:rPr>
              <a:t>Gortalova</a:t>
            </a:r>
            <a:r>
              <a:rPr lang="en-US" altLang="zh-CN" sz="1300" dirty="0">
                <a:latin typeface="宋体" panose="02010600030101010101" pitchFamily="2" charset="-122"/>
                <a:ea typeface="宋体" panose="02010600030101010101" pitchFamily="2" charset="-122"/>
              </a:rPr>
              <a:t>, T. A.; </a:t>
            </a:r>
            <a:r>
              <a:rPr lang="en-US" altLang="zh-CN" sz="1300" dirty="0" err="1">
                <a:latin typeface="宋体" panose="02010600030101010101" pitchFamily="2" charset="-122"/>
                <a:ea typeface="宋体" panose="02010600030101010101" pitchFamily="2" charset="-122"/>
              </a:rPr>
              <a:t>Siderova</a:t>
            </a:r>
            <a:r>
              <a:rPr lang="en-US" altLang="zh-CN" sz="1300" dirty="0">
                <a:latin typeface="宋体" panose="02010600030101010101" pitchFamily="2" charset="-122"/>
                <a:ea typeface="宋体" panose="02010600030101010101" pitchFamily="2" charset="-122"/>
              </a:rPr>
              <a:t>, E. E. </a:t>
            </a:r>
            <a:r>
              <a:rPr lang="en-US" altLang="zh-CN" sz="1300" dirty="0" err="1">
                <a:latin typeface="宋体" panose="02010600030101010101" pitchFamily="2" charset="-122"/>
                <a:ea typeface="宋体" panose="02010600030101010101" pitchFamily="2" charset="-122"/>
              </a:rPr>
              <a:t>Zh</a:t>
            </a:r>
            <a:r>
              <a:rPr lang="en-US" altLang="zh-CN" sz="1300" dirty="0">
                <a:latin typeface="宋体" panose="02010600030101010101" pitchFamily="2" charset="-122"/>
                <a:ea typeface="宋体" panose="02010600030101010101" pitchFamily="2" charset="-122"/>
              </a:rPr>
              <a:t>. </a:t>
            </a:r>
            <a:r>
              <a:rPr lang="en-US" altLang="zh-CN" sz="1300" dirty="0" err="1">
                <a:latin typeface="宋体" panose="02010600030101010101" pitchFamily="2" charset="-122"/>
                <a:ea typeface="宋体" panose="02010600030101010101" pitchFamily="2" charset="-122"/>
              </a:rPr>
              <a:t>Fiz</a:t>
            </a:r>
            <a:r>
              <a:rPr lang="en-US" altLang="zh-CN" sz="1300" dirty="0">
                <a:latin typeface="宋体" panose="02010600030101010101" pitchFamily="2" charset="-122"/>
                <a:ea typeface="宋体" panose="02010600030101010101" pitchFamily="2" charset="-122"/>
              </a:rPr>
              <a:t>. Khim.1951, 25, 911. </a:t>
            </a:r>
          </a:p>
          <a:p>
            <a:r>
              <a:rPr lang="en-US" altLang="zh-CN" sz="1300" dirty="0">
                <a:latin typeface="宋体" panose="02010600030101010101" pitchFamily="2" charset="-122"/>
                <a:ea typeface="宋体" panose="02010600030101010101" pitchFamily="2" charset="-122"/>
              </a:rPr>
              <a:t>2,Teitelbaum, B. Y.; </a:t>
            </a:r>
            <a:r>
              <a:rPr lang="en-US" altLang="zh-CN" sz="1300" dirty="0" err="1">
                <a:latin typeface="宋体" panose="02010600030101010101" pitchFamily="2" charset="-122"/>
                <a:ea typeface="宋体" panose="02010600030101010101" pitchFamily="2" charset="-122"/>
              </a:rPr>
              <a:t>Ganelina</a:t>
            </a:r>
            <a:r>
              <a:rPr lang="en-US" altLang="zh-CN" sz="1300" dirty="0">
                <a:latin typeface="宋体" panose="02010600030101010101" pitchFamily="2" charset="-122"/>
                <a:ea typeface="宋体" panose="02010600030101010101" pitchFamily="2" charset="-122"/>
              </a:rPr>
              <a:t>, S. S.; </a:t>
            </a:r>
            <a:r>
              <a:rPr lang="en-US" altLang="zh-CN" sz="1300" dirty="0" err="1">
                <a:latin typeface="宋体" panose="02010600030101010101" pitchFamily="2" charset="-122"/>
                <a:ea typeface="宋体" panose="02010600030101010101" pitchFamily="2" charset="-122"/>
              </a:rPr>
              <a:t>Gortalova</a:t>
            </a:r>
            <a:r>
              <a:rPr lang="en-US" altLang="zh-CN" sz="1300" dirty="0">
                <a:latin typeface="宋体" panose="02010600030101010101" pitchFamily="2" charset="-122"/>
                <a:ea typeface="宋体" panose="02010600030101010101" pitchFamily="2" charset="-122"/>
              </a:rPr>
              <a:t>, T. A. </a:t>
            </a:r>
            <a:r>
              <a:rPr lang="en-US" altLang="zh-CN" sz="1300" dirty="0" err="1">
                <a:latin typeface="宋体" panose="02010600030101010101" pitchFamily="2" charset="-122"/>
                <a:ea typeface="宋体" panose="02010600030101010101" pitchFamily="2" charset="-122"/>
              </a:rPr>
              <a:t>Zh</a:t>
            </a:r>
            <a:r>
              <a:rPr lang="en-US" altLang="zh-CN" sz="1300" dirty="0">
                <a:latin typeface="宋体" panose="02010600030101010101" pitchFamily="2" charset="-122"/>
                <a:ea typeface="宋体" panose="02010600030101010101" pitchFamily="2" charset="-122"/>
              </a:rPr>
              <a:t>. </a:t>
            </a:r>
            <a:r>
              <a:rPr lang="en-US" altLang="zh-CN" sz="1300" dirty="0" err="1">
                <a:latin typeface="宋体" panose="02010600030101010101" pitchFamily="2" charset="-122"/>
                <a:ea typeface="宋体" panose="02010600030101010101" pitchFamily="2" charset="-122"/>
              </a:rPr>
              <a:t>Fiz</a:t>
            </a:r>
            <a:r>
              <a:rPr lang="en-US" altLang="zh-CN" sz="1300" dirty="0">
                <a:latin typeface="宋体" panose="02010600030101010101" pitchFamily="2" charset="-122"/>
                <a:ea typeface="宋体" panose="02010600030101010101" pitchFamily="2" charset="-122"/>
              </a:rPr>
              <a:t>. Khim.1951, 25, 1044.</a:t>
            </a:r>
          </a:p>
        </p:txBody>
      </p:sp>
      <p:sp>
        <p:nvSpPr>
          <p:cNvPr id="13" name="Rectangle 3"/>
          <p:cNvSpPr txBox="1">
            <a:spLocks noChangeArrowheads="1"/>
          </p:cNvSpPr>
          <p:nvPr/>
        </p:nvSpPr>
        <p:spPr bwMode="gray">
          <a:xfrm>
            <a:off x="5306126" y="6237888"/>
            <a:ext cx="3947714" cy="33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lgn="just">
              <a:spcBef>
                <a:spcPts val="0"/>
              </a:spcBef>
              <a:buFont typeface="Wingdings" panose="05000000000000000000" pitchFamily="2" charset="2"/>
              <a:buNone/>
            </a:pPr>
            <a:r>
              <a:rPr lang="en-US" altLang="zh-CN" sz="1800" kern="0" dirty="0">
                <a:latin typeface="宋体" panose="02010600030101010101" pitchFamily="2" charset="-122"/>
                <a:ea typeface="宋体" panose="02010600030101010101" pitchFamily="2" charset="-122"/>
                <a:hlinkClick r:id="rId2" action="ppaction://hlinkfile"/>
              </a:rPr>
              <a:t>Reference liquid database</a:t>
            </a:r>
            <a:endParaRPr lang="zh-TW" altLang="en-US" sz="1800" kern="0" dirty="0">
              <a:latin typeface="宋体" panose="02010600030101010101" pitchFamily="2" charset="-122"/>
              <a:ea typeface="宋体" panose="02010600030101010101" pitchFamily="2" charset="-122"/>
            </a:endParaRPr>
          </a:p>
        </p:txBody>
      </p:sp>
      <p:graphicFrame>
        <p:nvGraphicFramePr>
          <p:cNvPr id="14" name="表格 13">
            <a:extLst>
              <a:ext uri="{FF2B5EF4-FFF2-40B4-BE49-F238E27FC236}">
                <a16:creationId xmlns:a16="http://schemas.microsoft.com/office/drawing/2014/main" id="{119B2CDE-E157-467F-92BD-78DA186A470B}"/>
              </a:ext>
            </a:extLst>
          </p:cNvPr>
          <p:cNvGraphicFramePr>
            <a:graphicFrameLocks noGrp="1"/>
          </p:cNvGraphicFramePr>
          <p:nvPr>
            <p:extLst>
              <p:ext uri="{D42A27DB-BD31-4B8C-83A1-F6EECF244321}">
                <p14:modId xmlns:p14="http://schemas.microsoft.com/office/powerpoint/2010/main" val="3549020450"/>
              </p:ext>
            </p:extLst>
          </p:nvPr>
        </p:nvGraphicFramePr>
        <p:xfrm>
          <a:off x="425569" y="1752600"/>
          <a:ext cx="4038600" cy="2011680"/>
        </p:xfrm>
        <a:graphic>
          <a:graphicData uri="http://schemas.openxmlformats.org/drawingml/2006/table">
            <a:tbl>
              <a:tblPr firstRow="1" firstCol="1" bandRow="1" bandCol="1">
                <a:tableStyleId>{91EBBBCC-DAD2-459C-BE2E-F6DE35CF9A28}</a:tableStyleId>
              </a:tblPr>
              <a:tblGrid>
                <a:gridCol w="1463040">
                  <a:extLst>
                    <a:ext uri="{9D8B030D-6E8A-4147-A177-3AD203B41FA5}">
                      <a16:colId xmlns:a16="http://schemas.microsoft.com/office/drawing/2014/main" val="20000"/>
                    </a:ext>
                  </a:extLst>
                </a:gridCol>
                <a:gridCol w="894080">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gridCol w="868680">
                  <a:extLst>
                    <a:ext uri="{9D8B030D-6E8A-4147-A177-3AD203B41FA5}">
                      <a16:colId xmlns:a16="http://schemas.microsoft.com/office/drawing/2014/main" val="20003"/>
                    </a:ext>
                  </a:extLst>
                </a:gridCol>
              </a:tblGrid>
              <a:tr h="0">
                <a:tc>
                  <a:txBody>
                    <a:bodyPr/>
                    <a:lstStyle/>
                    <a:p>
                      <a:pPr algn="l" hangingPunct="0">
                        <a:spcAft>
                          <a:spcPts val="0"/>
                        </a:spcAft>
                      </a:pPr>
                      <a:r>
                        <a:rPr lang="zh-CN" alt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液体</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sym typeface="Symbol" panose="05050102010706020507" pitchFamily="18" charset="2"/>
                        </a:rPr>
                        <a:t></a:t>
                      </a: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 (</a:t>
                      </a:r>
                      <a:r>
                        <a:rPr lang="en-US" sz="1200" b="0" kern="1200" dirty="0" err="1">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mN</a:t>
                      </a: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/m)</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sym typeface="Symbol" panose="05050102010706020507" pitchFamily="18" charset="2"/>
                        </a:rPr>
                        <a:t></a:t>
                      </a: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p (</a:t>
                      </a:r>
                      <a:r>
                        <a:rPr lang="en-US" sz="1200" b="0" kern="1200" dirty="0" err="1">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mN</a:t>
                      </a: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/m)</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sym typeface="Symbol" panose="05050102010706020507" pitchFamily="18" charset="2"/>
                        </a:rPr>
                        <a:t></a:t>
                      </a: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d (</a:t>
                      </a:r>
                      <a:r>
                        <a:rPr lang="en-US" sz="1200" b="0" kern="1200" dirty="0" err="1">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mN</a:t>
                      </a: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/m)</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180000">
                <a:tc>
                  <a:txBody>
                    <a:bodyPr/>
                    <a:lstStyle/>
                    <a:p>
                      <a:pPr algn="l" hangingPunct="0">
                        <a:spcAft>
                          <a:spcPts val="0"/>
                        </a:spcAft>
                      </a:pPr>
                      <a:r>
                        <a:rPr lang="zh-CN" alt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水</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72.8</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51.0</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21.8</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0000">
                <a:tc>
                  <a:txBody>
                    <a:bodyPr/>
                    <a:lstStyle/>
                    <a:p>
                      <a:pPr algn="l" hangingPunct="0">
                        <a:spcAft>
                          <a:spcPts val="0"/>
                        </a:spcAft>
                      </a:pPr>
                      <a:r>
                        <a:rPr lang="zh-CN" alt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甘油</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64</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30</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34</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hangingPunct="0">
                        <a:spcAft>
                          <a:spcPts val="0"/>
                        </a:spcAft>
                      </a:pPr>
                      <a:r>
                        <a:rPr lang="zh-CN" alt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乙二醇</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48</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19</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29</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hangingPunct="0">
                        <a:spcAft>
                          <a:spcPts val="0"/>
                        </a:spcAft>
                      </a:pPr>
                      <a:r>
                        <a:rPr lang="zh-CN" alt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二碘甲砜</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44</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8</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36</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0000">
                <a:tc>
                  <a:txBody>
                    <a:bodyPr/>
                    <a:lstStyle/>
                    <a:p>
                      <a:pPr algn="l" hangingPunct="0">
                        <a:spcAft>
                          <a:spcPts val="0"/>
                        </a:spcAft>
                      </a:pPr>
                      <a:r>
                        <a:rPr lang="zh-CN" alt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苯甲醇</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39</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11.4</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28.6</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0000">
                <a:tc>
                  <a:txBody>
                    <a:bodyPr/>
                    <a:lstStyle/>
                    <a:p>
                      <a:pPr algn="l" hangingPunct="0">
                        <a:spcAft>
                          <a:spcPts val="0"/>
                        </a:spcAft>
                      </a:pPr>
                      <a:r>
                        <a:rPr lang="zh-CN" alt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甲苯</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28.4</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2.3</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26.10</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0000">
                <a:tc>
                  <a:txBody>
                    <a:bodyPr/>
                    <a:lstStyle/>
                    <a:p>
                      <a:pPr algn="l" hangingPunct="0">
                        <a:spcAft>
                          <a:spcPts val="0"/>
                        </a:spcAft>
                      </a:pPr>
                      <a:r>
                        <a:rPr lang="zh-CN" alt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己烷</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18.4</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18.4</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0000">
                <a:tc>
                  <a:txBody>
                    <a:bodyPr/>
                    <a:lstStyle/>
                    <a:p>
                      <a:pPr algn="l" hangingPunct="0">
                        <a:spcAft>
                          <a:spcPts val="0"/>
                        </a:spcAft>
                      </a:pPr>
                      <a:r>
                        <a:rPr lang="zh-CN" alt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丙烷</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23.7</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a:t>
                      </a:r>
                      <a:endParaRPr lang="zh-CN" sz="1200" b="0" kern="120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23.7</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82880">
                <a:tc>
                  <a:txBody>
                    <a:bodyPr/>
                    <a:lstStyle/>
                    <a:p>
                      <a:pPr algn="l" hangingPunct="0">
                        <a:spcAft>
                          <a:spcPts val="0"/>
                        </a:spcAft>
                      </a:pPr>
                      <a:r>
                        <a:rPr lang="zh-CN" alt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氯仿</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27.15</a:t>
                      </a:r>
                      <a:endParaRPr lang="zh-CN" sz="1200" b="0" kern="120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27.15</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52400">
                <a:tc>
                  <a:txBody>
                    <a:bodyPr/>
                    <a:lstStyle/>
                    <a:p>
                      <a:pPr algn="l" hangingPunct="0">
                        <a:spcAft>
                          <a:spcPts val="0"/>
                        </a:spcAft>
                      </a:pPr>
                      <a:r>
                        <a:rPr lang="zh-CN" alt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二碘甲烷</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50.8</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hangingPunct="0">
                        <a:spcAft>
                          <a:spcPts val="0"/>
                        </a:spcAft>
                      </a:pPr>
                      <a:r>
                        <a:rPr lang="en-US"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rPr>
                        <a:t>50.8</a:t>
                      </a:r>
                      <a:endParaRPr lang="zh-CN" sz="1200" b="0" kern="1200" dirty="0">
                        <a:solidFill>
                          <a:schemeClr val="dk1"/>
                        </a:solidFill>
                        <a:effectLst/>
                        <a:latin typeface="宋体" panose="02010600030101010101" pitchFamily="2" charset="-122"/>
                        <a:ea typeface="宋体" panose="02010600030101010101" pitchFamily="2" charset="-122"/>
                        <a:cs typeface="Times New Roman" panose="02020603050405020304" pitchFamily="18" charset="0"/>
                      </a:endParaRPr>
                    </a:p>
                  </a:txBody>
                  <a:tcPr marL="48441" marR="484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15" name="表格 14">
            <a:extLst>
              <a:ext uri="{FF2B5EF4-FFF2-40B4-BE49-F238E27FC236}">
                <a16:creationId xmlns:a16="http://schemas.microsoft.com/office/drawing/2014/main" id="{C012897E-8F16-40FC-8CCE-C82348BF3E91}"/>
              </a:ext>
            </a:extLst>
          </p:cNvPr>
          <p:cNvGraphicFramePr>
            <a:graphicFrameLocks noGrp="1"/>
          </p:cNvGraphicFramePr>
          <p:nvPr>
            <p:extLst>
              <p:ext uri="{D42A27DB-BD31-4B8C-83A1-F6EECF244321}">
                <p14:modId xmlns:p14="http://schemas.microsoft.com/office/powerpoint/2010/main" val="3928901655"/>
              </p:ext>
            </p:extLst>
          </p:nvPr>
        </p:nvGraphicFramePr>
        <p:xfrm>
          <a:off x="4724400" y="1752600"/>
          <a:ext cx="4267200" cy="2034960"/>
        </p:xfrm>
        <a:graphic>
          <a:graphicData uri="http://schemas.openxmlformats.org/drawingml/2006/table">
            <a:tbl>
              <a:tblPr firstRow="1" firstCol="1" bandRow="1" bandCol="1">
                <a:tableStyleId>{91EBBBCC-DAD2-459C-BE2E-F6DE35CF9A28}</a:tableStyleId>
              </a:tblPr>
              <a:tblGrid>
                <a:gridCol w="34290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tblGrid>
              <a:tr h="226800">
                <a:tc>
                  <a:txBody>
                    <a:bodyPr/>
                    <a:lstStyle/>
                    <a:p>
                      <a:pPr algn="l" hangingPunct="0">
                        <a:spcAft>
                          <a:spcPts val="0"/>
                        </a:spcAft>
                      </a:pPr>
                      <a:r>
                        <a:rPr lang="zh-CN" altLang="en-US" sz="1200" b="0" dirty="0">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名称</a:t>
                      </a:r>
                      <a:endParaRPr lang="zh-CN" sz="1200" b="0" dirty="0">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hangingPunct="0">
                        <a:spcAft>
                          <a:spcPts val="0"/>
                        </a:spcAft>
                      </a:pPr>
                      <a:r>
                        <a:rPr lang="en-US" sz="1200" b="0" dirty="0">
                          <a:solidFill>
                            <a:schemeClr val="tx1"/>
                          </a:solidFill>
                          <a:effectLst/>
                          <a:latin typeface="宋体" panose="02010600030101010101" pitchFamily="2" charset="-122"/>
                          <a:ea typeface="宋体" panose="02010600030101010101" pitchFamily="2" charset="-122"/>
                          <a:cs typeface="Times New Roman" panose="02020603050405020304" pitchFamily="18" charset="0"/>
                          <a:sym typeface="Symbol" panose="05050102010706020507" pitchFamily="18" charset="2"/>
                        </a:rPr>
                        <a:t></a:t>
                      </a:r>
                      <a:r>
                        <a:rPr lang="en-US" sz="1200" b="0" dirty="0">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 (</a:t>
                      </a:r>
                      <a:r>
                        <a:rPr lang="en-US" sz="1200" b="0" dirty="0" err="1">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mN</a:t>
                      </a:r>
                      <a:r>
                        <a:rPr lang="en-US" sz="1200" b="0" dirty="0">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/m)</a:t>
                      </a:r>
                      <a:endParaRPr lang="zh-CN" sz="1200" b="0" dirty="0">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226800">
                <a:tc>
                  <a:txBody>
                    <a:bodyPr/>
                    <a:lstStyle/>
                    <a:p>
                      <a:pPr algn="l" hangingPunct="0">
                        <a:spcAft>
                          <a:spcPts val="0"/>
                        </a:spcAft>
                      </a:pPr>
                      <a:r>
                        <a:rPr lang="zh-CN" altLang="en-US" sz="1200" b="0" dirty="0">
                          <a:effectLst/>
                          <a:latin typeface="宋体" panose="02010600030101010101" pitchFamily="2" charset="-122"/>
                          <a:ea typeface="宋体" panose="02010600030101010101" pitchFamily="2" charset="-122"/>
                          <a:cs typeface="Times New Roman" panose="02020603050405020304" pitchFamily="18" charset="0"/>
                        </a:rPr>
                        <a:t>具有紧密封端的</a:t>
                      </a:r>
                      <a:r>
                        <a:rPr lang="en-US" altLang="zh-CN" sz="1200" b="0" dirty="0">
                          <a:effectLst/>
                          <a:latin typeface="宋体" panose="02010600030101010101" pitchFamily="2" charset="-122"/>
                          <a:ea typeface="宋体" panose="02010600030101010101" pitchFamily="2" charset="-122"/>
                          <a:cs typeface="Times New Roman" panose="02020603050405020304" pitchFamily="18" charset="0"/>
                        </a:rPr>
                        <a:t>CF3</a:t>
                      </a:r>
                      <a:r>
                        <a:rPr lang="zh-CN" altLang="en-US" sz="1200" b="0" dirty="0">
                          <a:effectLst/>
                          <a:latin typeface="宋体" panose="02010600030101010101" pitchFamily="2" charset="-122"/>
                          <a:ea typeface="宋体" panose="02010600030101010101" pitchFamily="2" charset="-122"/>
                          <a:cs typeface="Times New Roman" panose="02020603050405020304" pitchFamily="18" charset="0"/>
                        </a:rPr>
                        <a:t>基团的冷凝单层</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200" b="0" dirty="0">
                          <a:effectLst/>
                          <a:latin typeface="宋体" panose="02010600030101010101" pitchFamily="2" charset="-122"/>
                          <a:ea typeface="宋体" panose="02010600030101010101" pitchFamily="2" charset="-122"/>
                          <a:cs typeface="Times New Roman" panose="02020603050405020304" pitchFamily="18" charset="0"/>
                        </a:rPr>
                        <a:t>6</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6800">
                <a:tc>
                  <a:txBody>
                    <a:bodyPr/>
                    <a:lstStyle/>
                    <a:p>
                      <a:pPr algn="l" hangingPunct="0">
                        <a:spcAft>
                          <a:spcPts val="0"/>
                        </a:spcAft>
                      </a:pPr>
                      <a:r>
                        <a:rPr lang="zh-CN" altLang="en-US" sz="1200" b="0" dirty="0">
                          <a:effectLst/>
                          <a:latin typeface="宋体" panose="02010600030101010101" pitchFamily="2" charset="-122"/>
                          <a:ea typeface="宋体" panose="02010600030101010101" pitchFamily="2" charset="-122"/>
                          <a:cs typeface="Times New Roman" panose="02020603050405020304" pitchFamily="18" charset="0"/>
                        </a:rPr>
                        <a:t>聚四氟乙烯</a:t>
                      </a:r>
                      <a:r>
                        <a:rPr lang="en-US" sz="1200" b="0" dirty="0">
                          <a:effectLst/>
                          <a:latin typeface="宋体" panose="02010600030101010101" pitchFamily="2" charset="-122"/>
                          <a:ea typeface="宋体" panose="02010600030101010101" pitchFamily="2" charset="-122"/>
                          <a:cs typeface="Times New Roman" panose="02020603050405020304" pitchFamily="18" charset="0"/>
                        </a:rPr>
                        <a:t> (</a:t>
                      </a:r>
                      <a:r>
                        <a:rPr lang="zh-CN" altLang="en-US" sz="1200" b="0" dirty="0">
                          <a:effectLst/>
                          <a:latin typeface="宋体" panose="02010600030101010101" pitchFamily="2" charset="-122"/>
                          <a:ea typeface="宋体" panose="02010600030101010101" pitchFamily="2" charset="-122"/>
                          <a:cs typeface="Times New Roman" panose="02020603050405020304" pitchFamily="18" charset="0"/>
                        </a:rPr>
                        <a:t>特氟龙</a:t>
                      </a:r>
                      <a:r>
                        <a:rPr lang="en-US" sz="1200" b="0" dirty="0">
                          <a:effectLst/>
                          <a:latin typeface="宋体" panose="02010600030101010101" pitchFamily="2" charset="-122"/>
                          <a:ea typeface="宋体" panose="02010600030101010101" pitchFamily="2" charset="-122"/>
                          <a:cs typeface="Times New Roman" panose="02020603050405020304" pitchFamily="18" charset="0"/>
                        </a:rPr>
                        <a:t>)</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200" b="0" dirty="0">
                          <a:effectLst/>
                          <a:latin typeface="宋体" panose="02010600030101010101" pitchFamily="2" charset="-122"/>
                          <a:ea typeface="宋体" panose="02010600030101010101" pitchFamily="2" charset="-122"/>
                          <a:cs typeface="Times New Roman" panose="02020603050405020304" pitchFamily="18" charset="0"/>
                        </a:rPr>
                        <a:t>18</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6800">
                <a:tc>
                  <a:txBody>
                    <a:bodyPr/>
                    <a:lstStyle/>
                    <a:p>
                      <a:pPr algn="l" hangingPunct="0">
                        <a:spcAft>
                          <a:spcPts val="0"/>
                        </a:spcAft>
                      </a:pPr>
                      <a:r>
                        <a:rPr lang="zh-CN" altLang="en-US" sz="1200" b="0" dirty="0">
                          <a:effectLst/>
                          <a:latin typeface="宋体" panose="02010600030101010101" pitchFamily="2" charset="-122"/>
                          <a:ea typeface="宋体" panose="02010600030101010101" pitchFamily="2" charset="-122"/>
                          <a:cs typeface="Times New Roman" panose="02020603050405020304" pitchFamily="18" charset="0"/>
                        </a:rPr>
                        <a:t>聚氟乙烯</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200" b="0" dirty="0">
                          <a:effectLst/>
                          <a:latin typeface="宋体" panose="02010600030101010101" pitchFamily="2" charset="-122"/>
                          <a:ea typeface="宋体" panose="02010600030101010101" pitchFamily="2" charset="-122"/>
                          <a:cs typeface="Times New Roman" panose="02020603050405020304" pitchFamily="18" charset="0"/>
                        </a:rPr>
                        <a:t>28</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26800">
                <a:tc>
                  <a:txBody>
                    <a:bodyPr/>
                    <a:lstStyle/>
                    <a:p>
                      <a:pPr algn="l" hangingPunct="0">
                        <a:spcAft>
                          <a:spcPts val="0"/>
                        </a:spcAft>
                      </a:pPr>
                      <a:r>
                        <a:rPr lang="zh-CN" altLang="en-US" sz="1200" b="0" dirty="0">
                          <a:effectLst/>
                          <a:latin typeface="宋体" panose="02010600030101010101" pitchFamily="2" charset="-122"/>
                          <a:ea typeface="宋体" panose="02010600030101010101" pitchFamily="2" charset="-122"/>
                          <a:cs typeface="Times New Roman" panose="02020603050405020304" pitchFamily="18" charset="0"/>
                        </a:rPr>
                        <a:t>聚乙烯</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200" b="0" dirty="0">
                          <a:effectLst/>
                          <a:latin typeface="宋体" panose="02010600030101010101" pitchFamily="2" charset="-122"/>
                          <a:ea typeface="宋体" panose="02010600030101010101" pitchFamily="2" charset="-122"/>
                          <a:cs typeface="Times New Roman" panose="02020603050405020304" pitchFamily="18" charset="0"/>
                        </a:rPr>
                        <a:t>31</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20560">
                <a:tc>
                  <a:txBody>
                    <a:bodyPr/>
                    <a:lstStyle/>
                    <a:p>
                      <a:pPr algn="l" hangingPunct="0">
                        <a:spcAft>
                          <a:spcPts val="0"/>
                        </a:spcAft>
                      </a:pPr>
                      <a:r>
                        <a:rPr lang="zh-CN" altLang="en-US" sz="1200" b="0" dirty="0">
                          <a:effectLst/>
                          <a:latin typeface="宋体" panose="02010600030101010101" pitchFamily="2" charset="-122"/>
                          <a:ea typeface="宋体" panose="02010600030101010101" pitchFamily="2" charset="-122"/>
                          <a:cs typeface="Times New Roman" panose="02020603050405020304" pitchFamily="18" charset="0"/>
                        </a:rPr>
                        <a:t>聚苯乙烯</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200" b="0" dirty="0">
                          <a:effectLst/>
                          <a:latin typeface="宋体" panose="02010600030101010101" pitchFamily="2" charset="-122"/>
                          <a:ea typeface="宋体" panose="02010600030101010101" pitchFamily="2" charset="-122"/>
                          <a:cs typeface="Times New Roman" panose="02020603050405020304" pitchFamily="18" charset="0"/>
                        </a:rPr>
                        <a:t>33</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6800">
                <a:tc>
                  <a:txBody>
                    <a:bodyPr/>
                    <a:lstStyle/>
                    <a:p>
                      <a:pPr algn="l" hangingPunct="0">
                        <a:spcAft>
                          <a:spcPts val="0"/>
                        </a:spcAft>
                      </a:pPr>
                      <a:r>
                        <a:rPr lang="zh-CN" altLang="en-US" sz="1200" b="0" dirty="0">
                          <a:effectLst/>
                          <a:latin typeface="宋体" panose="02010600030101010101" pitchFamily="2" charset="-122"/>
                          <a:ea typeface="宋体" panose="02010600030101010101" pitchFamily="2" charset="-122"/>
                          <a:cs typeface="Times New Roman" panose="02020603050405020304" pitchFamily="18" charset="0"/>
                        </a:rPr>
                        <a:t>聚乙烯醇</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200" b="0" dirty="0">
                          <a:effectLst/>
                          <a:latin typeface="宋体" panose="02010600030101010101" pitchFamily="2" charset="-122"/>
                          <a:ea typeface="宋体" panose="02010600030101010101" pitchFamily="2" charset="-122"/>
                          <a:cs typeface="Times New Roman" panose="02020603050405020304" pitchFamily="18" charset="0"/>
                        </a:rPr>
                        <a:t>37</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6800">
                <a:tc>
                  <a:txBody>
                    <a:bodyPr/>
                    <a:lstStyle/>
                    <a:p>
                      <a:pPr algn="l" hangingPunct="0">
                        <a:spcAft>
                          <a:spcPts val="0"/>
                        </a:spcAft>
                      </a:pPr>
                      <a:r>
                        <a:rPr lang="zh-CN" altLang="en-US" sz="1200" b="0" dirty="0">
                          <a:effectLst/>
                          <a:latin typeface="宋体" panose="02010600030101010101" pitchFamily="2" charset="-122"/>
                          <a:ea typeface="宋体" panose="02010600030101010101" pitchFamily="2" charset="-122"/>
                          <a:cs typeface="Times New Roman" panose="02020603050405020304" pitchFamily="18" charset="0"/>
                        </a:rPr>
                        <a:t>聚氯乙烯</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200" b="0" dirty="0">
                          <a:effectLst/>
                          <a:latin typeface="宋体" panose="02010600030101010101" pitchFamily="2" charset="-122"/>
                          <a:ea typeface="宋体" panose="02010600030101010101" pitchFamily="2" charset="-122"/>
                          <a:cs typeface="Times New Roman" panose="02020603050405020304" pitchFamily="18" charset="0"/>
                        </a:rPr>
                        <a:t>40</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26800">
                <a:tc>
                  <a:txBody>
                    <a:bodyPr/>
                    <a:lstStyle/>
                    <a:p>
                      <a:pPr algn="l" hangingPunct="0">
                        <a:spcAft>
                          <a:spcPts val="0"/>
                        </a:spcAft>
                      </a:pPr>
                      <a:r>
                        <a:rPr lang="zh-CN" altLang="en-US" sz="1200" b="0" dirty="0">
                          <a:effectLst/>
                          <a:latin typeface="宋体" panose="02010600030101010101" pitchFamily="2" charset="-122"/>
                          <a:ea typeface="宋体" panose="02010600030101010101" pitchFamily="2" charset="-122"/>
                          <a:cs typeface="Times New Roman" panose="02020603050405020304" pitchFamily="18" charset="0"/>
                        </a:rPr>
                        <a:t>尼龙</a:t>
                      </a:r>
                      <a:r>
                        <a:rPr lang="en-US" altLang="zh-CN" sz="1200" b="0" dirty="0">
                          <a:effectLst/>
                          <a:latin typeface="宋体" panose="02010600030101010101" pitchFamily="2" charset="-122"/>
                          <a:ea typeface="宋体" panose="02010600030101010101" pitchFamily="2" charset="-122"/>
                          <a:cs typeface="Times New Roman" panose="02020603050405020304" pitchFamily="18" charset="0"/>
                        </a:rPr>
                        <a:t>66</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200" b="0" dirty="0">
                          <a:effectLst/>
                          <a:latin typeface="宋体" panose="02010600030101010101" pitchFamily="2" charset="-122"/>
                          <a:ea typeface="宋体" panose="02010600030101010101" pitchFamily="2" charset="-122"/>
                          <a:cs typeface="Times New Roman" panose="02020603050405020304" pitchFamily="18" charset="0"/>
                        </a:rPr>
                        <a:t>46</a:t>
                      </a:r>
                      <a:endParaRPr lang="zh-CN" sz="1200" b="0" dirty="0">
                        <a:effectLst/>
                        <a:latin typeface="宋体" panose="02010600030101010101" pitchFamily="2" charset="-122"/>
                        <a:ea typeface="宋体" panose="02010600030101010101" pitchFamily="2" charset="-122"/>
                        <a:cs typeface="Times New Roman" panose="02020603050405020304" pitchFamily="18" charset="0"/>
                      </a:endParaRPr>
                    </a:p>
                  </a:txBody>
                  <a:tcPr marL="47922" marR="479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4581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9" grpId="0"/>
      <p:bldP spid="4"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4" name="矩形 53">
            <a:extLst>
              <a:ext uri="{FF2B5EF4-FFF2-40B4-BE49-F238E27FC236}">
                <a16:creationId xmlns:a16="http://schemas.microsoft.com/office/drawing/2014/main" id="{208E9D44-8919-4BFB-A5DA-8BAC2B82DCB1}"/>
              </a:ext>
            </a:extLst>
          </p:cNvPr>
          <p:cNvSpPr/>
          <p:nvPr/>
        </p:nvSpPr>
        <p:spPr bwMode="auto">
          <a:xfrm>
            <a:off x="283621" y="5751426"/>
            <a:ext cx="2619916" cy="492109"/>
          </a:xfrm>
          <a:prstGeom prst="rect">
            <a:avLst/>
          </a:prstGeom>
          <a:solidFill>
            <a:srgbClr val="FFFF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55" name="矩形 54">
            <a:extLst>
              <a:ext uri="{FF2B5EF4-FFF2-40B4-BE49-F238E27FC236}">
                <a16:creationId xmlns:a16="http://schemas.microsoft.com/office/drawing/2014/main" id="{DF5C4160-07BC-4C2B-AB6A-C55460D87C06}"/>
              </a:ext>
            </a:extLst>
          </p:cNvPr>
          <p:cNvSpPr/>
          <p:nvPr/>
        </p:nvSpPr>
        <p:spPr bwMode="auto">
          <a:xfrm>
            <a:off x="270347" y="3674851"/>
            <a:ext cx="2619916" cy="2022685"/>
          </a:xfrm>
          <a:prstGeom prst="rect">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56" name="矩形 55">
            <a:extLst>
              <a:ext uri="{FF2B5EF4-FFF2-40B4-BE49-F238E27FC236}">
                <a16:creationId xmlns:a16="http://schemas.microsoft.com/office/drawing/2014/main" id="{D26CB709-17B4-4A96-9B2E-8725643598F1}"/>
              </a:ext>
            </a:extLst>
          </p:cNvPr>
          <p:cNvSpPr/>
          <p:nvPr/>
        </p:nvSpPr>
        <p:spPr bwMode="auto">
          <a:xfrm>
            <a:off x="305083" y="1971799"/>
            <a:ext cx="2619916" cy="1651395"/>
          </a:xfrm>
          <a:prstGeom prst="rect">
            <a:avLst/>
          </a:prstGeom>
          <a:solidFill>
            <a:srgbClr val="00B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57" name="矩形 56">
            <a:extLst>
              <a:ext uri="{FF2B5EF4-FFF2-40B4-BE49-F238E27FC236}">
                <a16:creationId xmlns:a16="http://schemas.microsoft.com/office/drawing/2014/main" id="{1159F694-EEF9-440D-8DDF-E85D6F89D060}"/>
              </a:ext>
            </a:extLst>
          </p:cNvPr>
          <p:cNvSpPr/>
          <p:nvPr/>
        </p:nvSpPr>
        <p:spPr>
          <a:xfrm>
            <a:off x="707560" y="1292154"/>
            <a:ext cx="7617900"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接触角测试方法对比表三</a:t>
            </a:r>
            <a:r>
              <a:rPr lang="en-US" altLang="zh-CN" sz="1400" b="1" dirty="0">
                <a:latin typeface="宋体" panose="02010600030101010101" pitchFamily="2" charset="-122"/>
                <a:ea typeface="宋体" panose="02010600030101010101" pitchFamily="2" charset="-122"/>
              </a:rPr>
              <a:t>: </a:t>
            </a:r>
            <a:r>
              <a:rPr lang="zh-CN" altLang="en-US" sz="1400" b="1" dirty="0">
                <a:latin typeface="宋体" panose="02010600030101010101" pitchFamily="2" charset="-122"/>
                <a:ea typeface="宋体" panose="02010600030101010101" pitchFamily="2" charset="-122"/>
              </a:rPr>
              <a:t>世界各商业化接触角测量仪厂商的接触角测试方法采用情况</a:t>
            </a:r>
          </a:p>
        </p:txBody>
      </p:sp>
      <p:sp>
        <p:nvSpPr>
          <p:cNvPr id="58" name="矩形 57">
            <a:extLst>
              <a:ext uri="{FF2B5EF4-FFF2-40B4-BE49-F238E27FC236}">
                <a16:creationId xmlns:a16="http://schemas.microsoft.com/office/drawing/2014/main" id="{ACA9F2CC-8FEF-41A6-B76C-02D0BEC73867}"/>
              </a:ext>
            </a:extLst>
          </p:cNvPr>
          <p:cNvSpPr/>
          <p:nvPr/>
        </p:nvSpPr>
        <p:spPr>
          <a:xfrm>
            <a:off x="275684" y="5740567"/>
            <a:ext cx="877163" cy="507831"/>
          </a:xfrm>
          <a:prstGeom prst="rect">
            <a:avLst/>
          </a:prstGeom>
        </p:spPr>
        <p:txBody>
          <a:bodyPr wrap="none">
            <a:spAutoFit/>
          </a:bodyPr>
          <a:lstStyle/>
          <a:p>
            <a:pPr algn="just">
              <a:lnSpc>
                <a:spcPct val="150000"/>
              </a:lnSpc>
              <a:spcAft>
                <a:spcPts val="0"/>
              </a:spcAft>
            </a:pPr>
            <a:r>
              <a:rPr lang="zh-CN" altLang="zh-CN" kern="100" dirty="0">
                <a:latin typeface="宋体" panose="02010600030101010101" pitchFamily="2" charset="-122"/>
                <a:ea typeface="宋体" panose="02010600030101010101" pitchFamily="2" charset="-122"/>
              </a:rPr>
              <a:t>宽高法</a:t>
            </a:r>
          </a:p>
        </p:txBody>
      </p:sp>
      <p:sp>
        <p:nvSpPr>
          <p:cNvPr id="59" name="矩形 58">
            <a:extLst>
              <a:ext uri="{FF2B5EF4-FFF2-40B4-BE49-F238E27FC236}">
                <a16:creationId xmlns:a16="http://schemas.microsoft.com/office/drawing/2014/main" id="{CFDBBA83-CE9B-4157-8BA3-FA265263FCC3}"/>
              </a:ext>
            </a:extLst>
          </p:cNvPr>
          <p:cNvSpPr/>
          <p:nvPr/>
        </p:nvSpPr>
        <p:spPr>
          <a:xfrm>
            <a:off x="275684" y="5189705"/>
            <a:ext cx="1107996" cy="507831"/>
          </a:xfrm>
          <a:prstGeom prst="rect">
            <a:avLst/>
          </a:prstGeom>
        </p:spPr>
        <p:txBody>
          <a:bodyPr wrap="none">
            <a:spAutoFit/>
          </a:bodyPr>
          <a:lstStyle/>
          <a:p>
            <a:pPr algn="just">
              <a:lnSpc>
                <a:spcPct val="150000"/>
              </a:lnSpc>
              <a:spcAft>
                <a:spcPts val="0"/>
              </a:spcAft>
            </a:pPr>
            <a:r>
              <a:rPr lang="zh-CN" altLang="zh-CN" kern="100" dirty="0">
                <a:latin typeface="宋体" panose="02010600030101010101" pitchFamily="2" charset="-122"/>
                <a:ea typeface="宋体" panose="02010600030101010101" pitchFamily="2" charset="-122"/>
              </a:rPr>
              <a:t>圆拟合法</a:t>
            </a:r>
          </a:p>
        </p:txBody>
      </p:sp>
      <p:sp>
        <p:nvSpPr>
          <p:cNvPr id="60" name="矩形 59">
            <a:extLst>
              <a:ext uri="{FF2B5EF4-FFF2-40B4-BE49-F238E27FC236}">
                <a16:creationId xmlns:a16="http://schemas.microsoft.com/office/drawing/2014/main" id="{EDF9F944-1853-4053-993F-C23E0109EAFA}"/>
              </a:ext>
            </a:extLst>
          </p:cNvPr>
          <p:cNvSpPr/>
          <p:nvPr/>
        </p:nvSpPr>
        <p:spPr>
          <a:xfrm>
            <a:off x="275684" y="4638845"/>
            <a:ext cx="1338828" cy="507831"/>
          </a:xfrm>
          <a:prstGeom prst="rect">
            <a:avLst/>
          </a:prstGeom>
        </p:spPr>
        <p:txBody>
          <a:bodyPr wrap="none">
            <a:spAutoFit/>
          </a:bodyPr>
          <a:lstStyle/>
          <a:p>
            <a:pPr algn="just">
              <a:lnSpc>
                <a:spcPct val="150000"/>
              </a:lnSpc>
              <a:spcAft>
                <a:spcPts val="0"/>
              </a:spcAft>
            </a:pPr>
            <a:r>
              <a:rPr lang="zh-CN" altLang="zh-CN" kern="100" dirty="0">
                <a:latin typeface="宋体" panose="02010600030101010101" pitchFamily="2" charset="-122"/>
                <a:ea typeface="宋体" panose="02010600030101010101" pitchFamily="2" charset="-122"/>
              </a:rPr>
              <a:t>椭圆拟合法</a:t>
            </a:r>
          </a:p>
        </p:txBody>
      </p:sp>
      <p:sp>
        <p:nvSpPr>
          <p:cNvPr id="61" name="矩形 60">
            <a:extLst>
              <a:ext uri="{FF2B5EF4-FFF2-40B4-BE49-F238E27FC236}">
                <a16:creationId xmlns:a16="http://schemas.microsoft.com/office/drawing/2014/main" id="{F4B26D24-516B-45AD-A704-E0710C4037C9}"/>
              </a:ext>
            </a:extLst>
          </p:cNvPr>
          <p:cNvSpPr/>
          <p:nvPr/>
        </p:nvSpPr>
        <p:spPr>
          <a:xfrm>
            <a:off x="275684" y="4226484"/>
            <a:ext cx="877163" cy="369332"/>
          </a:xfrm>
          <a:prstGeom prst="rect">
            <a:avLst/>
          </a:prstGeom>
        </p:spPr>
        <p:txBody>
          <a:bodyPr wrap="none">
            <a:spAutoFit/>
          </a:bodyPr>
          <a:lstStyle/>
          <a:p>
            <a:r>
              <a:rPr lang="zh-CN" altLang="zh-CN" kern="100" dirty="0">
                <a:latin typeface="宋体" panose="02010600030101010101" pitchFamily="2" charset="-122"/>
                <a:ea typeface="宋体" panose="02010600030101010101" pitchFamily="2" charset="-122"/>
              </a:rPr>
              <a:t>切线法</a:t>
            </a:r>
            <a:endParaRPr lang="zh-CN" altLang="en-US" dirty="0">
              <a:latin typeface="宋体" panose="02010600030101010101" pitchFamily="2" charset="-122"/>
              <a:ea typeface="宋体" panose="02010600030101010101" pitchFamily="2" charset="-122"/>
            </a:endParaRPr>
          </a:p>
        </p:txBody>
      </p:sp>
      <p:sp>
        <p:nvSpPr>
          <p:cNvPr id="62" name="矩形 61">
            <a:extLst>
              <a:ext uri="{FF2B5EF4-FFF2-40B4-BE49-F238E27FC236}">
                <a16:creationId xmlns:a16="http://schemas.microsoft.com/office/drawing/2014/main" id="{76D498E1-FDD2-42C0-B133-3EB0C39E1DF7}"/>
              </a:ext>
            </a:extLst>
          </p:cNvPr>
          <p:cNvSpPr/>
          <p:nvPr/>
        </p:nvSpPr>
        <p:spPr>
          <a:xfrm>
            <a:off x="224388" y="3675624"/>
            <a:ext cx="1338828" cy="507831"/>
          </a:xfrm>
          <a:prstGeom prst="rect">
            <a:avLst/>
          </a:prstGeom>
        </p:spPr>
        <p:txBody>
          <a:bodyPr wrap="none">
            <a:spAutoFit/>
          </a:bodyPr>
          <a:lstStyle/>
          <a:p>
            <a:pPr algn="just">
              <a:lnSpc>
                <a:spcPct val="150000"/>
              </a:lnSpc>
              <a:spcAft>
                <a:spcPts val="0"/>
              </a:spcAft>
            </a:pPr>
            <a:r>
              <a:rPr lang="en-US" altLang="zh-CN" kern="100" dirty="0">
                <a:latin typeface="宋体" panose="02010600030101010101" pitchFamily="2" charset="-122"/>
                <a:ea typeface="宋体" panose="02010600030101010101" pitchFamily="2" charset="-122"/>
              </a:rPr>
              <a:t>Spline</a:t>
            </a:r>
            <a:r>
              <a:rPr lang="zh-CN" altLang="zh-CN" kern="100" dirty="0">
                <a:latin typeface="宋体" panose="02010600030101010101" pitchFamily="2" charset="-122"/>
                <a:ea typeface="宋体" panose="02010600030101010101" pitchFamily="2" charset="-122"/>
              </a:rPr>
              <a:t>曲线</a:t>
            </a:r>
          </a:p>
        </p:txBody>
      </p:sp>
      <p:sp>
        <p:nvSpPr>
          <p:cNvPr id="63" name="矩形 62">
            <a:extLst>
              <a:ext uri="{FF2B5EF4-FFF2-40B4-BE49-F238E27FC236}">
                <a16:creationId xmlns:a16="http://schemas.microsoft.com/office/drawing/2014/main" id="{EDD93DB6-98DB-4C55-AB3D-2F47C9AEE92A}"/>
              </a:ext>
            </a:extLst>
          </p:cNvPr>
          <p:cNvSpPr/>
          <p:nvPr/>
        </p:nvSpPr>
        <p:spPr>
          <a:xfrm>
            <a:off x="232082" y="2986264"/>
            <a:ext cx="2839239" cy="646331"/>
          </a:xfrm>
          <a:prstGeom prst="rect">
            <a:avLst/>
          </a:prstGeom>
        </p:spPr>
        <p:txBody>
          <a:bodyPr wrap="none">
            <a:spAutoFit/>
          </a:bodyPr>
          <a:lstStyle/>
          <a:p>
            <a:pPr algn="just">
              <a:spcAft>
                <a:spcPts val="0"/>
              </a:spcAft>
            </a:pPr>
            <a:r>
              <a:rPr lang="zh-CN" altLang="en-US" kern="100" dirty="0">
                <a:latin typeface="宋体" panose="02010600030101010101" pitchFamily="2" charset="-122"/>
                <a:ea typeface="宋体" panose="02010600030101010101" pitchFamily="2" charset="-122"/>
              </a:rPr>
              <a:t>基于</a:t>
            </a:r>
            <a:r>
              <a:rPr lang="en-US" altLang="zh-CN" kern="100" dirty="0">
                <a:latin typeface="宋体" panose="02010600030101010101" pitchFamily="2" charset="-122"/>
                <a:ea typeface="宋体" panose="02010600030101010101" pitchFamily="2" charset="-122"/>
              </a:rPr>
              <a:t>Select Plane</a:t>
            </a:r>
            <a:r>
              <a:rPr lang="zh-CN" altLang="en-US" kern="100" dirty="0">
                <a:latin typeface="宋体" panose="02010600030101010101" pitchFamily="2" charset="-122"/>
                <a:ea typeface="宋体" panose="02010600030101010101" pitchFamily="2" charset="-122"/>
              </a:rPr>
              <a:t>的</a:t>
            </a:r>
            <a:endParaRPr lang="en-US" altLang="zh-CN" kern="100" dirty="0">
              <a:latin typeface="宋体" panose="02010600030101010101" pitchFamily="2" charset="-122"/>
              <a:ea typeface="宋体" panose="02010600030101010101" pitchFamily="2" charset="-122"/>
            </a:endParaRPr>
          </a:p>
          <a:p>
            <a:pPr algn="just">
              <a:spcAft>
                <a:spcPts val="0"/>
              </a:spcAft>
            </a:pPr>
            <a:r>
              <a:rPr lang="en-US" altLang="zh-CN" kern="100" dirty="0">
                <a:latin typeface="宋体" panose="02010600030101010101" pitchFamily="2" charset="-122"/>
                <a:ea typeface="宋体" panose="02010600030101010101" pitchFamily="2" charset="-122"/>
              </a:rPr>
              <a:t>Young-Laplace</a:t>
            </a:r>
            <a:r>
              <a:rPr lang="zh-CN" altLang="zh-CN" kern="100" dirty="0">
                <a:latin typeface="宋体" panose="02010600030101010101" pitchFamily="2" charset="-122"/>
                <a:ea typeface="宋体" panose="02010600030101010101" pitchFamily="2" charset="-122"/>
              </a:rPr>
              <a:t>方程拟合法</a:t>
            </a:r>
            <a:endParaRPr lang="en-US" altLang="zh-CN" kern="100" dirty="0">
              <a:latin typeface="宋体" panose="02010600030101010101" pitchFamily="2" charset="-122"/>
              <a:ea typeface="宋体" panose="02010600030101010101" pitchFamily="2" charset="-122"/>
            </a:endParaRPr>
          </a:p>
        </p:txBody>
      </p:sp>
      <p:sp>
        <p:nvSpPr>
          <p:cNvPr id="64" name="矩形 63">
            <a:extLst>
              <a:ext uri="{FF2B5EF4-FFF2-40B4-BE49-F238E27FC236}">
                <a16:creationId xmlns:a16="http://schemas.microsoft.com/office/drawing/2014/main" id="{B81AD856-AE77-4CB6-8233-2A0652A83A17}"/>
              </a:ext>
            </a:extLst>
          </p:cNvPr>
          <p:cNvSpPr/>
          <p:nvPr/>
        </p:nvSpPr>
        <p:spPr>
          <a:xfrm>
            <a:off x="365452" y="2435404"/>
            <a:ext cx="992579" cy="507831"/>
          </a:xfrm>
          <a:prstGeom prst="rect">
            <a:avLst/>
          </a:prstGeom>
        </p:spPr>
        <p:txBody>
          <a:bodyPr wrap="none">
            <a:spAutoFit/>
          </a:bodyPr>
          <a:lstStyle/>
          <a:p>
            <a:pPr algn="just">
              <a:lnSpc>
                <a:spcPct val="150000"/>
              </a:lnSpc>
              <a:spcAft>
                <a:spcPts val="0"/>
              </a:spcAft>
            </a:pPr>
            <a:r>
              <a:rPr lang="en-US" altLang="zh-CN" kern="100" dirty="0">
                <a:latin typeface="宋体" panose="02010600030101010101" pitchFamily="2" charset="-122"/>
                <a:ea typeface="宋体" panose="02010600030101010101" pitchFamily="2" charset="-122"/>
              </a:rPr>
              <a:t>ADSA</a:t>
            </a:r>
            <a:r>
              <a:rPr lang="zh-CN" altLang="zh-CN" kern="100" dirty="0">
                <a:latin typeface="宋体" panose="02010600030101010101" pitchFamily="2" charset="-122"/>
                <a:ea typeface="宋体" panose="02010600030101010101" pitchFamily="2" charset="-122"/>
              </a:rPr>
              <a:t>－</a:t>
            </a:r>
            <a:r>
              <a:rPr lang="en-US" altLang="zh-CN" kern="100" dirty="0">
                <a:latin typeface="宋体" panose="02010600030101010101" pitchFamily="2" charset="-122"/>
                <a:ea typeface="宋体" panose="02010600030101010101" pitchFamily="2" charset="-122"/>
              </a:rPr>
              <a:t>P</a:t>
            </a:r>
            <a:endParaRPr lang="zh-CN" altLang="zh-CN" kern="100" dirty="0">
              <a:latin typeface="宋体" panose="02010600030101010101" pitchFamily="2" charset="-122"/>
              <a:ea typeface="宋体" panose="02010600030101010101" pitchFamily="2" charset="-122"/>
            </a:endParaRPr>
          </a:p>
        </p:txBody>
      </p:sp>
      <p:sp>
        <p:nvSpPr>
          <p:cNvPr id="65" name="矩形 64">
            <a:extLst>
              <a:ext uri="{FF2B5EF4-FFF2-40B4-BE49-F238E27FC236}">
                <a16:creationId xmlns:a16="http://schemas.microsoft.com/office/drawing/2014/main" id="{26322A8D-8B05-4A7F-A167-590A7CCD2854}"/>
              </a:ext>
            </a:extLst>
          </p:cNvPr>
          <p:cNvSpPr/>
          <p:nvPr/>
        </p:nvSpPr>
        <p:spPr>
          <a:xfrm>
            <a:off x="346216" y="1884544"/>
            <a:ext cx="1800493" cy="507831"/>
          </a:xfrm>
          <a:prstGeom prst="rect">
            <a:avLst/>
          </a:prstGeom>
        </p:spPr>
        <p:txBody>
          <a:bodyPr wrap="none">
            <a:spAutoFit/>
          </a:bodyPr>
          <a:lstStyle/>
          <a:p>
            <a:pPr algn="just">
              <a:lnSpc>
                <a:spcPct val="150000"/>
              </a:lnSpc>
              <a:spcAft>
                <a:spcPts val="0"/>
              </a:spcAft>
            </a:pPr>
            <a:r>
              <a:rPr lang="en-US" altLang="zh-CN" kern="100" dirty="0">
                <a:latin typeface="宋体" panose="02010600030101010101" pitchFamily="2" charset="-122"/>
                <a:ea typeface="宋体" panose="02010600030101010101" pitchFamily="2" charset="-122"/>
              </a:rPr>
              <a:t>ADSA</a:t>
            </a:r>
            <a:r>
              <a:rPr lang="zh-CN" altLang="zh-CN" kern="100" dirty="0">
                <a:latin typeface="宋体" panose="02010600030101010101" pitchFamily="2" charset="-122"/>
                <a:ea typeface="宋体" panose="02010600030101010101" pitchFamily="2" charset="-122"/>
              </a:rPr>
              <a:t>－</a:t>
            </a:r>
            <a:r>
              <a:rPr lang="en-US" altLang="zh-CN" kern="100" dirty="0" err="1">
                <a:latin typeface="宋体" panose="02010600030101010101" pitchFamily="2" charset="-122"/>
                <a:ea typeface="宋体" panose="02010600030101010101" pitchFamily="2" charset="-122"/>
              </a:rPr>
              <a:t>RealDrop</a:t>
            </a:r>
            <a:endParaRPr lang="zh-CN" altLang="zh-CN" kern="100" dirty="0">
              <a:latin typeface="宋体" panose="02010600030101010101" pitchFamily="2" charset="-122"/>
              <a:ea typeface="宋体" panose="02010600030101010101" pitchFamily="2" charset="-122"/>
            </a:endParaRPr>
          </a:p>
        </p:txBody>
      </p:sp>
      <p:sp>
        <p:nvSpPr>
          <p:cNvPr id="66" name="矩形 65">
            <a:extLst>
              <a:ext uri="{FF2B5EF4-FFF2-40B4-BE49-F238E27FC236}">
                <a16:creationId xmlns:a16="http://schemas.microsoft.com/office/drawing/2014/main" id="{F195590D-F4E1-4344-92BA-40217A08323A}"/>
              </a:ext>
            </a:extLst>
          </p:cNvPr>
          <p:cNvSpPr/>
          <p:nvPr/>
        </p:nvSpPr>
        <p:spPr>
          <a:xfrm>
            <a:off x="3158696" y="1671134"/>
            <a:ext cx="761747" cy="507831"/>
          </a:xfrm>
          <a:prstGeom prst="rect">
            <a:avLst/>
          </a:prstGeom>
        </p:spPr>
        <p:txBody>
          <a:bodyPr wrap="none">
            <a:spAutoFit/>
          </a:bodyPr>
          <a:lstStyle/>
          <a:p>
            <a:pPr algn="just">
              <a:lnSpc>
                <a:spcPct val="150000"/>
              </a:lnSpc>
              <a:spcAft>
                <a:spcPts val="0"/>
              </a:spcAft>
            </a:pPr>
            <a:r>
              <a:rPr lang="zh-CN" altLang="en-US" kern="100" dirty="0">
                <a:latin typeface="宋体" panose="02010600030101010101" pitchFamily="2" charset="-122"/>
                <a:ea typeface="宋体" panose="02010600030101010101" pitchFamily="2" charset="-122"/>
              </a:rPr>
              <a:t>国内</a:t>
            </a:r>
            <a:r>
              <a:rPr lang="en-US" altLang="zh-CN" kern="100" dirty="0">
                <a:latin typeface="宋体" panose="02010600030101010101" pitchFamily="2" charset="-122"/>
                <a:ea typeface="宋体" panose="02010600030101010101" pitchFamily="2" charset="-122"/>
              </a:rPr>
              <a:t>1</a:t>
            </a:r>
            <a:endParaRPr lang="zh-CN" altLang="zh-CN" kern="100" dirty="0">
              <a:latin typeface="宋体" panose="02010600030101010101" pitchFamily="2" charset="-122"/>
              <a:ea typeface="宋体" panose="02010600030101010101" pitchFamily="2" charset="-122"/>
            </a:endParaRPr>
          </a:p>
        </p:txBody>
      </p:sp>
      <p:sp>
        <p:nvSpPr>
          <p:cNvPr id="67" name="矩形 66">
            <a:extLst>
              <a:ext uri="{FF2B5EF4-FFF2-40B4-BE49-F238E27FC236}">
                <a16:creationId xmlns:a16="http://schemas.microsoft.com/office/drawing/2014/main" id="{96DB5538-658E-41C9-8DE5-AAB7DAF3873F}"/>
              </a:ext>
            </a:extLst>
          </p:cNvPr>
          <p:cNvSpPr/>
          <p:nvPr/>
        </p:nvSpPr>
        <p:spPr>
          <a:xfrm>
            <a:off x="4135637" y="1671134"/>
            <a:ext cx="761747" cy="507831"/>
          </a:xfrm>
          <a:prstGeom prst="rect">
            <a:avLst/>
          </a:prstGeom>
        </p:spPr>
        <p:txBody>
          <a:bodyPr wrap="none">
            <a:spAutoFit/>
          </a:bodyPr>
          <a:lstStyle/>
          <a:p>
            <a:pPr algn="just">
              <a:lnSpc>
                <a:spcPct val="150000"/>
              </a:lnSpc>
              <a:spcAft>
                <a:spcPts val="0"/>
              </a:spcAft>
            </a:pPr>
            <a:r>
              <a:rPr lang="zh-CN" altLang="en-US" kern="100" dirty="0">
                <a:latin typeface="宋体" panose="02010600030101010101" pitchFamily="2" charset="-122"/>
                <a:ea typeface="宋体" panose="02010600030101010101" pitchFamily="2" charset="-122"/>
              </a:rPr>
              <a:t>国内</a:t>
            </a:r>
            <a:r>
              <a:rPr lang="en-US" altLang="zh-CN" kern="100" dirty="0">
                <a:latin typeface="宋体" panose="02010600030101010101" pitchFamily="2" charset="-122"/>
                <a:ea typeface="宋体" panose="02010600030101010101" pitchFamily="2" charset="-122"/>
              </a:rPr>
              <a:t>2</a:t>
            </a:r>
            <a:endParaRPr lang="zh-CN" altLang="zh-CN" kern="100" dirty="0">
              <a:latin typeface="宋体" panose="02010600030101010101" pitchFamily="2" charset="-122"/>
              <a:ea typeface="宋体" panose="02010600030101010101" pitchFamily="2" charset="-122"/>
            </a:endParaRPr>
          </a:p>
        </p:txBody>
      </p:sp>
      <p:sp>
        <p:nvSpPr>
          <p:cNvPr id="68" name="矩形 67">
            <a:extLst>
              <a:ext uri="{FF2B5EF4-FFF2-40B4-BE49-F238E27FC236}">
                <a16:creationId xmlns:a16="http://schemas.microsoft.com/office/drawing/2014/main" id="{2EA74D94-7F83-4163-B06B-50169DE140A4}"/>
              </a:ext>
            </a:extLst>
          </p:cNvPr>
          <p:cNvSpPr/>
          <p:nvPr/>
        </p:nvSpPr>
        <p:spPr>
          <a:xfrm>
            <a:off x="5112578" y="1671134"/>
            <a:ext cx="761747" cy="507831"/>
          </a:xfrm>
          <a:prstGeom prst="rect">
            <a:avLst/>
          </a:prstGeom>
        </p:spPr>
        <p:txBody>
          <a:bodyPr wrap="none">
            <a:spAutoFit/>
          </a:bodyPr>
          <a:lstStyle/>
          <a:p>
            <a:pPr algn="just">
              <a:lnSpc>
                <a:spcPct val="150000"/>
              </a:lnSpc>
              <a:spcAft>
                <a:spcPts val="0"/>
              </a:spcAft>
            </a:pPr>
            <a:r>
              <a:rPr lang="zh-CN" altLang="en-US" kern="100" dirty="0">
                <a:latin typeface="宋体" panose="02010600030101010101" pitchFamily="2" charset="-122"/>
                <a:ea typeface="宋体" panose="02010600030101010101" pitchFamily="2" charset="-122"/>
              </a:rPr>
              <a:t>国外</a:t>
            </a:r>
            <a:r>
              <a:rPr lang="en-US" altLang="zh-CN" kern="100" dirty="0">
                <a:latin typeface="宋体" panose="02010600030101010101" pitchFamily="2" charset="-122"/>
                <a:ea typeface="宋体" panose="02010600030101010101" pitchFamily="2" charset="-122"/>
              </a:rPr>
              <a:t>1</a:t>
            </a:r>
            <a:endParaRPr lang="zh-CN" altLang="zh-CN" kern="100" dirty="0">
              <a:latin typeface="宋体" panose="02010600030101010101" pitchFamily="2" charset="-122"/>
              <a:ea typeface="宋体" panose="02010600030101010101" pitchFamily="2" charset="-122"/>
            </a:endParaRPr>
          </a:p>
        </p:txBody>
      </p:sp>
      <p:sp>
        <p:nvSpPr>
          <p:cNvPr id="69" name="矩形 68">
            <a:extLst>
              <a:ext uri="{FF2B5EF4-FFF2-40B4-BE49-F238E27FC236}">
                <a16:creationId xmlns:a16="http://schemas.microsoft.com/office/drawing/2014/main" id="{07AF0E05-9DB7-464B-A086-23FBA738B46A}"/>
              </a:ext>
            </a:extLst>
          </p:cNvPr>
          <p:cNvSpPr/>
          <p:nvPr/>
        </p:nvSpPr>
        <p:spPr>
          <a:xfrm>
            <a:off x="6089519" y="1671134"/>
            <a:ext cx="761747" cy="507831"/>
          </a:xfrm>
          <a:prstGeom prst="rect">
            <a:avLst/>
          </a:prstGeom>
        </p:spPr>
        <p:txBody>
          <a:bodyPr wrap="none">
            <a:spAutoFit/>
          </a:bodyPr>
          <a:lstStyle/>
          <a:p>
            <a:pPr algn="just">
              <a:lnSpc>
                <a:spcPct val="150000"/>
              </a:lnSpc>
              <a:spcAft>
                <a:spcPts val="0"/>
              </a:spcAft>
            </a:pPr>
            <a:r>
              <a:rPr lang="zh-CN" altLang="en-US" kern="100" dirty="0">
                <a:latin typeface="宋体" panose="02010600030101010101" pitchFamily="2" charset="-122"/>
                <a:ea typeface="宋体" panose="02010600030101010101" pitchFamily="2" charset="-122"/>
              </a:rPr>
              <a:t>国外</a:t>
            </a:r>
            <a:r>
              <a:rPr lang="en-US" altLang="zh-CN" kern="100" dirty="0">
                <a:latin typeface="宋体" panose="02010600030101010101" pitchFamily="2" charset="-122"/>
                <a:ea typeface="宋体" panose="02010600030101010101" pitchFamily="2" charset="-122"/>
              </a:rPr>
              <a:t>2</a:t>
            </a:r>
            <a:endParaRPr lang="zh-CN" altLang="zh-CN" kern="100" dirty="0">
              <a:latin typeface="宋体" panose="02010600030101010101" pitchFamily="2" charset="-122"/>
              <a:ea typeface="宋体" panose="02010600030101010101" pitchFamily="2" charset="-122"/>
            </a:endParaRPr>
          </a:p>
        </p:txBody>
      </p:sp>
      <p:sp>
        <p:nvSpPr>
          <p:cNvPr id="70" name="矩形 69">
            <a:extLst>
              <a:ext uri="{FF2B5EF4-FFF2-40B4-BE49-F238E27FC236}">
                <a16:creationId xmlns:a16="http://schemas.microsoft.com/office/drawing/2014/main" id="{90E00F35-E561-4987-8A3D-3E7F7104BF56}"/>
              </a:ext>
            </a:extLst>
          </p:cNvPr>
          <p:cNvSpPr/>
          <p:nvPr/>
        </p:nvSpPr>
        <p:spPr>
          <a:xfrm>
            <a:off x="7066460" y="1671134"/>
            <a:ext cx="761747" cy="507831"/>
          </a:xfrm>
          <a:prstGeom prst="rect">
            <a:avLst/>
          </a:prstGeom>
        </p:spPr>
        <p:txBody>
          <a:bodyPr wrap="none">
            <a:spAutoFit/>
          </a:bodyPr>
          <a:lstStyle/>
          <a:p>
            <a:pPr algn="just">
              <a:lnSpc>
                <a:spcPct val="150000"/>
              </a:lnSpc>
              <a:spcAft>
                <a:spcPts val="0"/>
              </a:spcAft>
            </a:pPr>
            <a:r>
              <a:rPr lang="zh-CN" altLang="en-US" kern="100" dirty="0">
                <a:latin typeface="宋体" panose="02010600030101010101" pitchFamily="2" charset="-122"/>
                <a:ea typeface="宋体" panose="02010600030101010101" pitchFamily="2" charset="-122"/>
              </a:rPr>
              <a:t>国外</a:t>
            </a:r>
            <a:r>
              <a:rPr lang="en-US" altLang="zh-CN" kern="100" dirty="0">
                <a:latin typeface="宋体" panose="02010600030101010101" pitchFamily="2" charset="-122"/>
                <a:ea typeface="宋体" panose="02010600030101010101" pitchFamily="2" charset="-122"/>
              </a:rPr>
              <a:t>3</a:t>
            </a:r>
            <a:endParaRPr lang="zh-CN" altLang="zh-CN" kern="100" dirty="0">
              <a:latin typeface="宋体" panose="02010600030101010101" pitchFamily="2" charset="-122"/>
              <a:ea typeface="宋体" panose="02010600030101010101" pitchFamily="2" charset="-122"/>
            </a:endParaRPr>
          </a:p>
        </p:txBody>
      </p:sp>
      <p:sp>
        <p:nvSpPr>
          <p:cNvPr id="71" name="矩形 70">
            <a:extLst>
              <a:ext uri="{FF2B5EF4-FFF2-40B4-BE49-F238E27FC236}">
                <a16:creationId xmlns:a16="http://schemas.microsoft.com/office/drawing/2014/main" id="{20B80EFF-DD0F-4893-8268-AD51452DAEC9}"/>
              </a:ext>
            </a:extLst>
          </p:cNvPr>
          <p:cNvSpPr/>
          <p:nvPr/>
        </p:nvSpPr>
        <p:spPr>
          <a:xfrm>
            <a:off x="8101108" y="1668313"/>
            <a:ext cx="646331" cy="507831"/>
          </a:xfrm>
          <a:prstGeom prst="rect">
            <a:avLst/>
          </a:prstGeom>
        </p:spPr>
        <p:txBody>
          <a:bodyPr wrap="none">
            <a:spAutoFit/>
          </a:bodyPr>
          <a:lstStyle/>
          <a:p>
            <a:pPr algn="just">
              <a:lnSpc>
                <a:spcPct val="150000"/>
              </a:lnSpc>
              <a:spcAft>
                <a:spcPts val="0"/>
              </a:spcAft>
            </a:pPr>
            <a:r>
              <a:rPr lang="en-US" altLang="zh-CN" kern="100" dirty="0">
                <a:latin typeface="宋体" panose="02010600030101010101" pitchFamily="2" charset="-122"/>
                <a:ea typeface="宋体" panose="02010600030101010101" pitchFamily="2" charset="-122"/>
              </a:rPr>
              <a:t>KINO</a:t>
            </a:r>
            <a:endParaRPr lang="zh-CN" altLang="zh-CN" kern="100" dirty="0">
              <a:latin typeface="宋体" panose="02010600030101010101" pitchFamily="2" charset="-122"/>
              <a:ea typeface="宋体" panose="02010600030101010101" pitchFamily="2" charset="-122"/>
            </a:endParaRPr>
          </a:p>
        </p:txBody>
      </p:sp>
      <p:cxnSp>
        <p:nvCxnSpPr>
          <p:cNvPr id="72" name="直接箭头连接符 71">
            <a:extLst>
              <a:ext uri="{FF2B5EF4-FFF2-40B4-BE49-F238E27FC236}">
                <a16:creationId xmlns:a16="http://schemas.microsoft.com/office/drawing/2014/main" id="{C681685B-5720-4A48-95F0-0DB932CDE50A}"/>
              </a:ext>
            </a:extLst>
          </p:cNvPr>
          <p:cNvCxnSpPr>
            <a:cxnSpLocks/>
          </p:cNvCxnSpPr>
          <p:nvPr/>
        </p:nvCxnSpPr>
        <p:spPr bwMode="auto">
          <a:xfrm flipV="1">
            <a:off x="2987650" y="1898763"/>
            <a:ext cx="0" cy="4349636"/>
          </a:xfrm>
          <a:prstGeom prst="straightConnector1">
            <a:avLst/>
          </a:prstGeom>
          <a:solidFill>
            <a:schemeClr val="accent1"/>
          </a:solidFill>
          <a:ln w="3810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直接箭头连接符 72">
            <a:extLst>
              <a:ext uri="{FF2B5EF4-FFF2-40B4-BE49-F238E27FC236}">
                <a16:creationId xmlns:a16="http://schemas.microsoft.com/office/drawing/2014/main" id="{FB8C913F-6B55-4F5C-8A9A-C5350FE185BD}"/>
              </a:ext>
            </a:extLst>
          </p:cNvPr>
          <p:cNvCxnSpPr>
            <a:cxnSpLocks/>
          </p:cNvCxnSpPr>
          <p:nvPr/>
        </p:nvCxnSpPr>
        <p:spPr bwMode="auto">
          <a:xfrm flipV="1">
            <a:off x="3004293" y="6248399"/>
            <a:ext cx="5911107" cy="1"/>
          </a:xfrm>
          <a:prstGeom prst="straightConnector1">
            <a:avLst/>
          </a:prstGeom>
          <a:solidFill>
            <a:schemeClr val="accent1"/>
          </a:solidFill>
          <a:ln w="3810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箭头: 上 73">
            <a:extLst>
              <a:ext uri="{FF2B5EF4-FFF2-40B4-BE49-F238E27FC236}">
                <a16:creationId xmlns:a16="http://schemas.microsoft.com/office/drawing/2014/main" id="{62DDAD24-2B61-4785-9511-616E74D7BB57}"/>
              </a:ext>
            </a:extLst>
          </p:cNvPr>
          <p:cNvSpPr/>
          <p:nvPr/>
        </p:nvSpPr>
        <p:spPr bwMode="auto">
          <a:xfrm>
            <a:off x="3281730" y="5341227"/>
            <a:ext cx="456006" cy="902308"/>
          </a:xfrm>
          <a:prstGeom prst="upArrow">
            <a:avLst>
              <a:gd name="adj1" fmla="val 50000"/>
              <a:gd name="adj2" fmla="val 92312"/>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9525" cap="flat" cmpd="sng" algn="ctr">
            <a:solidFill>
              <a:schemeClr val="tx2">
                <a:lumMod val="75000"/>
              </a:schemeClr>
            </a:solidFill>
            <a:prstDash val="solid"/>
            <a:round/>
            <a:headEnd type="none" w="med" len="med"/>
            <a:tailEnd type="none" w="med" len="med"/>
          </a:ln>
          <a:effectLst>
            <a:outerShdw blurRad="50800" dist="38100" dir="16200000"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75" name="箭头: 上 74">
            <a:extLst>
              <a:ext uri="{FF2B5EF4-FFF2-40B4-BE49-F238E27FC236}">
                <a16:creationId xmlns:a16="http://schemas.microsoft.com/office/drawing/2014/main" id="{4591C3AE-2A66-4201-92B9-3C160ED2E19B}"/>
              </a:ext>
            </a:extLst>
          </p:cNvPr>
          <p:cNvSpPr/>
          <p:nvPr/>
        </p:nvSpPr>
        <p:spPr bwMode="auto">
          <a:xfrm>
            <a:off x="4288507" y="4910933"/>
            <a:ext cx="456006" cy="1332602"/>
          </a:xfrm>
          <a:prstGeom prst="upArrow">
            <a:avLst>
              <a:gd name="adj1" fmla="val 50000"/>
              <a:gd name="adj2" fmla="val 92312"/>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9525" cap="flat" cmpd="sng" algn="ctr">
            <a:solidFill>
              <a:schemeClr val="tx2">
                <a:lumMod val="75000"/>
              </a:schemeClr>
            </a:solidFill>
            <a:prstDash val="solid"/>
            <a:round/>
            <a:headEnd type="none" w="med" len="med"/>
            <a:tailEnd type="none" w="med" len="med"/>
          </a:ln>
          <a:effectLst>
            <a:outerShdw blurRad="50800" dist="38100" dir="16200000"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76" name="矩形 75">
            <a:extLst>
              <a:ext uri="{FF2B5EF4-FFF2-40B4-BE49-F238E27FC236}">
                <a16:creationId xmlns:a16="http://schemas.microsoft.com/office/drawing/2014/main" id="{92A2C9FC-9167-4F8F-96B7-693CD562C915}"/>
              </a:ext>
            </a:extLst>
          </p:cNvPr>
          <p:cNvSpPr/>
          <p:nvPr/>
        </p:nvSpPr>
        <p:spPr bwMode="auto">
          <a:xfrm>
            <a:off x="5375380" y="5331380"/>
            <a:ext cx="244800" cy="912155"/>
          </a:xfrm>
          <a:prstGeom prst="rect">
            <a:avLst/>
          </a:pr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77" name="矩形 76">
            <a:extLst>
              <a:ext uri="{FF2B5EF4-FFF2-40B4-BE49-F238E27FC236}">
                <a16:creationId xmlns:a16="http://schemas.microsoft.com/office/drawing/2014/main" id="{7489A5BF-C561-46EA-A259-142E6802D2DE}"/>
              </a:ext>
            </a:extLst>
          </p:cNvPr>
          <p:cNvSpPr/>
          <p:nvPr/>
        </p:nvSpPr>
        <p:spPr bwMode="auto">
          <a:xfrm>
            <a:off x="5375380" y="4265022"/>
            <a:ext cx="244800" cy="379953"/>
          </a:xfrm>
          <a:prstGeom prst="rect">
            <a:avLst/>
          </a:pr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78" name="矩形 77">
            <a:extLst>
              <a:ext uri="{FF2B5EF4-FFF2-40B4-BE49-F238E27FC236}">
                <a16:creationId xmlns:a16="http://schemas.microsoft.com/office/drawing/2014/main" id="{5FAD670E-9A3D-4EDC-BDEF-157E7E0F99CD}"/>
              </a:ext>
            </a:extLst>
          </p:cNvPr>
          <p:cNvSpPr/>
          <p:nvPr/>
        </p:nvSpPr>
        <p:spPr bwMode="auto">
          <a:xfrm>
            <a:off x="6347992" y="5341228"/>
            <a:ext cx="244800" cy="902307"/>
          </a:xfrm>
          <a:prstGeom prst="rect">
            <a:avLst/>
          </a:pr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79" name="箭头: 上 78">
            <a:extLst>
              <a:ext uri="{FF2B5EF4-FFF2-40B4-BE49-F238E27FC236}">
                <a16:creationId xmlns:a16="http://schemas.microsoft.com/office/drawing/2014/main" id="{BB8540A6-A200-4387-B810-41C48E5193CF}"/>
              </a:ext>
            </a:extLst>
          </p:cNvPr>
          <p:cNvSpPr/>
          <p:nvPr/>
        </p:nvSpPr>
        <p:spPr bwMode="auto">
          <a:xfrm>
            <a:off x="7219330" y="3060091"/>
            <a:ext cx="456006" cy="428972"/>
          </a:xfrm>
          <a:prstGeom prst="upArrow">
            <a:avLst>
              <a:gd name="adj1" fmla="val 50000"/>
              <a:gd name="adj2" fmla="val 57111"/>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9525" cap="flat" cmpd="sng" algn="ctr">
            <a:solidFill>
              <a:schemeClr val="tx2">
                <a:lumMod val="75000"/>
              </a:schemeClr>
            </a:solidFill>
            <a:prstDash val="solid"/>
            <a:round/>
            <a:headEnd type="none" w="med" len="med"/>
            <a:tailEnd type="none" w="med" len="med"/>
          </a:ln>
          <a:effectLst>
            <a:outerShdw blurRad="50800" dist="38100" dir="16200000"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0" name="矩形 79">
            <a:extLst>
              <a:ext uri="{FF2B5EF4-FFF2-40B4-BE49-F238E27FC236}">
                <a16:creationId xmlns:a16="http://schemas.microsoft.com/office/drawing/2014/main" id="{872A27FA-CB5A-4175-921B-3A3CBFFE0084}"/>
              </a:ext>
            </a:extLst>
          </p:cNvPr>
          <p:cNvSpPr/>
          <p:nvPr/>
        </p:nvSpPr>
        <p:spPr bwMode="auto">
          <a:xfrm>
            <a:off x="7324933" y="4257124"/>
            <a:ext cx="244800" cy="1986411"/>
          </a:xfrm>
          <a:prstGeom prst="rect">
            <a:avLst/>
          </a:pr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1" name="箭头: 上 80">
            <a:extLst>
              <a:ext uri="{FF2B5EF4-FFF2-40B4-BE49-F238E27FC236}">
                <a16:creationId xmlns:a16="http://schemas.microsoft.com/office/drawing/2014/main" id="{5E2BC6AC-2C00-42DA-BA35-56A19FCE4B6D}"/>
              </a:ext>
            </a:extLst>
          </p:cNvPr>
          <p:cNvSpPr/>
          <p:nvPr/>
        </p:nvSpPr>
        <p:spPr bwMode="auto">
          <a:xfrm>
            <a:off x="8158017" y="2141219"/>
            <a:ext cx="456006" cy="4102316"/>
          </a:xfrm>
          <a:prstGeom prst="upArrow">
            <a:avLst>
              <a:gd name="adj1" fmla="val 50000"/>
              <a:gd name="adj2" fmla="val 92312"/>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9525" cap="flat" cmpd="sng" algn="ctr">
            <a:solidFill>
              <a:schemeClr val="tx2">
                <a:lumMod val="75000"/>
              </a:schemeClr>
            </a:solidFill>
            <a:prstDash val="solid"/>
            <a:round/>
            <a:headEnd type="none" w="med" len="med"/>
            <a:tailEnd type="none" w="med" len="med"/>
          </a:ln>
          <a:effectLst>
            <a:outerShdw blurRad="50800" dist="38100" dir="16200000"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2" name="箭头: 上 81">
            <a:extLst>
              <a:ext uri="{FF2B5EF4-FFF2-40B4-BE49-F238E27FC236}">
                <a16:creationId xmlns:a16="http://schemas.microsoft.com/office/drawing/2014/main" id="{24EAE5E6-B661-4A8F-A8F1-F513403E9A88}"/>
              </a:ext>
            </a:extLst>
          </p:cNvPr>
          <p:cNvSpPr/>
          <p:nvPr/>
        </p:nvSpPr>
        <p:spPr bwMode="auto">
          <a:xfrm>
            <a:off x="6242389" y="3060091"/>
            <a:ext cx="456006" cy="428972"/>
          </a:xfrm>
          <a:prstGeom prst="upArrow">
            <a:avLst>
              <a:gd name="adj1" fmla="val 50000"/>
              <a:gd name="adj2" fmla="val 57111"/>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9525" cap="flat" cmpd="sng" algn="ctr">
            <a:solidFill>
              <a:schemeClr val="tx2">
                <a:lumMod val="75000"/>
              </a:schemeClr>
            </a:solidFill>
            <a:prstDash val="solid"/>
            <a:round/>
            <a:headEnd type="none" w="med" len="med"/>
            <a:tailEnd type="none" w="med" len="med"/>
          </a:ln>
          <a:effectLst>
            <a:outerShdw blurRad="50800" dist="38100" dir="16200000"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3" name="箭头: 上 82">
            <a:extLst>
              <a:ext uri="{FF2B5EF4-FFF2-40B4-BE49-F238E27FC236}">
                <a16:creationId xmlns:a16="http://schemas.microsoft.com/office/drawing/2014/main" id="{0398E638-B819-44B9-98D7-F6D41C4AEA88}"/>
              </a:ext>
            </a:extLst>
          </p:cNvPr>
          <p:cNvSpPr/>
          <p:nvPr/>
        </p:nvSpPr>
        <p:spPr bwMode="auto">
          <a:xfrm>
            <a:off x="5269777" y="3060091"/>
            <a:ext cx="456006" cy="428972"/>
          </a:xfrm>
          <a:prstGeom prst="upArrow">
            <a:avLst>
              <a:gd name="adj1" fmla="val 50000"/>
              <a:gd name="adj2" fmla="val 57111"/>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9525" cap="flat" cmpd="sng" algn="ctr">
            <a:solidFill>
              <a:schemeClr val="tx2">
                <a:lumMod val="75000"/>
              </a:schemeClr>
            </a:solidFill>
            <a:prstDash val="solid"/>
            <a:round/>
            <a:headEnd type="none" w="med" len="med"/>
            <a:tailEnd type="none" w="med" len="med"/>
          </a:ln>
          <a:effectLst>
            <a:outerShdw blurRad="50800" dist="38100" dir="16200000"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cxnSp>
        <p:nvCxnSpPr>
          <p:cNvPr id="84" name="直接连接符 83">
            <a:extLst>
              <a:ext uri="{FF2B5EF4-FFF2-40B4-BE49-F238E27FC236}">
                <a16:creationId xmlns:a16="http://schemas.microsoft.com/office/drawing/2014/main" id="{8B0C094D-29E2-443A-B8B9-E2415CE1F9F7}"/>
              </a:ext>
            </a:extLst>
          </p:cNvPr>
          <p:cNvCxnSpPr>
            <a:stCxn id="81" idx="0"/>
          </p:cNvCxnSpPr>
          <p:nvPr/>
        </p:nvCxnSpPr>
        <p:spPr bwMode="auto">
          <a:xfrm flipH="1">
            <a:off x="2988536" y="2141219"/>
            <a:ext cx="5397484" cy="0"/>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直接连接符 84">
            <a:extLst>
              <a:ext uri="{FF2B5EF4-FFF2-40B4-BE49-F238E27FC236}">
                <a16:creationId xmlns:a16="http://schemas.microsoft.com/office/drawing/2014/main" id="{032C34B7-E920-4E55-B314-2B49A2E658B2}"/>
              </a:ext>
            </a:extLst>
          </p:cNvPr>
          <p:cNvCxnSpPr>
            <a:cxnSpLocks/>
          </p:cNvCxnSpPr>
          <p:nvPr/>
        </p:nvCxnSpPr>
        <p:spPr bwMode="auto">
          <a:xfrm flipH="1">
            <a:off x="3004294" y="3073004"/>
            <a:ext cx="4768106" cy="0"/>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直接连接符 85">
            <a:extLst>
              <a:ext uri="{FF2B5EF4-FFF2-40B4-BE49-F238E27FC236}">
                <a16:creationId xmlns:a16="http://schemas.microsoft.com/office/drawing/2014/main" id="{30C1FA57-E42E-4446-A455-C7F09C468761}"/>
              </a:ext>
            </a:extLst>
          </p:cNvPr>
          <p:cNvCxnSpPr>
            <a:cxnSpLocks/>
          </p:cNvCxnSpPr>
          <p:nvPr/>
        </p:nvCxnSpPr>
        <p:spPr bwMode="auto">
          <a:xfrm flipH="1">
            <a:off x="3004293" y="4257124"/>
            <a:ext cx="4759990" cy="0"/>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直接连接符 86">
            <a:extLst>
              <a:ext uri="{FF2B5EF4-FFF2-40B4-BE49-F238E27FC236}">
                <a16:creationId xmlns:a16="http://schemas.microsoft.com/office/drawing/2014/main" id="{3DE53788-C320-48C4-9B48-6A74815FD136}"/>
              </a:ext>
            </a:extLst>
          </p:cNvPr>
          <p:cNvCxnSpPr>
            <a:cxnSpLocks/>
            <a:stCxn id="75" idx="0"/>
          </p:cNvCxnSpPr>
          <p:nvPr/>
        </p:nvCxnSpPr>
        <p:spPr bwMode="auto">
          <a:xfrm flipH="1" flipV="1">
            <a:off x="2974030" y="4898130"/>
            <a:ext cx="1542480" cy="12803"/>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直接连接符 87">
            <a:extLst>
              <a:ext uri="{FF2B5EF4-FFF2-40B4-BE49-F238E27FC236}">
                <a16:creationId xmlns:a16="http://schemas.microsoft.com/office/drawing/2014/main" id="{E79F9ACD-D8F4-4A2A-BEC1-9DBA60CE76AE}"/>
              </a:ext>
            </a:extLst>
          </p:cNvPr>
          <p:cNvCxnSpPr>
            <a:cxnSpLocks/>
          </p:cNvCxnSpPr>
          <p:nvPr/>
        </p:nvCxnSpPr>
        <p:spPr bwMode="auto">
          <a:xfrm flipH="1">
            <a:off x="3004294" y="5331380"/>
            <a:ext cx="3547332" cy="0"/>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9" name="左大括号 88">
            <a:extLst>
              <a:ext uri="{FF2B5EF4-FFF2-40B4-BE49-F238E27FC236}">
                <a16:creationId xmlns:a16="http://schemas.microsoft.com/office/drawing/2014/main" id="{36338DAB-DEC9-4260-A8FF-82153844DCDA}"/>
              </a:ext>
            </a:extLst>
          </p:cNvPr>
          <p:cNvSpPr/>
          <p:nvPr/>
        </p:nvSpPr>
        <p:spPr bwMode="auto">
          <a:xfrm flipH="1">
            <a:off x="1499673" y="3885948"/>
            <a:ext cx="366688" cy="1752600"/>
          </a:xfrm>
          <a:prstGeom prst="leftBrace">
            <a:avLst>
              <a:gd name="adj1" fmla="val 86260"/>
              <a:gd name="adj2" fmla="val 50000"/>
            </a:avLst>
          </a:prstGeom>
          <a:noFill/>
          <a:ln w="9525" cap="flat" cmpd="sng" algn="ctr">
            <a:solidFill>
              <a:srgbClr val="24427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90" name="文本框 89">
            <a:extLst>
              <a:ext uri="{FF2B5EF4-FFF2-40B4-BE49-F238E27FC236}">
                <a16:creationId xmlns:a16="http://schemas.microsoft.com/office/drawing/2014/main" id="{DC74148F-D278-4AE0-B10F-CC155E186535}"/>
              </a:ext>
            </a:extLst>
          </p:cNvPr>
          <p:cNvSpPr txBox="1"/>
          <p:nvPr/>
        </p:nvSpPr>
        <p:spPr>
          <a:xfrm>
            <a:off x="1886177" y="4146899"/>
            <a:ext cx="369332" cy="1640558"/>
          </a:xfrm>
          <a:prstGeom prst="rect">
            <a:avLst/>
          </a:prstGeom>
          <a:noFill/>
        </p:spPr>
        <p:txBody>
          <a:bodyPr vert="eaVert" wrap="square" rtlCol="0">
            <a:spAutoFit/>
          </a:bodyPr>
          <a:lstStyle/>
          <a:p>
            <a:r>
              <a:rPr lang="zh-CN" altLang="en-US" sz="1200" dirty="0">
                <a:latin typeface="宋体" panose="02010600030101010101" pitchFamily="2" charset="-122"/>
                <a:ea typeface="宋体" panose="02010600030101010101" pitchFamily="2" charset="-122"/>
              </a:rPr>
              <a:t>数学量角器法</a:t>
            </a:r>
          </a:p>
        </p:txBody>
      </p:sp>
      <p:sp>
        <p:nvSpPr>
          <p:cNvPr id="91" name="左大括号 90">
            <a:extLst>
              <a:ext uri="{FF2B5EF4-FFF2-40B4-BE49-F238E27FC236}">
                <a16:creationId xmlns:a16="http://schemas.microsoft.com/office/drawing/2014/main" id="{9270CFDF-D7F2-49E7-B6B9-0F79BCA5E9ED}"/>
              </a:ext>
            </a:extLst>
          </p:cNvPr>
          <p:cNvSpPr/>
          <p:nvPr/>
        </p:nvSpPr>
        <p:spPr bwMode="auto">
          <a:xfrm flipH="1">
            <a:off x="2419610" y="2063976"/>
            <a:ext cx="224842" cy="1190740"/>
          </a:xfrm>
          <a:prstGeom prst="leftBrace">
            <a:avLst>
              <a:gd name="adj1" fmla="val 86260"/>
              <a:gd name="adj2" fmla="val 50000"/>
            </a:avLst>
          </a:prstGeom>
          <a:noFill/>
          <a:ln w="9525" cap="flat" cmpd="sng" algn="ctr">
            <a:solidFill>
              <a:srgbClr val="24427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92" name="文本框 91">
            <a:extLst>
              <a:ext uri="{FF2B5EF4-FFF2-40B4-BE49-F238E27FC236}">
                <a16:creationId xmlns:a16="http://schemas.microsoft.com/office/drawing/2014/main" id="{EC35261F-06C8-4792-961C-296C06BDA173}"/>
              </a:ext>
            </a:extLst>
          </p:cNvPr>
          <p:cNvSpPr txBox="1"/>
          <p:nvPr/>
        </p:nvSpPr>
        <p:spPr>
          <a:xfrm>
            <a:off x="2570188" y="1994538"/>
            <a:ext cx="369332" cy="1935001"/>
          </a:xfrm>
          <a:prstGeom prst="rect">
            <a:avLst/>
          </a:prstGeom>
          <a:noFill/>
        </p:spPr>
        <p:txBody>
          <a:bodyPr vert="eaVert" wrap="square" rtlCol="0">
            <a:spAutoFit/>
          </a:bodyPr>
          <a:lstStyle/>
          <a:p>
            <a:r>
              <a:rPr lang="zh-CN" altLang="en-US" sz="1200" dirty="0">
                <a:latin typeface="宋体" panose="02010600030101010101" pitchFamily="2" charset="-122"/>
                <a:ea typeface="宋体" panose="02010600030101010101" pitchFamily="2" charset="-122"/>
              </a:rPr>
              <a:t>界面化学测角工具</a:t>
            </a:r>
          </a:p>
        </p:txBody>
      </p:sp>
      <p:sp>
        <p:nvSpPr>
          <p:cNvPr id="47" name="Rectangle 2">
            <a:extLst>
              <a:ext uri="{FF2B5EF4-FFF2-40B4-BE49-F238E27FC236}">
                <a16:creationId xmlns:a16="http://schemas.microsoft.com/office/drawing/2014/main" id="{4AAA9DBA-5E82-4232-96CA-8B6DCE47357D}"/>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48" name="图片 47">
            <a:extLst>
              <a:ext uri="{FF2B5EF4-FFF2-40B4-BE49-F238E27FC236}">
                <a16:creationId xmlns:a16="http://schemas.microsoft.com/office/drawing/2014/main" id="{5E7C785D-C2E0-4BDC-B913-81877DB37ED7}"/>
              </a:ext>
            </a:extLst>
          </p:cNvPr>
          <p:cNvPicPr>
            <a:picLocks noChangeAspect="1"/>
          </p:cNvPicPr>
          <p:nvPr/>
        </p:nvPicPr>
        <p:blipFill>
          <a:blip r:embed="rId2"/>
          <a:stretch>
            <a:fillRect/>
          </a:stretch>
        </p:blipFill>
        <p:spPr>
          <a:xfrm>
            <a:off x="1285754" y="315901"/>
            <a:ext cx="999077" cy="924821"/>
          </a:xfrm>
          <a:prstGeom prst="rect">
            <a:avLst/>
          </a:prstGeom>
        </p:spPr>
      </p:pic>
    </p:spTree>
    <p:extLst>
      <p:ext uri="{BB962C8B-B14F-4D97-AF65-F5344CB8AC3E}">
        <p14:creationId xmlns:p14="http://schemas.microsoft.com/office/powerpoint/2010/main" val="236774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0-#ppt_w/2"/>
                                          </p:val>
                                        </p:tav>
                                        <p:tav tm="100000">
                                          <p:val>
                                            <p:strVal val="#ppt_x"/>
                                          </p:val>
                                        </p:tav>
                                      </p:tavLst>
                                    </p:anim>
                                    <p:anim calcmode="lin" valueType="num">
                                      <p:cBhvr additive="base">
                                        <p:cTn id="13"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00"/>
                                        <p:tgtEl>
                                          <p:spTgt spid="5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down)">
                                      <p:cBhvr>
                                        <p:cTn id="26" dur="500"/>
                                        <p:tgtEl>
                                          <p:spTgt spid="5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down)">
                                      <p:cBhvr>
                                        <p:cTn id="29" dur="500"/>
                                        <p:tgtEl>
                                          <p:spTgt spid="54"/>
                                        </p:tgtEl>
                                      </p:cBhvr>
                                    </p:animEffect>
                                  </p:childTnLst>
                                </p:cTn>
                              </p:par>
                              <p:par>
                                <p:cTn id="30" presetID="22" presetClass="entr" presetSubtype="4"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wipe(down)">
                                      <p:cBhvr>
                                        <p:cTn id="32" dur="500"/>
                                        <p:tgtEl>
                                          <p:spTgt spid="84"/>
                                        </p:tgtEl>
                                      </p:cBhvr>
                                    </p:animEffect>
                                  </p:childTnLst>
                                </p:cTn>
                              </p:par>
                              <p:par>
                                <p:cTn id="33" presetID="22" presetClass="entr" presetSubtype="4"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wipe(down)">
                                      <p:cBhvr>
                                        <p:cTn id="35" dur="500"/>
                                        <p:tgtEl>
                                          <p:spTgt spid="85"/>
                                        </p:tgtEl>
                                      </p:cBhvr>
                                    </p:animEffect>
                                  </p:childTnLst>
                                </p:cTn>
                              </p:par>
                              <p:par>
                                <p:cTn id="36" presetID="22" presetClass="entr" presetSubtype="4"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down)">
                                      <p:cBhvr>
                                        <p:cTn id="38" dur="500"/>
                                        <p:tgtEl>
                                          <p:spTgt spid="86"/>
                                        </p:tgtEl>
                                      </p:cBhvr>
                                    </p:animEffect>
                                  </p:childTnLst>
                                </p:cTn>
                              </p:par>
                              <p:par>
                                <p:cTn id="39" presetID="22" presetClass="entr" presetSubtype="4"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wipe(down)">
                                      <p:cBhvr>
                                        <p:cTn id="41" dur="500"/>
                                        <p:tgtEl>
                                          <p:spTgt spid="87"/>
                                        </p:tgtEl>
                                      </p:cBhvr>
                                    </p:animEffect>
                                  </p:childTnLst>
                                </p:cTn>
                              </p:par>
                              <p:par>
                                <p:cTn id="42" presetID="22" presetClass="entr" presetSubtype="4" fill="hold" nodeType="with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wipe(down)">
                                      <p:cBhvr>
                                        <p:cTn id="44" dur="500"/>
                                        <p:tgtEl>
                                          <p:spTgt spid="8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down)">
                                      <p:cBhvr>
                                        <p:cTn id="47" dur="500"/>
                                        <p:tgtEl>
                                          <p:spTgt spid="6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wipe(down)">
                                      <p:cBhvr>
                                        <p:cTn id="53" dur="500"/>
                                        <p:tgtEl>
                                          <p:spTgt spid="6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ipe(down)">
                                      <p:cBhvr>
                                        <p:cTn id="56" dur="500"/>
                                        <p:tgtEl>
                                          <p:spTgt spid="62"/>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wipe(down)">
                                      <p:cBhvr>
                                        <p:cTn id="59" dur="500"/>
                                        <p:tgtEl>
                                          <p:spTgt spid="6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wipe(down)">
                                      <p:cBhvr>
                                        <p:cTn id="62" dur="500"/>
                                        <p:tgtEl>
                                          <p:spTgt spid="60"/>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wipe(down)">
                                      <p:cBhvr>
                                        <p:cTn id="65" dur="500"/>
                                        <p:tgtEl>
                                          <p:spTgt spid="59"/>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wipe(down)">
                                      <p:cBhvr>
                                        <p:cTn id="68" dur="500"/>
                                        <p:tgtEl>
                                          <p:spTgt spid="58"/>
                                        </p:tgtEl>
                                      </p:cBhvr>
                                    </p:animEffect>
                                  </p:childTnLst>
                                </p:cTn>
                              </p:par>
                              <p:par>
                                <p:cTn id="69" presetID="22" presetClass="entr" presetSubtype="4" fill="hold" nodeType="with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wipe(down)">
                                      <p:cBhvr>
                                        <p:cTn id="71" dur="500"/>
                                        <p:tgtEl>
                                          <p:spTgt spid="72"/>
                                        </p:tgtEl>
                                      </p:cBhvr>
                                    </p:animEffect>
                                  </p:childTnLst>
                                </p:cTn>
                              </p:par>
                              <p:par>
                                <p:cTn id="72" presetID="22" presetClass="entr" presetSubtype="4" fill="hold" nodeType="with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wipe(down)">
                                      <p:cBhvr>
                                        <p:cTn id="74" dur="500"/>
                                        <p:tgtEl>
                                          <p:spTgt spid="73"/>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wipe(down)">
                                      <p:cBhvr>
                                        <p:cTn id="77" dur="500"/>
                                        <p:tgtEl>
                                          <p:spTgt spid="74"/>
                                        </p:tgtEl>
                                      </p:cBhvr>
                                    </p:animEffect>
                                  </p:childTnLst>
                                </p:cTn>
                              </p:par>
                            </p:childTnLst>
                          </p:cTn>
                        </p:par>
                        <p:par>
                          <p:cTn id="78" fill="hold">
                            <p:stCondLst>
                              <p:cond delay="500"/>
                            </p:stCondLst>
                            <p:childTnLst>
                              <p:par>
                                <p:cTn id="79" presetID="22" presetClass="entr" presetSubtype="4" fill="hold" grpId="0" nodeType="afterEffect">
                                  <p:stCondLst>
                                    <p:cond delay="0"/>
                                  </p:stCondLst>
                                  <p:childTnLst>
                                    <p:set>
                                      <p:cBhvr>
                                        <p:cTn id="80" dur="1" fill="hold">
                                          <p:stCondLst>
                                            <p:cond delay="0"/>
                                          </p:stCondLst>
                                        </p:cTn>
                                        <p:tgtEl>
                                          <p:spTgt spid="66"/>
                                        </p:tgtEl>
                                        <p:attrNameLst>
                                          <p:attrName>style.visibility</p:attrName>
                                        </p:attrNameLst>
                                      </p:cBhvr>
                                      <p:to>
                                        <p:strVal val="visible"/>
                                      </p:to>
                                    </p:set>
                                    <p:animEffect transition="in" filter="wipe(down)">
                                      <p:cBhvr>
                                        <p:cTn id="81" dur="500"/>
                                        <p:tgtEl>
                                          <p:spTgt spid="66"/>
                                        </p:tgtEl>
                                      </p:cBhvr>
                                    </p:animEffect>
                                  </p:childTnLst>
                                </p:cTn>
                              </p:par>
                            </p:childTnLst>
                          </p:cTn>
                        </p:par>
                        <p:par>
                          <p:cTn id="82" fill="hold">
                            <p:stCondLst>
                              <p:cond delay="1000"/>
                            </p:stCondLst>
                            <p:childTnLst>
                              <p:par>
                                <p:cTn id="83" presetID="22" presetClass="entr" presetSubtype="4" fill="hold" grpId="0" nodeType="afterEffect">
                                  <p:stCondLst>
                                    <p:cond delay="0"/>
                                  </p:stCondLst>
                                  <p:childTnLst>
                                    <p:set>
                                      <p:cBhvr>
                                        <p:cTn id="84" dur="1" fill="hold">
                                          <p:stCondLst>
                                            <p:cond delay="0"/>
                                          </p:stCondLst>
                                        </p:cTn>
                                        <p:tgtEl>
                                          <p:spTgt spid="75"/>
                                        </p:tgtEl>
                                        <p:attrNameLst>
                                          <p:attrName>style.visibility</p:attrName>
                                        </p:attrNameLst>
                                      </p:cBhvr>
                                      <p:to>
                                        <p:strVal val="visible"/>
                                      </p:to>
                                    </p:set>
                                    <p:animEffect transition="in" filter="wipe(down)">
                                      <p:cBhvr>
                                        <p:cTn id="85" dur="500"/>
                                        <p:tgtEl>
                                          <p:spTgt spid="75"/>
                                        </p:tgtEl>
                                      </p:cBhvr>
                                    </p:animEffect>
                                  </p:childTnLst>
                                </p:cTn>
                              </p:par>
                            </p:childTnLst>
                          </p:cTn>
                        </p:par>
                        <p:par>
                          <p:cTn id="86" fill="hold">
                            <p:stCondLst>
                              <p:cond delay="1500"/>
                            </p:stCondLst>
                            <p:childTnLst>
                              <p:par>
                                <p:cTn id="87" presetID="22" presetClass="entr" presetSubtype="4" fill="hold" grpId="0" nodeType="after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wipe(down)">
                                      <p:cBhvr>
                                        <p:cTn id="89" dur="500"/>
                                        <p:tgtEl>
                                          <p:spTgt spid="67"/>
                                        </p:tgtEl>
                                      </p:cBhvr>
                                    </p:animEffect>
                                  </p:childTnLst>
                                </p:cTn>
                              </p:par>
                            </p:childTnLst>
                          </p:cTn>
                        </p:par>
                        <p:par>
                          <p:cTn id="90" fill="hold">
                            <p:stCondLst>
                              <p:cond delay="2000"/>
                            </p:stCondLst>
                            <p:childTnLst>
                              <p:par>
                                <p:cTn id="91" presetID="22" presetClass="entr" presetSubtype="4" fill="hold" grpId="0" nodeType="afterEffect">
                                  <p:stCondLst>
                                    <p:cond delay="0"/>
                                  </p:stCondLst>
                                  <p:childTnLst>
                                    <p:set>
                                      <p:cBhvr>
                                        <p:cTn id="92" dur="1" fill="hold">
                                          <p:stCondLst>
                                            <p:cond delay="0"/>
                                          </p:stCondLst>
                                        </p:cTn>
                                        <p:tgtEl>
                                          <p:spTgt spid="76"/>
                                        </p:tgtEl>
                                        <p:attrNameLst>
                                          <p:attrName>style.visibility</p:attrName>
                                        </p:attrNameLst>
                                      </p:cBhvr>
                                      <p:to>
                                        <p:strVal val="visible"/>
                                      </p:to>
                                    </p:set>
                                    <p:animEffect transition="in" filter="wipe(down)">
                                      <p:cBhvr>
                                        <p:cTn id="93" dur="500"/>
                                        <p:tgtEl>
                                          <p:spTgt spid="76"/>
                                        </p:tgtEl>
                                      </p:cBhvr>
                                    </p:animEffect>
                                  </p:childTnLst>
                                </p:cTn>
                              </p:par>
                            </p:childTnLst>
                          </p:cTn>
                        </p:par>
                        <p:par>
                          <p:cTn id="94" fill="hold">
                            <p:stCondLst>
                              <p:cond delay="2500"/>
                            </p:stCondLst>
                            <p:childTnLst>
                              <p:par>
                                <p:cTn id="95" presetID="22" presetClass="entr" presetSubtype="4" fill="hold" grpId="0" nodeType="after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down)">
                                      <p:cBhvr>
                                        <p:cTn id="97" dur="500"/>
                                        <p:tgtEl>
                                          <p:spTgt spid="77"/>
                                        </p:tgtEl>
                                      </p:cBhvr>
                                    </p:animEffect>
                                  </p:childTnLst>
                                </p:cTn>
                              </p:par>
                            </p:childTnLst>
                          </p:cTn>
                        </p:par>
                        <p:par>
                          <p:cTn id="98" fill="hold">
                            <p:stCondLst>
                              <p:cond delay="3000"/>
                            </p:stCondLst>
                            <p:childTnLst>
                              <p:par>
                                <p:cTn id="99" presetID="22" presetClass="entr" presetSubtype="4" fill="hold" grpId="0" nodeType="afterEffect">
                                  <p:stCondLst>
                                    <p:cond delay="0"/>
                                  </p:stCondLst>
                                  <p:childTnLst>
                                    <p:set>
                                      <p:cBhvr>
                                        <p:cTn id="100" dur="1" fill="hold">
                                          <p:stCondLst>
                                            <p:cond delay="0"/>
                                          </p:stCondLst>
                                        </p:cTn>
                                        <p:tgtEl>
                                          <p:spTgt spid="83"/>
                                        </p:tgtEl>
                                        <p:attrNameLst>
                                          <p:attrName>style.visibility</p:attrName>
                                        </p:attrNameLst>
                                      </p:cBhvr>
                                      <p:to>
                                        <p:strVal val="visible"/>
                                      </p:to>
                                    </p:set>
                                    <p:animEffect transition="in" filter="wipe(down)">
                                      <p:cBhvr>
                                        <p:cTn id="101" dur="500"/>
                                        <p:tgtEl>
                                          <p:spTgt spid="83"/>
                                        </p:tgtEl>
                                      </p:cBhvr>
                                    </p:animEffect>
                                  </p:childTnLst>
                                </p:cTn>
                              </p:par>
                            </p:childTnLst>
                          </p:cTn>
                        </p:par>
                        <p:par>
                          <p:cTn id="102" fill="hold">
                            <p:stCondLst>
                              <p:cond delay="3500"/>
                            </p:stCondLst>
                            <p:childTnLst>
                              <p:par>
                                <p:cTn id="103" presetID="22" presetClass="entr" presetSubtype="4" fill="hold" grpId="0" nodeType="afterEffect">
                                  <p:stCondLst>
                                    <p:cond delay="0"/>
                                  </p:stCondLst>
                                  <p:childTnLst>
                                    <p:set>
                                      <p:cBhvr>
                                        <p:cTn id="104" dur="1" fill="hold">
                                          <p:stCondLst>
                                            <p:cond delay="0"/>
                                          </p:stCondLst>
                                        </p:cTn>
                                        <p:tgtEl>
                                          <p:spTgt spid="68"/>
                                        </p:tgtEl>
                                        <p:attrNameLst>
                                          <p:attrName>style.visibility</p:attrName>
                                        </p:attrNameLst>
                                      </p:cBhvr>
                                      <p:to>
                                        <p:strVal val="visible"/>
                                      </p:to>
                                    </p:set>
                                    <p:animEffect transition="in" filter="wipe(down)">
                                      <p:cBhvr>
                                        <p:cTn id="105" dur="500"/>
                                        <p:tgtEl>
                                          <p:spTgt spid="68"/>
                                        </p:tgtEl>
                                      </p:cBhvr>
                                    </p:animEffect>
                                  </p:childTnLst>
                                </p:cTn>
                              </p:par>
                            </p:childTnLst>
                          </p:cTn>
                        </p:par>
                        <p:par>
                          <p:cTn id="106" fill="hold">
                            <p:stCondLst>
                              <p:cond delay="4000"/>
                            </p:stCondLst>
                            <p:childTnLst>
                              <p:par>
                                <p:cTn id="107" presetID="22" presetClass="entr" presetSubtype="4" fill="hold" grpId="0" nodeType="afterEffect">
                                  <p:stCondLst>
                                    <p:cond delay="0"/>
                                  </p:stCondLst>
                                  <p:childTnLst>
                                    <p:set>
                                      <p:cBhvr>
                                        <p:cTn id="108" dur="1" fill="hold">
                                          <p:stCondLst>
                                            <p:cond delay="0"/>
                                          </p:stCondLst>
                                        </p:cTn>
                                        <p:tgtEl>
                                          <p:spTgt spid="78"/>
                                        </p:tgtEl>
                                        <p:attrNameLst>
                                          <p:attrName>style.visibility</p:attrName>
                                        </p:attrNameLst>
                                      </p:cBhvr>
                                      <p:to>
                                        <p:strVal val="visible"/>
                                      </p:to>
                                    </p:set>
                                    <p:animEffect transition="in" filter="wipe(down)">
                                      <p:cBhvr>
                                        <p:cTn id="109" dur="500"/>
                                        <p:tgtEl>
                                          <p:spTgt spid="78"/>
                                        </p:tgtEl>
                                      </p:cBhvr>
                                    </p:animEffect>
                                  </p:childTnLst>
                                </p:cTn>
                              </p:par>
                            </p:childTnLst>
                          </p:cTn>
                        </p:par>
                        <p:par>
                          <p:cTn id="110" fill="hold">
                            <p:stCondLst>
                              <p:cond delay="4500"/>
                            </p:stCondLst>
                            <p:childTnLst>
                              <p:par>
                                <p:cTn id="111" presetID="22" presetClass="entr" presetSubtype="4" fill="hold" grpId="0" nodeType="afterEffect">
                                  <p:stCondLst>
                                    <p:cond delay="0"/>
                                  </p:stCondLst>
                                  <p:childTnLst>
                                    <p:set>
                                      <p:cBhvr>
                                        <p:cTn id="112" dur="1" fill="hold">
                                          <p:stCondLst>
                                            <p:cond delay="0"/>
                                          </p:stCondLst>
                                        </p:cTn>
                                        <p:tgtEl>
                                          <p:spTgt spid="82"/>
                                        </p:tgtEl>
                                        <p:attrNameLst>
                                          <p:attrName>style.visibility</p:attrName>
                                        </p:attrNameLst>
                                      </p:cBhvr>
                                      <p:to>
                                        <p:strVal val="visible"/>
                                      </p:to>
                                    </p:set>
                                    <p:animEffect transition="in" filter="wipe(down)">
                                      <p:cBhvr>
                                        <p:cTn id="113" dur="500"/>
                                        <p:tgtEl>
                                          <p:spTgt spid="82"/>
                                        </p:tgtEl>
                                      </p:cBhvr>
                                    </p:animEffect>
                                  </p:childTnLst>
                                </p:cTn>
                              </p:par>
                            </p:childTnLst>
                          </p:cTn>
                        </p:par>
                        <p:par>
                          <p:cTn id="114" fill="hold">
                            <p:stCondLst>
                              <p:cond delay="5000"/>
                            </p:stCondLst>
                            <p:childTnLst>
                              <p:par>
                                <p:cTn id="115" presetID="22" presetClass="entr" presetSubtype="4" fill="hold" grpId="0" nodeType="afterEffect">
                                  <p:stCondLst>
                                    <p:cond delay="0"/>
                                  </p:stCondLst>
                                  <p:childTnLst>
                                    <p:set>
                                      <p:cBhvr>
                                        <p:cTn id="116" dur="1" fill="hold">
                                          <p:stCondLst>
                                            <p:cond delay="0"/>
                                          </p:stCondLst>
                                        </p:cTn>
                                        <p:tgtEl>
                                          <p:spTgt spid="69"/>
                                        </p:tgtEl>
                                        <p:attrNameLst>
                                          <p:attrName>style.visibility</p:attrName>
                                        </p:attrNameLst>
                                      </p:cBhvr>
                                      <p:to>
                                        <p:strVal val="visible"/>
                                      </p:to>
                                    </p:set>
                                    <p:animEffect transition="in" filter="wipe(down)">
                                      <p:cBhvr>
                                        <p:cTn id="117" dur="500"/>
                                        <p:tgtEl>
                                          <p:spTgt spid="69"/>
                                        </p:tgtEl>
                                      </p:cBhvr>
                                    </p:animEffect>
                                  </p:childTnLst>
                                </p:cTn>
                              </p:par>
                            </p:childTnLst>
                          </p:cTn>
                        </p:par>
                        <p:par>
                          <p:cTn id="118" fill="hold">
                            <p:stCondLst>
                              <p:cond delay="5500"/>
                            </p:stCondLst>
                            <p:childTnLst>
                              <p:par>
                                <p:cTn id="119" presetID="22" presetClass="entr" presetSubtype="4" fill="hold" grpId="0" nodeType="after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wipe(down)">
                                      <p:cBhvr>
                                        <p:cTn id="121" dur="500"/>
                                        <p:tgtEl>
                                          <p:spTgt spid="80"/>
                                        </p:tgtEl>
                                      </p:cBhvr>
                                    </p:animEffect>
                                  </p:childTnLst>
                                </p:cTn>
                              </p:par>
                            </p:childTnLst>
                          </p:cTn>
                        </p:par>
                        <p:par>
                          <p:cTn id="122" fill="hold">
                            <p:stCondLst>
                              <p:cond delay="6000"/>
                            </p:stCondLst>
                            <p:childTnLst>
                              <p:par>
                                <p:cTn id="123" presetID="22" presetClass="entr" presetSubtype="4" fill="hold" grpId="0" nodeType="afterEffect">
                                  <p:stCondLst>
                                    <p:cond delay="0"/>
                                  </p:stCondLst>
                                  <p:childTnLst>
                                    <p:set>
                                      <p:cBhvr>
                                        <p:cTn id="124" dur="1" fill="hold">
                                          <p:stCondLst>
                                            <p:cond delay="0"/>
                                          </p:stCondLst>
                                        </p:cTn>
                                        <p:tgtEl>
                                          <p:spTgt spid="79"/>
                                        </p:tgtEl>
                                        <p:attrNameLst>
                                          <p:attrName>style.visibility</p:attrName>
                                        </p:attrNameLst>
                                      </p:cBhvr>
                                      <p:to>
                                        <p:strVal val="visible"/>
                                      </p:to>
                                    </p:set>
                                    <p:animEffect transition="in" filter="wipe(down)">
                                      <p:cBhvr>
                                        <p:cTn id="125" dur="500"/>
                                        <p:tgtEl>
                                          <p:spTgt spid="79"/>
                                        </p:tgtEl>
                                      </p:cBhvr>
                                    </p:animEffect>
                                  </p:childTnLst>
                                </p:cTn>
                              </p:par>
                            </p:childTnLst>
                          </p:cTn>
                        </p:par>
                        <p:par>
                          <p:cTn id="126" fill="hold">
                            <p:stCondLst>
                              <p:cond delay="6500"/>
                            </p:stCondLst>
                            <p:childTnLst>
                              <p:par>
                                <p:cTn id="127" presetID="22" presetClass="entr" presetSubtype="4" fill="hold" grpId="0" nodeType="afterEffect">
                                  <p:stCondLst>
                                    <p:cond delay="0"/>
                                  </p:stCondLst>
                                  <p:childTnLst>
                                    <p:set>
                                      <p:cBhvr>
                                        <p:cTn id="128" dur="1" fill="hold">
                                          <p:stCondLst>
                                            <p:cond delay="0"/>
                                          </p:stCondLst>
                                        </p:cTn>
                                        <p:tgtEl>
                                          <p:spTgt spid="70"/>
                                        </p:tgtEl>
                                        <p:attrNameLst>
                                          <p:attrName>style.visibility</p:attrName>
                                        </p:attrNameLst>
                                      </p:cBhvr>
                                      <p:to>
                                        <p:strVal val="visible"/>
                                      </p:to>
                                    </p:set>
                                    <p:animEffect transition="in" filter="wipe(down)">
                                      <p:cBhvr>
                                        <p:cTn id="129" dur="500"/>
                                        <p:tgtEl>
                                          <p:spTgt spid="70"/>
                                        </p:tgtEl>
                                      </p:cBhvr>
                                    </p:animEffect>
                                  </p:childTnLst>
                                </p:cTn>
                              </p:par>
                            </p:childTnLst>
                          </p:cTn>
                        </p:par>
                        <p:par>
                          <p:cTn id="130" fill="hold">
                            <p:stCondLst>
                              <p:cond delay="7000"/>
                            </p:stCondLst>
                            <p:childTnLst>
                              <p:par>
                                <p:cTn id="131" presetID="22" presetClass="entr" presetSubtype="4" fill="hold" grpId="0" nodeType="after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down)">
                                      <p:cBhvr>
                                        <p:cTn id="133" dur="500"/>
                                        <p:tgtEl>
                                          <p:spTgt spid="81"/>
                                        </p:tgtEl>
                                      </p:cBhvr>
                                    </p:animEffect>
                                  </p:childTnLst>
                                </p:cTn>
                              </p:par>
                            </p:childTnLst>
                          </p:cTn>
                        </p:par>
                        <p:par>
                          <p:cTn id="134" fill="hold">
                            <p:stCondLst>
                              <p:cond delay="7500"/>
                            </p:stCondLst>
                            <p:childTnLst>
                              <p:par>
                                <p:cTn id="135" presetID="22" presetClass="entr" presetSubtype="4" fill="hold" grpId="0" nodeType="afterEffect">
                                  <p:stCondLst>
                                    <p:cond delay="0"/>
                                  </p:stCondLst>
                                  <p:childTnLst>
                                    <p:set>
                                      <p:cBhvr>
                                        <p:cTn id="136" dur="1" fill="hold">
                                          <p:stCondLst>
                                            <p:cond delay="0"/>
                                          </p:stCondLst>
                                        </p:cTn>
                                        <p:tgtEl>
                                          <p:spTgt spid="71"/>
                                        </p:tgtEl>
                                        <p:attrNameLst>
                                          <p:attrName>style.visibility</p:attrName>
                                        </p:attrNameLst>
                                      </p:cBhvr>
                                      <p:to>
                                        <p:strVal val="visible"/>
                                      </p:to>
                                    </p:set>
                                    <p:animEffect transition="in" filter="wipe(down)">
                                      <p:cBhvr>
                                        <p:cTn id="137" dur="500"/>
                                        <p:tgtEl>
                                          <p:spTgt spid="71"/>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91"/>
                                        </p:tgtEl>
                                        <p:attrNameLst>
                                          <p:attrName>style.visibility</p:attrName>
                                        </p:attrNameLst>
                                      </p:cBhvr>
                                      <p:to>
                                        <p:strVal val="visible"/>
                                      </p:to>
                                    </p:set>
                                    <p:animEffect transition="in" filter="wipe(left)">
                                      <p:cBhvr>
                                        <p:cTn id="142" dur="500"/>
                                        <p:tgtEl>
                                          <p:spTgt spid="91"/>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92"/>
                                        </p:tgtEl>
                                        <p:attrNameLst>
                                          <p:attrName>style.visibility</p:attrName>
                                        </p:attrNameLst>
                                      </p:cBhvr>
                                      <p:to>
                                        <p:strVal val="visible"/>
                                      </p:to>
                                    </p:set>
                                    <p:animEffect transition="in" filter="wipe(left)">
                                      <p:cBhvr>
                                        <p:cTn id="145" dur="500"/>
                                        <p:tgtEl>
                                          <p:spTgt spid="92"/>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89"/>
                                        </p:tgtEl>
                                        <p:attrNameLst>
                                          <p:attrName>style.visibility</p:attrName>
                                        </p:attrNameLst>
                                      </p:cBhvr>
                                      <p:to>
                                        <p:strVal val="visible"/>
                                      </p:to>
                                    </p:set>
                                    <p:animEffect transition="in" filter="wipe(left)">
                                      <p:cBhvr>
                                        <p:cTn id="150" dur="500"/>
                                        <p:tgtEl>
                                          <p:spTgt spid="89"/>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90"/>
                                        </p:tgtEl>
                                        <p:attrNameLst>
                                          <p:attrName>style.visibility</p:attrName>
                                        </p:attrNameLst>
                                      </p:cBhvr>
                                      <p:to>
                                        <p:strVal val="visible"/>
                                      </p:to>
                                    </p:set>
                                    <p:animEffect transition="in" filter="wipe(left)">
                                      <p:cBhvr>
                                        <p:cTn id="15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9" grpId="0" animBg="1"/>
      <p:bldP spid="90" grpId="0"/>
      <p:bldP spid="91" grpId="0" animBg="1"/>
      <p:bldP spid="92" grpId="0"/>
      <p:bldP spid="4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346810" y="1432810"/>
            <a:ext cx="4411123"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简单几何算法：量角器法和宽高法（</a:t>
            </a:r>
            <a:r>
              <a:rPr lang="en-US" altLang="zh-CN" sz="1400" b="1" dirty="0">
                <a:latin typeface="宋体" panose="02010600030101010101" pitchFamily="2" charset="-122"/>
                <a:ea typeface="宋体" panose="02010600030101010101" pitchFamily="2" charset="-122"/>
              </a:rPr>
              <a:t>WH</a:t>
            </a:r>
            <a:r>
              <a:rPr lang="zh-CN" altLang="en-US" sz="1400" b="1" dirty="0">
                <a:latin typeface="宋体" panose="02010600030101010101" pitchFamily="2" charset="-122"/>
                <a:ea typeface="宋体" panose="02010600030101010101" pitchFamily="2" charset="-122"/>
              </a:rPr>
              <a:t>法或</a:t>
            </a:r>
            <a:r>
              <a:rPr lang="en-US" altLang="zh-CN" sz="1400" b="1" dirty="0">
                <a:latin typeface="宋体" panose="02010600030101010101" pitchFamily="2" charset="-122"/>
                <a:ea typeface="宋体" panose="02010600030101010101" pitchFamily="2" charset="-122"/>
              </a:rPr>
              <a:t>θ/2</a:t>
            </a:r>
            <a:r>
              <a:rPr lang="zh-CN" altLang="en-US" sz="1400" b="1" dirty="0">
                <a:latin typeface="宋体" panose="02010600030101010101" pitchFamily="2" charset="-122"/>
                <a:ea typeface="宋体" panose="02010600030101010101" pitchFamily="2" charset="-122"/>
              </a:rPr>
              <a:t>）法</a:t>
            </a:r>
          </a:p>
        </p:txBody>
      </p:sp>
      <p:sp>
        <p:nvSpPr>
          <p:cNvPr id="10" name="矩形 9">
            <a:extLst>
              <a:ext uri="{FF2B5EF4-FFF2-40B4-BE49-F238E27FC236}">
                <a16:creationId xmlns:a16="http://schemas.microsoft.com/office/drawing/2014/main" id="{C1F2674D-DE76-43BF-B7BF-CCF34561113A}"/>
              </a:ext>
            </a:extLst>
          </p:cNvPr>
          <p:cNvSpPr/>
          <p:nvPr/>
        </p:nvSpPr>
        <p:spPr>
          <a:xfrm>
            <a:off x="326667" y="1816000"/>
            <a:ext cx="4654924" cy="4369209"/>
          </a:xfrm>
          <a:prstGeom prst="rect">
            <a:avLst/>
          </a:prstGeom>
        </p:spPr>
        <p:txBody>
          <a:bodyPr wrap="square">
            <a:spAutoFit/>
          </a:bodyPr>
          <a:lstStyle/>
          <a:p>
            <a:pPr>
              <a:lnSpc>
                <a:spcPct val="150000"/>
              </a:lnSpc>
            </a:pPr>
            <a:r>
              <a:rPr lang="zh-CN" altLang="zh-CN" sz="1100" dirty="0">
                <a:latin typeface="宋体" panose="02010600030101010101" pitchFamily="2" charset="-122"/>
                <a:ea typeface="宋体" panose="02010600030101010101" pitchFamily="2" charset="-122"/>
              </a:rPr>
              <a:t>量角器法采用一条直线倾斜并判断其是否相切于液滴轮廓的方式分析接触角值。而宽高法则假设液滴轮廓符合一个圆弧曲线，即假设液滴为球冠的一部分。因而，宽高法有时也被称为小球完法。此时，通过圆弧的宽与高，并采用反三角函数计算出接触角值。</a:t>
            </a:r>
            <a:r>
              <a:rPr lang="zh-CN" altLang="en-US" sz="1100" dirty="0">
                <a:latin typeface="宋体" panose="02010600030101010101" pitchFamily="2" charset="-122"/>
                <a:ea typeface="宋体" panose="02010600030101010101" pitchFamily="2" charset="-122"/>
              </a:rPr>
              <a:t>宽高法与圆拟合法的区别在于本方面仅仅是简单的几何运算，而圆拟合法是图像量角器。</a:t>
            </a:r>
            <a:endParaRPr lang="zh-CN" altLang="zh-CN" sz="1100" dirty="0">
              <a:latin typeface="宋体" panose="02010600030101010101" pitchFamily="2" charset="-122"/>
              <a:ea typeface="宋体" panose="02010600030101010101" pitchFamily="2" charset="-122"/>
            </a:endParaRPr>
          </a:p>
          <a:p>
            <a:pPr>
              <a:lnSpc>
                <a:spcPct val="150000"/>
              </a:lnSpc>
            </a:pPr>
            <a:r>
              <a:rPr lang="zh-CN" altLang="zh-CN" sz="1100" dirty="0">
                <a:latin typeface="宋体" panose="02010600030101010101" pitchFamily="2" charset="-122"/>
                <a:ea typeface="宋体" panose="02010600030101010101" pitchFamily="2" charset="-122"/>
              </a:rPr>
              <a:t>本方法的优势在于：（</a:t>
            </a:r>
            <a:r>
              <a:rPr lang="en-US" altLang="zh-CN" sz="1100" dirty="0">
                <a:latin typeface="宋体" panose="02010600030101010101" pitchFamily="2" charset="-122"/>
                <a:ea typeface="宋体" panose="02010600030101010101" pitchFamily="2" charset="-122"/>
              </a:rPr>
              <a:t>1</a:t>
            </a:r>
            <a:r>
              <a:rPr lang="zh-CN" altLang="zh-CN" sz="1100" dirty="0">
                <a:latin typeface="宋体" panose="02010600030101010101" pitchFamily="2" charset="-122"/>
                <a:ea typeface="宋体" panose="02010600030101010101" pitchFamily="2" charset="-122"/>
              </a:rPr>
              <a:t>）被发现并使用的时间长；（</a:t>
            </a:r>
            <a:r>
              <a:rPr lang="en-US" altLang="zh-CN" sz="1100" dirty="0">
                <a:latin typeface="宋体" panose="02010600030101010101" pitchFamily="2" charset="-122"/>
                <a:ea typeface="宋体" panose="02010600030101010101" pitchFamily="2" charset="-122"/>
              </a:rPr>
              <a:t>2</a:t>
            </a:r>
            <a:r>
              <a:rPr lang="zh-CN" altLang="zh-CN" sz="1100" dirty="0">
                <a:latin typeface="宋体" panose="02010600030101010101" pitchFamily="2" charset="-122"/>
                <a:ea typeface="宋体" panose="02010600030101010101" pitchFamily="2" charset="-122"/>
              </a:rPr>
              <a:t>）测试不需要复杂的仪器，人眼观测即可。如美国科诺最早研制出来的</a:t>
            </a:r>
            <a:r>
              <a:rPr lang="en-US" altLang="zh-CN" sz="1100" dirty="0">
                <a:latin typeface="宋体" panose="02010600030101010101" pitchFamily="2" charset="-122"/>
                <a:ea typeface="宋体" panose="02010600030101010101" pitchFamily="2" charset="-122"/>
              </a:rPr>
              <a:t>SL100</a:t>
            </a:r>
            <a:r>
              <a:rPr lang="zh-CN" altLang="zh-CN" sz="1100" dirty="0">
                <a:latin typeface="宋体" panose="02010600030101010101" pitchFamily="2" charset="-122"/>
                <a:ea typeface="宋体" panose="02010600030101010101" pitchFamily="2" charset="-122"/>
              </a:rPr>
              <a:t>型。（</a:t>
            </a:r>
            <a:r>
              <a:rPr lang="en-US" altLang="zh-CN" sz="1100" dirty="0">
                <a:latin typeface="宋体" panose="02010600030101010101" pitchFamily="2" charset="-122"/>
                <a:ea typeface="宋体" panose="02010600030101010101" pitchFamily="2" charset="-122"/>
              </a:rPr>
              <a:t>3</a:t>
            </a:r>
            <a:r>
              <a:rPr lang="zh-CN" altLang="zh-CN" sz="1100" dirty="0">
                <a:latin typeface="宋体" panose="02010600030101010101" pitchFamily="2" charset="-122"/>
                <a:ea typeface="宋体" panose="02010600030101010101" pitchFamily="2" charset="-122"/>
              </a:rPr>
              <a:t>）采用软件全自动测试时，速度快。</a:t>
            </a:r>
          </a:p>
          <a:p>
            <a:pPr>
              <a:lnSpc>
                <a:spcPct val="150000"/>
              </a:lnSpc>
            </a:pPr>
            <a:r>
              <a:rPr lang="zh-CN" altLang="zh-CN" sz="1100" dirty="0">
                <a:latin typeface="宋体" panose="02010600030101010101" pitchFamily="2" charset="-122"/>
                <a:ea typeface="宋体" panose="02010600030101010101" pitchFamily="2" charset="-122"/>
              </a:rPr>
              <a:t>本方法的缺陷包括：（</a:t>
            </a:r>
            <a:r>
              <a:rPr lang="en-US" altLang="zh-CN" sz="1100" dirty="0">
                <a:latin typeface="宋体" panose="02010600030101010101" pitchFamily="2" charset="-122"/>
                <a:ea typeface="宋体" panose="02010600030101010101" pitchFamily="2" charset="-122"/>
              </a:rPr>
              <a:t>1</a:t>
            </a:r>
            <a:r>
              <a:rPr lang="zh-CN" altLang="zh-CN" sz="1100" dirty="0">
                <a:latin typeface="宋体" panose="02010600030101010101" pitchFamily="2" charset="-122"/>
                <a:ea typeface="宋体" panose="02010600030101010101" pitchFamily="2" charset="-122"/>
              </a:rPr>
              <a:t>）测值误差大，重复性不好，精度不高，量角器法通常为</a:t>
            </a:r>
            <a:r>
              <a:rPr lang="en-US" altLang="zh-CN" sz="1100" dirty="0">
                <a:latin typeface="宋体" panose="02010600030101010101" pitchFamily="2" charset="-122"/>
                <a:ea typeface="宋体" panose="02010600030101010101" pitchFamily="2" charset="-122"/>
              </a:rPr>
              <a:t>2</a:t>
            </a:r>
            <a:r>
              <a:rPr lang="zh-CN" altLang="zh-CN" sz="1100" dirty="0">
                <a:latin typeface="宋体" panose="02010600030101010101" pitchFamily="2" charset="-122"/>
                <a:ea typeface="宋体" panose="02010600030101010101" pitchFamily="2" charset="-122"/>
              </a:rPr>
              <a:t>度甚至更高，宽高法时为</a:t>
            </a:r>
            <a:r>
              <a:rPr lang="en-US" altLang="zh-CN" sz="1100" dirty="0">
                <a:latin typeface="宋体" panose="02010600030101010101" pitchFamily="2" charset="-122"/>
                <a:ea typeface="宋体" panose="02010600030101010101" pitchFamily="2" charset="-122"/>
              </a:rPr>
              <a:t>1</a:t>
            </a:r>
            <a:r>
              <a:rPr lang="zh-CN" altLang="zh-CN" sz="1100" dirty="0">
                <a:latin typeface="宋体" panose="02010600030101010101" pitchFamily="2" charset="-122"/>
                <a:ea typeface="宋体" panose="02010600030101010101" pitchFamily="2" charset="-122"/>
              </a:rPr>
              <a:t>度左右；（</a:t>
            </a:r>
            <a:r>
              <a:rPr lang="en-US" altLang="zh-CN" sz="1100" dirty="0">
                <a:latin typeface="宋体" panose="02010600030101010101" pitchFamily="2" charset="-122"/>
                <a:ea typeface="宋体" panose="02010600030101010101" pitchFamily="2" charset="-122"/>
              </a:rPr>
              <a:t>2</a:t>
            </a:r>
            <a:r>
              <a:rPr lang="zh-CN" altLang="zh-CN" sz="1100" dirty="0">
                <a:latin typeface="宋体" panose="02010600030101010101" pitchFamily="2" charset="-122"/>
                <a:ea typeface="宋体" panose="02010600030101010101" pitchFamily="2" charset="-122"/>
              </a:rPr>
              <a:t>）受人为因素影响较大，特别是量角器法，每个人的判断依据均不同，因而无法形成一个可接受的共识结果。而宽高法在像素的选择时，因判断像素点少，精度很难达到很高；（</a:t>
            </a:r>
            <a:r>
              <a:rPr lang="en-US" altLang="zh-CN" sz="1100" dirty="0">
                <a:latin typeface="宋体" panose="02010600030101010101" pitchFamily="2" charset="-122"/>
                <a:ea typeface="宋体" panose="02010600030101010101" pitchFamily="2" charset="-122"/>
              </a:rPr>
              <a:t>3</a:t>
            </a:r>
            <a:r>
              <a:rPr lang="zh-CN" altLang="zh-CN" sz="1100" dirty="0">
                <a:latin typeface="宋体" panose="02010600030101010101" pitchFamily="2" charset="-122"/>
                <a:ea typeface="宋体" panose="02010600030101010101" pitchFamily="2" charset="-122"/>
              </a:rPr>
              <a:t>）易受噪声点影响，特别是采用宽高法自动分析时，背景的噪声会明显影响到测值结果；（</a:t>
            </a:r>
            <a:r>
              <a:rPr lang="en-US" altLang="zh-CN" sz="1100" dirty="0">
                <a:latin typeface="宋体" panose="02010600030101010101" pitchFamily="2" charset="-122"/>
                <a:ea typeface="宋体" panose="02010600030101010101" pitchFamily="2" charset="-122"/>
              </a:rPr>
              <a:t>4</a:t>
            </a:r>
            <a:r>
              <a:rPr lang="zh-CN" altLang="zh-CN" sz="1100" dirty="0">
                <a:latin typeface="宋体" panose="02010600030101010101" pitchFamily="2" charset="-122"/>
                <a:ea typeface="宋体" panose="02010600030101010101" pitchFamily="2" charset="-122"/>
              </a:rPr>
              <a:t>）受液滴体积的影响。因其小球冠的前提假设，大液滴明显存在重力影响，测值结果存在偏差。还有一个不被重视的情况为，在接触角大于</a:t>
            </a:r>
            <a:r>
              <a:rPr lang="en-US" altLang="zh-CN" sz="1100" dirty="0">
                <a:latin typeface="宋体" panose="02010600030101010101" pitchFamily="2" charset="-122"/>
                <a:ea typeface="宋体" panose="02010600030101010101" pitchFamily="2" charset="-122"/>
              </a:rPr>
              <a:t>80</a:t>
            </a:r>
            <a:r>
              <a:rPr lang="zh-CN" altLang="zh-CN" sz="1100" dirty="0">
                <a:latin typeface="宋体" panose="02010600030101010101" pitchFamily="2" charset="-122"/>
                <a:ea typeface="宋体" panose="02010600030101010101" pitchFamily="2" charset="-122"/>
              </a:rPr>
              <a:t>度或超疏水材料（</a:t>
            </a:r>
            <a:r>
              <a:rPr lang="en-US" altLang="zh-CN" sz="1100" dirty="0">
                <a:latin typeface="宋体" panose="02010600030101010101" pitchFamily="2" charset="-122"/>
                <a:ea typeface="宋体" panose="02010600030101010101" pitchFamily="2" charset="-122"/>
              </a:rPr>
              <a:t>150</a:t>
            </a:r>
            <a:r>
              <a:rPr lang="zh-CN" altLang="zh-CN" sz="1100" dirty="0">
                <a:latin typeface="宋体" panose="02010600030101010101" pitchFamily="2" charset="-122"/>
                <a:ea typeface="宋体" panose="02010600030101010101" pitchFamily="2" charset="-122"/>
              </a:rPr>
              <a:t>度以上）时，事实上小液滴（</a:t>
            </a:r>
            <a:r>
              <a:rPr lang="en-US" altLang="zh-CN" sz="1100" dirty="0">
                <a:latin typeface="宋体" panose="02010600030101010101" pitchFamily="2" charset="-122"/>
                <a:ea typeface="宋体" panose="02010600030101010101" pitchFamily="2" charset="-122"/>
              </a:rPr>
              <a:t>2uL</a:t>
            </a:r>
            <a:r>
              <a:rPr lang="zh-CN" altLang="zh-CN" sz="1100" dirty="0">
                <a:latin typeface="宋体" panose="02010600030101010101" pitchFamily="2" charset="-122"/>
                <a:ea typeface="宋体" panose="02010600030101010101" pitchFamily="2" charset="-122"/>
              </a:rPr>
              <a:t>或</a:t>
            </a:r>
            <a:r>
              <a:rPr lang="en-US" altLang="zh-CN" sz="1100" dirty="0">
                <a:latin typeface="宋体" panose="02010600030101010101" pitchFamily="2" charset="-122"/>
                <a:ea typeface="宋体" panose="02010600030101010101" pitchFamily="2" charset="-122"/>
              </a:rPr>
              <a:t>1uL</a:t>
            </a:r>
            <a:r>
              <a:rPr lang="zh-CN" altLang="zh-CN" sz="1100" dirty="0">
                <a:latin typeface="宋体" panose="02010600030101010101" pitchFamily="2" charset="-122"/>
                <a:ea typeface="宋体" panose="02010600030101010101" pitchFamily="2" charset="-122"/>
              </a:rPr>
              <a:t>），液滴形状也因重力而改变。</a:t>
            </a:r>
          </a:p>
        </p:txBody>
      </p:sp>
      <p:sp>
        <p:nvSpPr>
          <p:cNvPr id="15" name="Freeform 9">
            <a:extLst>
              <a:ext uri="{FF2B5EF4-FFF2-40B4-BE49-F238E27FC236}">
                <a16:creationId xmlns:a16="http://schemas.microsoft.com/office/drawing/2014/main" id="{7F826186-991A-4292-9E03-2E91E4113D05}"/>
              </a:ext>
            </a:extLst>
          </p:cNvPr>
          <p:cNvSpPr>
            <a:spLocks/>
          </p:cNvSpPr>
          <p:nvPr/>
        </p:nvSpPr>
        <p:spPr bwMode="auto">
          <a:xfrm>
            <a:off x="5844554" y="5018589"/>
            <a:ext cx="2740554" cy="1328540"/>
          </a:xfrm>
          <a:custGeom>
            <a:avLst/>
            <a:gdLst>
              <a:gd name="T0" fmla="*/ 1 w 10947"/>
              <a:gd name="T1" fmla="*/ 58 h 5472"/>
              <a:gd name="T2" fmla="*/ 13 w 10947"/>
              <a:gd name="T3" fmla="*/ 172 h 5472"/>
              <a:gd name="T4" fmla="*/ 37 w 10947"/>
              <a:gd name="T5" fmla="*/ 282 h 5472"/>
              <a:gd name="T6" fmla="*/ 71 w 10947"/>
              <a:gd name="T7" fmla="*/ 388 h 5472"/>
              <a:gd name="T8" fmla="*/ 115 w 10947"/>
              <a:gd name="T9" fmla="*/ 490 h 5472"/>
              <a:gd name="T10" fmla="*/ 169 w 10947"/>
              <a:gd name="T11" fmla="*/ 586 h 5472"/>
              <a:gd name="T12" fmla="*/ 232 w 10947"/>
              <a:gd name="T13" fmla="*/ 676 h 5472"/>
              <a:gd name="T14" fmla="*/ 303 w 10947"/>
              <a:gd name="T15" fmla="*/ 760 h 5472"/>
              <a:gd name="T16" fmla="*/ 382 w 10947"/>
              <a:gd name="T17" fmla="*/ 837 h 5472"/>
              <a:gd name="T18" fmla="*/ 468 w 10947"/>
              <a:gd name="T19" fmla="*/ 906 h 5472"/>
              <a:gd name="T20" fmla="*/ 561 w 10947"/>
              <a:gd name="T21" fmla="*/ 966 h 5472"/>
              <a:gd name="T22" fmla="*/ 660 w 10947"/>
              <a:gd name="T23" fmla="*/ 1019 h 5472"/>
              <a:gd name="T24" fmla="*/ 765 w 10947"/>
              <a:gd name="T25" fmla="*/ 1062 h 5472"/>
              <a:gd name="T26" fmla="*/ 874 w 10947"/>
              <a:gd name="T27" fmla="*/ 1094 h 5472"/>
              <a:gd name="T28" fmla="*/ 988 w 10947"/>
              <a:gd name="T29" fmla="*/ 1117 h 5472"/>
              <a:gd name="T30" fmla="*/ 1105 w 10947"/>
              <a:gd name="T31" fmla="*/ 1129 h 5472"/>
              <a:gd name="T32" fmla="*/ 1225 w 10947"/>
              <a:gd name="T33" fmla="*/ 1129 h 5472"/>
              <a:gd name="T34" fmla="*/ 1343 w 10947"/>
              <a:gd name="T35" fmla="*/ 1117 h 5472"/>
              <a:gd name="T36" fmla="*/ 1456 w 10947"/>
              <a:gd name="T37" fmla="*/ 1094 h 5472"/>
              <a:gd name="T38" fmla="*/ 1566 w 10947"/>
              <a:gd name="T39" fmla="*/ 1062 h 5472"/>
              <a:gd name="T40" fmla="*/ 1670 w 10947"/>
              <a:gd name="T41" fmla="*/ 1019 h 5472"/>
              <a:gd name="T42" fmla="*/ 1770 w 10947"/>
              <a:gd name="T43" fmla="*/ 966 h 5472"/>
              <a:gd name="T44" fmla="*/ 1863 w 10947"/>
              <a:gd name="T45" fmla="*/ 906 h 5472"/>
              <a:gd name="T46" fmla="*/ 1949 w 10947"/>
              <a:gd name="T47" fmla="*/ 837 h 5472"/>
              <a:gd name="T48" fmla="*/ 2028 w 10947"/>
              <a:gd name="T49" fmla="*/ 760 h 5472"/>
              <a:gd name="T50" fmla="*/ 2099 w 10947"/>
              <a:gd name="T51" fmla="*/ 676 h 5472"/>
              <a:gd name="T52" fmla="*/ 2162 w 10947"/>
              <a:gd name="T53" fmla="*/ 586 h 5472"/>
              <a:gd name="T54" fmla="*/ 2216 w 10947"/>
              <a:gd name="T55" fmla="*/ 490 h 5472"/>
              <a:gd name="T56" fmla="*/ 2260 w 10947"/>
              <a:gd name="T57" fmla="*/ 388 h 5472"/>
              <a:gd name="T58" fmla="*/ 2294 w 10947"/>
              <a:gd name="T59" fmla="*/ 282 h 5472"/>
              <a:gd name="T60" fmla="*/ 2318 w 10947"/>
              <a:gd name="T61" fmla="*/ 172 h 5472"/>
              <a:gd name="T62" fmla="*/ 2330 w 10947"/>
              <a:gd name="T63" fmla="*/ 58 h 5472"/>
              <a:gd name="T64" fmla="*/ 0 w 10947"/>
              <a:gd name="T65" fmla="*/ 0 h 5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947"/>
              <a:gd name="T100" fmla="*/ 0 h 5472"/>
              <a:gd name="T101" fmla="*/ 10947 w 10947"/>
              <a:gd name="T102" fmla="*/ 5472 h 54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947" h="5472">
                <a:moveTo>
                  <a:pt x="0" y="0"/>
                </a:moveTo>
                <a:lnTo>
                  <a:pt x="7" y="281"/>
                </a:lnTo>
                <a:lnTo>
                  <a:pt x="28" y="559"/>
                </a:lnTo>
                <a:lnTo>
                  <a:pt x="63" y="833"/>
                </a:lnTo>
                <a:lnTo>
                  <a:pt x="111" y="1103"/>
                </a:lnTo>
                <a:lnTo>
                  <a:pt x="172" y="1367"/>
                </a:lnTo>
                <a:lnTo>
                  <a:pt x="246" y="1627"/>
                </a:lnTo>
                <a:lnTo>
                  <a:pt x="332" y="1881"/>
                </a:lnTo>
                <a:lnTo>
                  <a:pt x="430" y="2130"/>
                </a:lnTo>
                <a:lnTo>
                  <a:pt x="540" y="2372"/>
                </a:lnTo>
                <a:lnTo>
                  <a:pt x="661" y="2608"/>
                </a:lnTo>
                <a:lnTo>
                  <a:pt x="793" y="2838"/>
                </a:lnTo>
                <a:lnTo>
                  <a:pt x="936" y="3060"/>
                </a:lnTo>
                <a:lnTo>
                  <a:pt x="1088" y="3274"/>
                </a:lnTo>
                <a:lnTo>
                  <a:pt x="1250" y="3481"/>
                </a:lnTo>
                <a:lnTo>
                  <a:pt x="1422" y="3680"/>
                </a:lnTo>
                <a:lnTo>
                  <a:pt x="1603" y="3869"/>
                </a:lnTo>
                <a:lnTo>
                  <a:pt x="1794" y="4051"/>
                </a:lnTo>
                <a:lnTo>
                  <a:pt x="1992" y="4223"/>
                </a:lnTo>
                <a:lnTo>
                  <a:pt x="2199" y="4385"/>
                </a:lnTo>
                <a:lnTo>
                  <a:pt x="2414" y="4538"/>
                </a:lnTo>
                <a:lnTo>
                  <a:pt x="2636" y="4680"/>
                </a:lnTo>
                <a:lnTo>
                  <a:pt x="2864" y="4812"/>
                </a:lnTo>
                <a:lnTo>
                  <a:pt x="3101" y="4933"/>
                </a:lnTo>
                <a:lnTo>
                  <a:pt x="3344" y="5043"/>
                </a:lnTo>
                <a:lnTo>
                  <a:pt x="3592" y="5141"/>
                </a:lnTo>
                <a:lnTo>
                  <a:pt x="3846" y="5226"/>
                </a:lnTo>
                <a:lnTo>
                  <a:pt x="4106" y="5300"/>
                </a:lnTo>
                <a:lnTo>
                  <a:pt x="4370" y="5361"/>
                </a:lnTo>
                <a:lnTo>
                  <a:pt x="4639" y="5410"/>
                </a:lnTo>
                <a:lnTo>
                  <a:pt x="4913" y="5445"/>
                </a:lnTo>
                <a:lnTo>
                  <a:pt x="5191" y="5465"/>
                </a:lnTo>
                <a:lnTo>
                  <a:pt x="5472" y="5472"/>
                </a:lnTo>
                <a:lnTo>
                  <a:pt x="5754" y="5465"/>
                </a:lnTo>
                <a:lnTo>
                  <a:pt x="6032" y="5445"/>
                </a:lnTo>
                <a:lnTo>
                  <a:pt x="6306" y="5410"/>
                </a:lnTo>
                <a:lnTo>
                  <a:pt x="6576" y="5361"/>
                </a:lnTo>
                <a:lnTo>
                  <a:pt x="6840" y="5300"/>
                </a:lnTo>
                <a:lnTo>
                  <a:pt x="7100" y="5226"/>
                </a:lnTo>
                <a:lnTo>
                  <a:pt x="7354" y="5141"/>
                </a:lnTo>
                <a:lnTo>
                  <a:pt x="7603" y="5043"/>
                </a:lnTo>
                <a:lnTo>
                  <a:pt x="7845" y="4933"/>
                </a:lnTo>
                <a:lnTo>
                  <a:pt x="8082" y="4812"/>
                </a:lnTo>
                <a:lnTo>
                  <a:pt x="8311" y="4680"/>
                </a:lnTo>
                <a:lnTo>
                  <a:pt x="8533" y="4538"/>
                </a:lnTo>
                <a:lnTo>
                  <a:pt x="8748" y="4385"/>
                </a:lnTo>
                <a:lnTo>
                  <a:pt x="8955" y="4223"/>
                </a:lnTo>
                <a:lnTo>
                  <a:pt x="9154" y="4051"/>
                </a:lnTo>
                <a:lnTo>
                  <a:pt x="9343" y="3869"/>
                </a:lnTo>
                <a:lnTo>
                  <a:pt x="9524" y="3680"/>
                </a:lnTo>
                <a:lnTo>
                  <a:pt x="9696" y="3481"/>
                </a:lnTo>
                <a:lnTo>
                  <a:pt x="9859" y="3274"/>
                </a:lnTo>
                <a:lnTo>
                  <a:pt x="10012" y="3060"/>
                </a:lnTo>
                <a:lnTo>
                  <a:pt x="10155" y="2838"/>
                </a:lnTo>
                <a:lnTo>
                  <a:pt x="10286" y="2608"/>
                </a:lnTo>
                <a:lnTo>
                  <a:pt x="10408" y="2372"/>
                </a:lnTo>
                <a:lnTo>
                  <a:pt x="10517" y="2130"/>
                </a:lnTo>
                <a:lnTo>
                  <a:pt x="10614" y="1881"/>
                </a:lnTo>
                <a:lnTo>
                  <a:pt x="10701" y="1627"/>
                </a:lnTo>
                <a:lnTo>
                  <a:pt x="10775" y="1367"/>
                </a:lnTo>
                <a:lnTo>
                  <a:pt x="10836" y="1103"/>
                </a:lnTo>
                <a:lnTo>
                  <a:pt x="10885" y="833"/>
                </a:lnTo>
                <a:lnTo>
                  <a:pt x="10919" y="559"/>
                </a:lnTo>
                <a:lnTo>
                  <a:pt x="10940" y="281"/>
                </a:lnTo>
                <a:lnTo>
                  <a:pt x="10947" y="0"/>
                </a:lnTo>
                <a:lnTo>
                  <a:pt x="0"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6" name="Freeform 10">
            <a:extLst>
              <a:ext uri="{FF2B5EF4-FFF2-40B4-BE49-F238E27FC236}">
                <a16:creationId xmlns:a16="http://schemas.microsoft.com/office/drawing/2014/main" id="{FFE2179B-B43E-48F1-BDBE-8A922E73DE68}"/>
              </a:ext>
            </a:extLst>
          </p:cNvPr>
          <p:cNvSpPr>
            <a:spLocks/>
          </p:cNvSpPr>
          <p:nvPr/>
        </p:nvSpPr>
        <p:spPr bwMode="auto">
          <a:xfrm>
            <a:off x="5839852" y="5018589"/>
            <a:ext cx="1375568" cy="1332067"/>
          </a:xfrm>
          <a:custGeom>
            <a:avLst/>
            <a:gdLst>
              <a:gd name="T0" fmla="*/ 1110 w 5490"/>
              <a:gd name="T1" fmla="*/ 1124 h 5491"/>
              <a:gd name="T2" fmla="*/ 1037 w 5490"/>
              <a:gd name="T3" fmla="*/ 1118 h 5491"/>
              <a:gd name="T4" fmla="*/ 965 w 5490"/>
              <a:gd name="T5" fmla="*/ 1108 h 5491"/>
              <a:gd name="T6" fmla="*/ 894 w 5490"/>
              <a:gd name="T7" fmla="*/ 1093 h 5491"/>
              <a:gd name="T8" fmla="*/ 825 w 5490"/>
              <a:gd name="T9" fmla="*/ 1075 h 5491"/>
              <a:gd name="T10" fmla="*/ 757 w 5490"/>
              <a:gd name="T11" fmla="*/ 1052 h 5491"/>
              <a:gd name="T12" fmla="*/ 692 w 5490"/>
              <a:gd name="T13" fmla="*/ 1026 h 5491"/>
              <a:gd name="T14" fmla="*/ 628 w 5490"/>
              <a:gd name="T15" fmla="*/ 996 h 5491"/>
              <a:gd name="T16" fmla="*/ 568 w 5490"/>
              <a:gd name="T17" fmla="*/ 963 h 5491"/>
              <a:gd name="T18" fmla="*/ 509 w 5490"/>
              <a:gd name="T19" fmla="*/ 926 h 5491"/>
              <a:gd name="T20" fmla="*/ 453 w 5490"/>
              <a:gd name="T21" fmla="*/ 885 h 5491"/>
              <a:gd name="T22" fmla="*/ 399 w 5490"/>
              <a:gd name="T23" fmla="*/ 842 h 5491"/>
              <a:gd name="T24" fmla="*/ 348 w 5490"/>
              <a:gd name="T25" fmla="*/ 796 h 5491"/>
              <a:gd name="T26" fmla="*/ 300 w 5490"/>
              <a:gd name="T27" fmla="*/ 747 h 5491"/>
              <a:gd name="T28" fmla="*/ 256 w 5490"/>
              <a:gd name="T29" fmla="*/ 695 h 5491"/>
              <a:gd name="T30" fmla="*/ 214 w 5490"/>
              <a:gd name="T31" fmla="*/ 640 h 5491"/>
              <a:gd name="T32" fmla="*/ 176 w 5490"/>
              <a:gd name="T33" fmla="*/ 584 h 5491"/>
              <a:gd name="T34" fmla="*/ 142 w 5490"/>
              <a:gd name="T35" fmla="*/ 525 h 5491"/>
              <a:gd name="T36" fmla="*/ 110 w 5490"/>
              <a:gd name="T37" fmla="*/ 463 h 5491"/>
              <a:gd name="T38" fmla="*/ 83 w 5490"/>
              <a:gd name="T39" fmla="*/ 400 h 5491"/>
              <a:gd name="T40" fmla="*/ 60 w 5490"/>
              <a:gd name="T41" fmla="*/ 335 h 5491"/>
              <a:gd name="T42" fmla="*/ 41 w 5490"/>
              <a:gd name="T43" fmla="*/ 268 h 5491"/>
              <a:gd name="T44" fmla="*/ 26 w 5490"/>
              <a:gd name="T45" fmla="*/ 199 h 5491"/>
              <a:gd name="T46" fmla="*/ 15 w 5490"/>
              <a:gd name="T47" fmla="*/ 129 h 5491"/>
              <a:gd name="T48" fmla="*/ 9 w 5490"/>
              <a:gd name="T49" fmla="*/ 58 h 5491"/>
              <a:gd name="T50" fmla="*/ 0 w 5490"/>
              <a:gd name="T51" fmla="*/ 0 h 5491"/>
              <a:gd name="T52" fmla="*/ 2 w 5490"/>
              <a:gd name="T53" fmla="*/ 73 h 5491"/>
              <a:gd name="T54" fmla="*/ 9 w 5490"/>
              <a:gd name="T55" fmla="*/ 144 h 5491"/>
              <a:gd name="T56" fmla="*/ 21 w 5490"/>
              <a:gd name="T57" fmla="*/ 214 h 5491"/>
              <a:gd name="T58" fmla="*/ 37 w 5490"/>
              <a:gd name="T59" fmla="*/ 283 h 5491"/>
              <a:gd name="T60" fmla="*/ 57 w 5490"/>
              <a:gd name="T61" fmla="*/ 350 h 5491"/>
              <a:gd name="T62" fmla="*/ 81 w 5490"/>
              <a:gd name="T63" fmla="*/ 415 h 5491"/>
              <a:gd name="T64" fmla="*/ 109 w 5490"/>
              <a:gd name="T65" fmla="*/ 479 h 5491"/>
              <a:gd name="T66" fmla="*/ 141 w 5490"/>
              <a:gd name="T67" fmla="*/ 540 h 5491"/>
              <a:gd name="T68" fmla="*/ 177 w 5490"/>
              <a:gd name="T69" fmla="*/ 599 h 5491"/>
              <a:gd name="T70" fmla="*/ 216 w 5490"/>
              <a:gd name="T71" fmla="*/ 656 h 5491"/>
              <a:gd name="T72" fmla="*/ 258 w 5490"/>
              <a:gd name="T73" fmla="*/ 710 h 5491"/>
              <a:gd name="T74" fmla="*/ 304 w 5490"/>
              <a:gd name="T75" fmla="*/ 762 h 5491"/>
              <a:gd name="T76" fmla="*/ 353 w 5490"/>
              <a:gd name="T77" fmla="*/ 811 h 5491"/>
              <a:gd name="T78" fmla="*/ 404 w 5490"/>
              <a:gd name="T79" fmla="*/ 857 h 5491"/>
              <a:gd name="T80" fmla="*/ 459 w 5490"/>
              <a:gd name="T81" fmla="*/ 900 h 5491"/>
              <a:gd name="T82" fmla="*/ 516 w 5490"/>
              <a:gd name="T83" fmla="*/ 939 h 5491"/>
              <a:gd name="T84" fmla="*/ 576 w 5490"/>
              <a:gd name="T85" fmla="*/ 976 h 5491"/>
              <a:gd name="T86" fmla="*/ 638 w 5490"/>
              <a:gd name="T87" fmla="*/ 1009 h 5491"/>
              <a:gd name="T88" fmla="*/ 702 w 5490"/>
              <a:gd name="T89" fmla="*/ 1038 h 5491"/>
              <a:gd name="T90" fmla="*/ 768 w 5490"/>
              <a:gd name="T91" fmla="*/ 1064 h 5491"/>
              <a:gd name="T92" fmla="*/ 836 w 5490"/>
              <a:gd name="T93" fmla="*/ 1086 h 5491"/>
              <a:gd name="T94" fmla="*/ 906 w 5490"/>
              <a:gd name="T95" fmla="*/ 1104 h 5491"/>
              <a:gd name="T96" fmla="*/ 978 w 5490"/>
              <a:gd name="T97" fmla="*/ 1118 h 5491"/>
              <a:gd name="T98" fmla="*/ 1051 w 5490"/>
              <a:gd name="T99" fmla="*/ 1127 h 5491"/>
              <a:gd name="T100" fmla="*/ 1125 w 5490"/>
              <a:gd name="T101" fmla="*/ 1132 h 5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90"/>
              <a:gd name="T154" fmla="*/ 0 h 5491"/>
              <a:gd name="T155" fmla="*/ 5490 w 5490"/>
              <a:gd name="T156" fmla="*/ 5491 h 5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90" h="5491">
                <a:moveTo>
                  <a:pt x="5490" y="5454"/>
                </a:moveTo>
                <a:lnTo>
                  <a:pt x="5420" y="5454"/>
                </a:lnTo>
                <a:lnTo>
                  <a:pt x="5350" y="5453"/>
                </a:lnTo>
                <a:lnTo>
                  <a:pt x="5280" y="5450"/>
                </a:lnTo>
                <a:lnTo>
                  <a:pt x="5209" y="5447"/>
                </a:lnTo>
                <a:lnTo>
                  <a:pt x="5140" y="5443"/>
                </a:lnTo>
                <a:lnTo>
                  <a:pt x="5071" y="5439"/>
                </a:lnTo>
                <a:lnTo>
                  <a:pt x="5001" y="5433"/>
                </a:lnTo>
                <a:lnTo>
                  <a:pt x="4933" y="5426"/>
                </a:lnTo>
                <a:lnTo>
                  <a:pt x="4864" y="5419"/>
                </a:lnTo>
                <a:lnTo>
                  <a:pt x="4796" y="5410"/>
                </a:lnTo>
                <a:lnTo>
                  <a:pt x="4728" y="5402"/>
                </a:lnTo>
                <a:lnTo>
                  <a:pt x="4661" y="5391"/>
                </a:lnTo>
                <a:lnTo>
                  <a:pt x="4593" y="5381"/>
                </a:lnTo>
                <a:lnTo>
                  <a:pt x="4526" y="5370"/>
                </a:lnTo>
                <a:lnTo>
                  <a:pt x="4459" y="5357"/>
                </a:lnTo>
                <a:lnTo>
                  <a:pt x="4392" y="5343"/>
                </a:lnTo>
                <a:lnTo>
                  <a:pt x="4326" y="5329"/>
                </a:lnTo>
                <a:lnTo>
                  <a:pt x="4259" y="5314"/>
                </a:lnTo>
                <a:lnTo>
                  <a:pt x="4193" y="5299"/>
                </a:lnTo>
                <a:lnTo>
                  <a:pt x="4128" y="5283"/>
                </a:lnTo>
                <a:lnTo>
                  <a:pt x="4063" y="5266"/>
                </a:lnTo>
                <a:lnTo>
                  <a:pt x="3998" y="5247"/>
                </a:lnTo>
                <a:lnTo>
                  <a:pt x="3933" y="5229"/>
                </a:lnTo>
                <a:lnTo>
                  <a:pt x="3870" y="5209"/>
                </a:lnTo>
                <a:lnTo>
                  <a:pt x="3805" y="5188"/>
                </a:lnTo>
                <a:lnTo>
                  <a:pt x="3742" y="5167"/>
                </a:lnTo>
                <a:lnTo>
                  <a:pt x="3679" y="5145"/>
                </a:lnTo>
                <a:lnTo>
                  <a:pt x="3616" y="5123"/>
                </a:lnTo>
                <a:lnTo>
                  <a:pt x="3553" y="5100"/>
                </a:lnTo>
                <a:lnTo>
                  <a:pt x="3491" y="5076"/>
                </a:lnTo>
                <a:lnTo>
                  <a:pt x="3430" y="5051"/>
                </a:lnTo>
                <a:lnTo>
                  <a:pt x="3369" y="5025"/>
                </a:lnTo>
                <a:lnTo>
                  <a:pt x="3307" y="5000"/>
                </a:lnTo>
                <a:lnTo>
                  <a:pt x="3247" y="4972"/>
                </a:lnTo>
                <a:lnTo>
                  <a:pt x="3186" y="4944"/>
                </a:lnTo>
                <a:lnTo>
                  <a:pt x="3127" y="4917"/>
                </a:lnTo>
                <a:lnTo>
                  <a:pt x="3067" y="4888"/>
                </a:lnTo>
                <a:lnTo>
                  <a:pt x="3008" y="4858"/>
                </a:lnTo>
                <a:lnTo>
                  <a:pt x="2949" y="4827"/>
                </a:lnTo>
                <a:lnTo>
                  <a:pt x="2892" y="4795"/>
                </a:lnTo>
                <a:lnTo>
                  <a:pt x="2834" y="4764"/>
                </a:lnTo>
                <a:lnTo>
                  <a:pt x="2776" y="4732"/>
                </a:lnTo>
                <a:lnTo>
                  <a:pt x="2720" y="4698"/>
                </a:lnTo>
                <a:lnTo>
                  <a:pt x="2663" y="4665"/>
                </a:lnTo>
                <a:lnTo>
                  <a:pt x="2607" y="4630"/>
                </a:lnTo>
                <a:lnTo>
                  <a:pt x="2552" y="4595"/>
                </a:lnTo>
                <a:lnTo>
                  <a:pt x="2497" y="4559"/>
                </a:lnTo>
                <a:lnTo>
                  <a:pt x="2442" y="4523"/>
                </a:lnTo>
                <a:lnTo>
                  <a:pt x="2388" y="4486"/>
                </a:lnTo>
                <a:lnTo>
                  <a:pt x="2334" y="4448"/>
                </a:lnTo>
                <a:lnTo>
                  <a:pt x="2281" y="4410"/>
                </a:lnTo>
                <a:lnTo>
                  <a:pt x="2228" y="4370"/>
                </a:lnTo>
                <a:lnTo>
                  <a:pt x="2176" y="4331"/>
                </a:lnTo>
                <a:lnTo>
                  <a:pt x="2124" y="4291"/>
                </a:lnTo>
                <a:lnTo>
                  <a:pt x="2073" y="4250"/>
                </a:lnTo>
                <a:lnTo>
                  <a:pt x="2022" y="4209"/>
                </a:lnTo>
                <a:lnTo>
                  <a:pt x="1971" y="4167"/>
                </a:lnTo>
                <a:lnTo>
                  <a:pt x="1922" y="4124"/>
                </a:lnTo>
                <a:lnTo>
                  <a:pt x="1873" y="4081"/>
                </a:lnTo>
                <a:lnTo>
                  <a:pt x="1825" y="4038"/>
                </a:lnTo>
                <a:lnTo>
                  <a:pt x="1776" y="3993"/>
                </a:lnTo>
                <a:lnTo>
                  <a:pt x="1729" y="3948"/>
                </a:lnTo>
                <a:lnTo>
                  <a:pt x="1681" y="3903"/>
                </a:lnTo>
                <a:lnTo>
                  <a:pt x="1635" y="3856"/>
                </a:lnTo>
                <a:lnTo>
                  <a:pt x="1589" y="3810"/>
                </a:lnTo>
                <a:lnTo>
                  <a:pt x="1543" y="3763"/>
                </a:lnTo>
                <a:lnTo>
                  <a:pt x="1498" y="3716"/>
                </a:lnTo>
                <a:lnTo>
                  <a:pt x="1454" y="3667"/>
                </a:lnTo>
                <a:lnTo>
                  <a:pt x="1410" y="3619"/>
                </a:lnTo>
                <a:lnTo>
                  <a:pt x="1367" y="3569"/>
                </a:lnTo>
                <a:lnTo>
                  <a:pt x="1324" y="3519"/>
                </a:lnTo>
                <a:lnTo>
                  <a:pt x="1283" y="3470"/>
                </a:lnTo>
                <a:lnTo>
                  <a:pt x="1241" y="3419"/>
                </a:lnTo>
                <a:lnTo>
                  <a:pt x="1200" y="3368"/>
                </a:lnTo>
                <a:lnTo>
                  <a:pt x="1160" y="3316"/>
                </a:lnTo>
                <a:lnTo>
                  <a:pt x="1120" y="3263"/>
                </a:lnTo>
                <a:lnTo>
                  <a:pt x="1082" y="3211"/>
                </a:lnTo>
                <a:lnTo>
                  <a:pt x="1043" y="3158"/>
                </a:lnTo>
                <a:lnTo>
                  <a:pt x="1006" y="3103"/>
                </a:lnTo>
                <a:lnTo>
                  <a:pt x="969" y="3049"/>
                </a:lnTo>
                <a:lnTo>
                  <a:pt x="932" y="2995"/>
                </a:lnTo>
                <a:lnTo>
                  <a:pt x="896" y="2939"/>
                </a:lnTo>
                <a:lnTo>
                  <a:pt x="861" y="2884"/>
                </a:lnTo>
                <a:lnTo>
                  <a:pt x="827" y="2829"/>
                </a:lnTo>
                <a:lnTo>
                  <a:pt x="792" y="2772"/>
                </a:lnTo>
                <a:lnTo>
                  <a:pt x="760" y="2715"/>
                </a:lnTo>
                <a:lnTo>
                  <a:pt x="726" y="2658"/>
                </a:lnTo>
                <a:lnTo>
                  <a:pt x="695" y="2600"/>
                </a:lnTo>
                <a:lnTo>
                  <a:pt x="664" y="2542"/>
                </a:lnTo>
                <a:lnTo>
                  <a:pt x="634" y="2483"/>
                </a:lnTo>
                <a:lnTo>
                  <a:pt x="604" y="2424"/>
                </a:lnTo>
                <a:lnTo>
                  <a:pt x="575" y="2364"/>
                </a:lnTo>
                <a:lnTo>
                  <a:pt x="546" y="2304"/>
                </a:lnTo>
                <a:lnTo>
                  <a:pt x="518" y="2244"/>
                </a:lnTo>
                <a:lnTo>
                  <a:pt x="492" y="2184"/>
                </a:lnTo>
                <a:lnTo>
                  <a:pt x="465" y="2123"/>
                </a:lnTo>
                <a:lnTo>
                  <a:pt x="440" y="2062"/>
                </a:lnTo>
                <a:lnTo>
                  <a:pt x="414" y="2000"/>
                </a:lnTo>
                <a:lnTo>
                  <a:pt x="391" y="1938"/>
                </a:lnTo>
                <a:lnTo>
                  <a:pt x="367" y="1876"/>
                </a:lnTo>
                <a:lnTo>
                  <a:pt x="345" y="1812"/>
                </a:lnTo>
                <a:lnTo>
                  <a:pt x="323" y="1749"/>
                </a:lnTo>
                <a:lnTo>
                  <a:pt x="302" y="1685"/>
                </a:lnTo>
                <a:lnTo>
                  <a:pt x="282" y="1622"/>
                </a:lnTo>
                <a:lnTo>
                  <a:pt x="262" y="1558"/>
                </a:lnTo>
                <a:lnTo>
                  <a:pt x="244" y="1493"/>
                </a:lnTo>
                <a:lnTo>
                  <a:pt x="225" y="1429"/>
                </a:lnTo>
                <a:lnTo>
                  <a:pt x="208" y="1363"/>
                </a:lnTo>
                <a:lnTo>
                  <a:pt x="192" y="1297"/>
                </a:lnTo>
                <a:lnTo>
                  <a:pt x="177" y="1231"/>
                </a:lnTo>
                <a:lnTo>
                  <a:pt x="162" y="1165"/>
                </a:lnTo>
                <a:lnTo>
                  <a:pt x="148" y="1099"/>
                </a:lnTo>
                <a:lnTo>
                  <a:pt x="134" y="1032"/>
                </a:lnTo>
                <a:lnTo>
                  <a:pt x="121" y="965"/>
                </a:lnTo>
                <a:lnTo>
                  <a:pt x="110" y="899"/>
                </a:lnTo>
                <a:lnTo>
                  <a:pt x="99" y="830"/>
                </a:lnTo>
                <a:lnTo>
                  <a:pt x="89" y="762"/>
                </a:lnTo>
                <a:lnTo>
                  <a:pt x="80" y="694"/>
                </a:lnTo>
                <a:lnTo>
                  <a:pt x="71" y="626"/>
                </a:lnTo>
                <a:lnTo>
                  <a:pt x="65" y="558"/>
                </a:lnTo>
                <a:lnTo>
                  <a:pt x="58" y="488"/>
                </a:lnTo>
                <a:lnTo>
                  <a:pt x="52" y="419"/>
                </a:lnTo>
                <a:lnTo>
                  <a:pt x="47" y="350"/>
                </a:lnTo>
                <a:lnTo>
                  <a:pt x="44" y="281"/>
                </a:lnTo>
                <a:lnTo>
                  <a:pt x="40" y="210"/>
                </a:lnTo>
                <a:lnTo>
                  <a:pt x="38" y="141"/>
                </a:lnTo>
                <a:lnTo>
                  <a:pt x="37" y="70"/>
                </a:lnTo>
                <a:lnTo>
                  <a:pt x="37" y="0"/>
                </a:lnTo>
                <a:lnTo>
                  <a:pt x="0" y="0"/>
                </a:lnTo>
                <a:lnTo>
                  <a:pt x="0" y="70"/>
                </a:lnTo>
                <a:lnTo>
                  <a:pt x="1" y="141"/>
                </a:lnTo>
                <a:lnTo>
                  <a:pt x="3" y="211"/>
                </a:lnTo>
                <a:lnTo>
                  <a:pt x="7" y="282"/>
                </a:lnTo>
                <a:lnTo>
                  <a:pt x="11" y="352"/>
                </a:lnTo>
                <a:lnTo>
                  <a:pt x="16" y="421"/>
                </a:lnTo>
                <a:lnTo>
                  <a:pt x="22" y="492"/>
                </a:lnTo>
                <a:lnTo>
                  <a:pt x="28" y="561"/>
                </a:lnTo>
                <a:lnTo>
                  <a:pt x="36" y="631"/>
                </a:lnTo>
                <a:lnTo>
                  <a:pt x="44" y="699"/>
                </a:lnTo>
                <a:lnTo>
                  <a:pt x="53" y="768"/>
                </a:lnTo>
                <a:lnTo>
                  <a:pt x="63" y="836"/>
                </a:lnTo>
                <a:lnTo>
                  <a:pt x="74" y="904"/>
                </a:lnTo>
                <a:lnTo>
                  <a:pt x="85" y="971"/>
                </a:lnTo>
                <a:lnTo>
                  <a:pt x="98" y="1039"/>
                </a:lnTo>
                <a:lnTo>
                  <a:pt x="112" y="1106"/>
                </a:lnTo>
                <a:lnTo>
                  <a:pt x="126" y="1173"/>
                </a:lnTo>
                <a:lnTo>
                  <a:pt x="141" y="1239"/>
                </a:lnTo>
                <a:lnTo>
                  <a:pt x="156" y="1306"/>
                </a:lnTo>
                <a:lnTo>
                  <a:pt x="173" y="1372"/>
                </a:lnTo>
                <a:lnTo>
                  <a:pt x="190" y="1438"/>
                </a:lnTo>
                <a:lnTo>
                  <a:pt x="208" y="1503"/>
                </a:lnTo>
                <a:lnTo>
                  <a:pt x="227" y="1568"/>
                </a:lnTo>
                <a:lnTo>
                  <a:pt x="247" y="1633"/>
                </a:lnTo>
                <a:lnTo>
                  <a:pt x="268" y="1697"/>
                </a:lnTo>
                <a:lnTo>
                  <a:pt x="289" y="1761"/>
                </a:lnTo>
                <a:lnTo>
                  <a:pt x="311" y="1825"/>
                </a:lnTo>
                <a:lnTo>
                  <a:pt x="334" y="1887"/>
                </a:lnTo>
                <a:lnTo>
                  <a:pt x="357" y="1951"/>
                </a:lnTo>
                <a:lnTo>
                  <a:pt x="381" y="2013"/>
                </a:lnTo>
                <a:lnTo>
                  <a:pt x="406" y="2075"/>
                </a:lnTo>
                <a:lnTo>
                  <a:pt x="432" y="2137"/>
                </a:lnTo>
                <a:lnTo>
                  <a:pt x="458" y="2199"/>
                </a:lnTo>
                <a:lnTo>
                  <a:pt x="485" y="2259"/>
                </a:lnTo>
                <a:lnTo>
                  <a:pt x="513" y="2320"/>
                </a:lnTo>
                <a:lnTo>
                  <a:pt x="541" y="2380"/>
                </a:lnTo>
                <a:lnTo>
                  <a:pt x="570" y="2440"/>
                </a:lnTo>
                <a:lnTo>
                  <a:pt x="600" y="2499"/>
                </a:lnTo>
                <a:lnTo>
                  <a:pt x="632" y="2558"/>
                </a:lnTo>
                <a:lnTo>
                  <a:pt x="663" y="2617"/>
                </a:lnTo>
                <a:lnTo>
                  <a:pt x="695" y="2675"/>
                </a:lnTo>
                <a:lnTo>
                  <a:pt x="727" y="2733"/>
                </a:lnTo>
                <a:lnTo>
                  <a:pt x="761" y="2790"/>
                </a:lnTo>
                <a:lnTo>
                  <a:pt x="796" y="2847"/>
                </a:lnTo>
                <a:lnTo>
                  <a:pt x="830" y="2904"/>
                </a:lnTo>
                <a:lnTo>
                  <a:pt x="865" y="2959"/>
                </a:lnTo>
                <a:lnTo>
                  <a:pt x="902" y="3014"/>
                </a:lnTo>
                <a:lnTo>
                  <a:pt x="938" y="3070"/>
                </a:lnTo>
                <a:lnTo>
                  <a:pt x="976" y="3124"/>
                </a:lnTo>
                <a:lnTo>
                  <a:pt x="1014" y="3178"/>
                </a:lnTo>
                <a:lnTo>
                  <a:pt x="1052" y="3232"/>
                </a:lnTo>
                <a:lnTo>
                  <a:pt x="1091" y="3285"/>
                </a:lnTo>
                <a:lnTo>
                  <a:pt x="1130" y="3338"/>
                </a:lnTo>
                <a:lnTo>
                  <a:pt x="1172" y="3390"/>
                </a:lnTo>
                <a:lnTo>
                  <a:pt x="1212" y="3442"/>
                </a:lnTo>
                <a:lnTo>
                  <a:pt x="1254" y="3493"/>
                </a:lnTo>
                <a:lnTo>
                  <a:pt x="1297" y="3543"/>
                </a:lnTo>
                <a:lnTo>
                  <a:pt x="1339" y="3593"/>
                </a:lnTo>
                <a:lnTo>
                  <a:pt x="1383" y="3643"/>
                </a:lnTo>
                <a:lnTo>
                  <a:pt x="1427" y="3692"/>
                </a:lnTo>
                <a:lnTo>
                  <a:pt x="1471" y="3741"/>
                </a:lnTo>
                <a:lnTo>
                  <a:pt x="1516" y="3788"/>
                </a:lnTo>
                <a:lnTo>
                  <a:pt x="1562" y="3836"/>
                </a:lnTo>
                <a:lnTo>
                  <a:pt x="1609" y="3883"/>
                </a:lnTo>
                <a:lnTo>
                  <a:pt x="1656" y="3929"/>
                </a:lnTo>
                <a:lnTo>
                  <a:pt x="1703" y="3974"/>
                </a:lnTo>
                <a:lnTo>
                  <a:pt x="1751" y="4019"/>
                </a:lnTo>
                <a:lnTo>
                  <a:pt x="1799" y="4064"/>
                </a:lnTo>
                <a:lnTo>
                  <a:pt x="1849" y="4108"/>
                </a:lnTo>
                <a:lnTo>
                  <a:pt x="1898" y="4152"/>
                </a:lnTo>
                <a:lnTo>
                  <a:pt x="1948" y="4195"/>
                </a:lnTo>
                <a:lnTo>
                  <a:pt x="1999" y="4236"/>
                </a:lnTo>
                <a:lnTo>
                  <a:pt x="2050" y="4279"/>
                </a:lnTo>
                <a:lnTo>
                  <a:pt x="2102" y="4320"/>
                </a:lnTo>
                <a:lnTo>
                  <a:pt x="2154" y="4360"/>
                </a:lnTo>
                <a:lnTo>
                  <a:pt x="2206" y="4400"/>
                </a:lnTo>
                <a:lnTo>
                  <a:pt x="2259" y="4440"/>
                </a:lnTo>
                <a:lnTo>
                  <a:pt x="2313" y="4478"/>
                </a:lnTo>
                <a:lnTo>
                  <a:pt x="2367" y="4516"/>
                </a:lnTo>
                <a:lnTo>
                  <a:pt x="2422" y="4553"/>
                </a:lnTo>
                <a:lnTo>
                  <a:pt x="2477" y="4590"/>
                </a:lnTo>
                <a:lnTo>
                  <a:pt x="2532" y="4626"/>
                </a:lnTo>
                <a:lnTo>
                  <a:pt x="2588" y="4661"/>
                </a:lnTo>
                <a:lnTo>
                  <a:pt x="2644" y="4696"/>
                </a:lnTo>
                <a:lnTo>
                  <a:pt x="2701" y="4730"/>
                </a:lnTo>
                <a:lnTo>
                  <a:pt x="2759" y="4763"/>
                </a:lnTo>
                <a:lnTo>
                  <a:pt x="2817" y="4797"/>
                </a:lnTo>
                <a:lnTo>
                  <a:pt x="2874" y="4828"/>
                </a:lnTo>
                <a:lnTo>
                  <a:pt x="2933" y="4859"/>
                </a:lnTo>
                <a:lnTo>
                  <a:pt x="2992" y="4890"/>
                </a:lnTo>
                <a:lnTo>
                  <a:pt x="3051" y="4920"/>
                </a:lnTo>
                <a:lnTo>
                  <a:pt x="3111" y="4949"/>
                </a:lnTo>
                <a:lnTo>
                  <a:pt x="3171" y="4978"/>
                </a:lnTo>
                <a:lnTo>
                  <a:pt x="3232" y="5006"/>
                </a:lnTo>
                <a:lnTo>
                  <a:pt x="3292" y="5033"/>
                </a:lnTo>
                <a:lnTo>
                  <a:pt x="3355" y="5059"/>
                </a:lnTo>
                <a:lnTo>
                  <a:pt x="3416" y="5085"/>
                </a:lnTo>
                <a:lnTo>
                  <a:pt x="3478" y="5110"/>
                </a:lnTo>
                <a:lnTo>
                  <a:pt x="3541" y="5134"/>
                </a:lnTo>
                <a:lnTo>
                  <a:pt x="3603" y="5158"/>
                </a:lnTo>
                <a:lnTo>
                  <a:pt x="3666" y="5180"/>
                </a:lnTo>
                <a:lnTo>
                  <a:pt x="3730" y="5202"/>
                </a:lnTo>
                <a:lnTo>
                  <a:pt x="3795" y="5224"/>
                </a:lnTo>
                <a:lnTo>
                  <a:pt x="3858" y="5244"/>
                </a:lnTo>
                <a:lnTo>
                  <a:pt x="3923" y="5263"/>
                </a:lnTo>
                <a:lnTo>
                  <a:pt x="3988" y="5283"/>
                </a:lnTo>
                <a:lnTo>
                  <a:pt x="4053" y="5300"/>
                </a:lnTo>
                <a:lnTo>
                  <a:pt x="4119" y="5318"/>
                </a:lnTo>
                <a:lnTo>
                  <a:pt x="4185" y="5335"/>
                </a:lnTo>
                <a:lnTo>
                  <a:pt x="4251" y="5350"/>
                </a:lnTo>
                <a:lnTo>
                  <a:pt x="4318" y="5365"/>
                </a:lnTo>
                <a:lnTo>
                  <a:pt x="4385" y="5379"/>
                </a:lnTo>
                <a:lnTo>
                  <a:pt x="4452" y="5393"/>
                </a:lnTo>
                <a:lnTo>
                  <a:pt x="4519" y="5405"/>
                </a:lnTo>
                <a:lnTo>
                  <a:pt x="4587" y="5417"/>
                </a:lnTo>
                <a:lnTo>
                  <a:pt x="4655" y="5427"/>
                </a:lnTo>
                <a:lnTo>
                  <a:pt x="4723" y="5438"/>
                </a:lnTo>
                <a:lnTo>
                  <a:pt x="4791" y="5447"/>
                </a:lnTo>
                <a:lnTo>
                  <a:pt x="4861" y="5455"/>
                </a:lnTo>
                <a:lnTo>
                  <a:pt x="4930" y="5462"/>
                </a:lnTo>
                <a:lnTo>
                  <a:pt x="4999" y="5469"/>
                </a:lnTo>
                <a:lnTo>
                  <a:pt x="5068" y="5475"/>
                </a:lnTo>
                <a:lnTo>
                  <a:pt x="5138" y="5479"/>
                </a:lnTo>
                <a:lnTo>
                  <a:pt x="5208" y="5484"/>
                </a:lnTo>
                <a:lnTo>
                  <a:pt x="5279" y="5487"/>
                </a:lnTo>
                <a:lnTo>
                  <a:pt x="5349" y="5488"/>
                </a:lnTo>
                <a:lnTo>
                  <a:pt x="5420" y="5491"/>
                </a:lnTo>
                <a:lnTo>
                  <a:pt x="5490" y="5491"/>
                </a:lnTo>
                <a:lnTo>
                  <a:pt x="5490" y="54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7" name="Freeform 11">
            <a:extLst>
              <a:ext uri="{FF2B5EF4-FFF2-40B4-BE49-F238E27FC236}">
                <a16:creationId xmlns:a16="http://schemas.microsoft.com/office/drawing/2014/main" id="{5E5FA0B4-3980-493E-B807-81CE92F70D03}"/>
              </a:ext>
            </a:extLst>
          </p:cNvPr>
          <p:cNvSpPr>
            <a:spLocks/>
          </p:cNvSpPr>
          <p:nvPr/>
        </p:nvSpPr>
        <p:spPr bwMode="auto">
          <a:xfrm>
            <a:off x="7215419" y="5018589"/>
            <a:ext cx="1375568" cy="1332067"/>
          </a:xfrm>
          <a:custGeom>
            <a:avLst/>
            <a:gdLst>
              <a:gd name="T0" fmla="*/ 1161 w 5493"/>
              <a:gd name="T1" fmla="*/ 58 h 5491"/>
              <a:gd name="T2" fmla="*/ 1155 w 5493"/>
              <a:gd name="T3" fmla="*/ 129 h 5491"/>
              <a:gd name="T4" fmla="*/ 1144 w 5493"/>
              <a:gd name="T5" fmla="*/ 199 h 5491"/>
              <a:gd name="T6" fmla="*/ 1129 w 5493"/>
              <a:gd name="T7" fmla="*/ 268 h 5491"/>
              <a:gd name="T8" fmla="*/ 1110 w 5493"/>
              <a:gd name="T9" fmla="*/ 335 h 5491"/>
              <a:gd name="T10" fmla="*/ 1087 w 5493"/>
              <a:gd name="T11" fmla="*/ 400 h 5491"/>
              <a:gd name="T12" fmla="*/ 1060 w 5493"/>
              <a:gd name="T13" fmla="*/ 463 h 5491"/>
              <a:gd name="T14" fmla="*/ 1029 w 5493"/>
              <a:gd name="T15" fmla="*/ 525 h 5491"/>
              <a:gd name="T16" fmla="*/ 994 w 5493"/>
              <a:gd name="T17" fmla="*/ 584 h 5491"/>
              <a:gd name="T18" fmla="*/ 956 w 5493"/>
              <a:gd name="T19" fmla="*/ 640 h 5491"/>
              <a:gd name="T20" fmla="*/ 914 w 5493"/>
              <a:gd name="T21" fmla="*/ 695 h 5491"/>
              <a:gd name="T22" fmla="*/ 870 w 5493"/>
              <a:gd name="T23" fmla="*/ 747 h 5491"/>
              <a:gd name="T24" fmla="*/ 822 w 5493"/>
              <a:gd name="T25" fmla="*/ 796 h 5491"/>
              <a:gd name="T26" fmla="*/ 771 w 5493"/>
              <a:gd name="T27" fmla="*/ 842 h 5491"/>
              <a:gd name="T28" fmla="*/ 718 w 5493"/>
              <a:gd name="T29" fmla="*/ 885 h 5491"/>
              <a:gd name="T30" fmla="*/ 661 w 5493"/>
              <a:gd name="T31" fmla="*/ 926 h 5491"/>
              <a:gd name="T32" fmla="*/ 603 w 5493"/>
              <a:gd name="T33" fmla="*/ 963 h 5491"/>
              <a:gd name="T34" fmla="*/ 542 w 5493"/>
              <a:gd name="T35" fmla="*/ 996 h 5491"/>
              <a:gd name="T36" fmla="*/ 478 w 5493"/>
              <a:gd name="T37" fmla="*/ 1026 h 5491"/>
              <a:gd name="T38" fmla="*/ 413 w 5493"/>
              <a:gd name="T39" fmla="*/ 1052 h 5491"/>
              <a:gd name="T40" fmla="*/ 345 w 5493"/>
              <a:gd name="T41" fmla="*/ 1075 h 5491"/>
              <a:gd name="T42" fmla="*/ 276 w 5493"/>
              <a:gd name="T43" fmla="*/ 1093 h 5491"/>
              <a:gd name="T44" fmla="*/ 206 w 5493"/>
              <a:gd name="T45" fmla="*/ 1108 h 5491"/>
              <a:gd name="T46" fmla="*/ 134 w 5493"/>
              <a:gd name="T47" fmla="*/ 1118 h 5491"/>
              <a:gd name="T48" fmla="*/ 60 w 5493"/>
              <a:gd name="T49" fmla="*/ 1124 h 5491"/>
              <a:gd name="T50" fmla="*/ 0 w 5493"/>
              <a:gd name="T51" fmla="*/ 1133 h 5491"/>
              <a:gd name="T52" fmla="*/ 75 w 5493"/>
              <a:gd name="T53" fmla="*/ 1131 h 5491"/>
              <a:gd name="T54" fmla="*/ 149 w 5493"/>
              <a:gd name="T55" fmla="*/ 1124 h 5491"/>
              <a:gd name="T56" fmla="*/ 222 w 5493"/>
              <a:gd name="T57" fmla="*/ 1113 h 5491"/>
              <a:gd name="T58" fmla="*/ 292 w 5493"/>
              <a:gd name="T59" fmla="*/ 1097 h 5491"/>
              <a:gd name="T60" fmla="*/ 362 w 5493"/>
              <a:gd name="T61" fmla="*/ 1078 h 5491"/>
              <a:gd name="T62" fmla="*/ 429 w 5493"/>
              <a:gd name="T63" fmla="*/ 1054 h 5491"/>
              <a:gd name="T64" fmla="*/ 494 w 5493"/>
              <a:gd name="T65" fmla="*/ 1027 h 5491"/>
              <a:gd name="T66" fmla="*/ 558 w 5493"/>
              <a:gd name="T67" fmla="*/ 996 h 5491"/>
              <a:gd name="T68" fmla="*/ 619 w 5493"/>
              <a:gd name="T69" fmla="*/ 962 h 5491"/>
              <a:gd name="T70" fmla="*/ 677 w 5493"/>
              <a:gd name="T71" fmla="*/ 924 h 5491"/>
              <a:gd name="T72" fmla="*/ 733 w 5493"/>
              <a:gd name="T73" fmla="*/ 883 h 5491"/>
              <a:gd name="T74" fmla="*/ 787 w 5493"/>
              <a:gd name="T75" fmla="*/ 839 h 5491"/>
              <a:gd name="T76" fmla="*/ 837 w 5493"/>
              <a:gd name="T77" fmla="*/ 792 h 5491"/>
              <a:gd name="T78" fmla="*/ 885 w 5493"/>
              <a:gd name="T79" fmla="*/ 741 h 5491"/>
              <a:gd name="T80" fmla="*/ 929 w 5493"/>
              <a:gd name="T81" fmla="*/ 689 h 5491"/>
              <a:gd name="T82" fmla="*/ 970 w 5493"/>
              <a:gd name="T83" fmla="*/ 633 h 5491"/>
              <a:gd name="T84" fmla="*/ 1008 w 5493"/>
              <a:gd name="T85" fmla="*/ 576 h 5491"/>
              <a:gd name="T86" fmla="*/ 1042 w 5493"/>
              <a:gd name="T87" fmla="*/ 516 h 5491"/>
              <a:gd name="T88" fmla="*/ 1072 w 5493"/>
              <a:gd name="T89" fmla="*/ 454 h 5491"/>
              <a:gd name="T90" fmla="*/ 1099 w 5493"/>
              <a:gd name="T91" fmla="*/ 389 h 5491"/>
              <a:gd name="T92" fmla="*/ 1122 w 5493"/>
              <a:gd name="T93" fmla="*/ 324 h 5491"/>
              <a:gd name="T94" fmla="*/ 1140 w 5493"/>
              <a:gd name="T95" fmla="*/ 256 h 5491"/>
              <a:gd name="T96" fmla="*/ 1154 w 5493"/>
              <a:gd name="T97" fmla="*/ 187 h 5491"/>
              <a:gd name="T98" fmla="*/ 1164 w 5493"/>
              <a:gd name="T99" fmla="*/ 116 h 5491"/>
              <a:gd name="T100" fmla="*/ 1169 w 5493"/>
              <a:gd name="T101" fmla="*/ 44 h 5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93"/>
              <a:gd name="T154" fmla="*/ 0 h 5491"/>
              <a:gd name="T155" fmla="*/ 5493 w 5493"/>
              <a:gd name="T156" fmla="*/ 5491 h 5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93" h="5491">
                <a:moveTo>
                  <a:pt x="5457" y="0"/>
                </a:moveTo>
                <a:lnTo>
                  <a:pt x="5457" y="70"/>
                </a:lnTo>
                <a:lnTo>
                  <a:pt x="5455" y="141"/>
                </a:lnTo>
                <a:lnTo>
                  <a:pt x="5453" y="210"/>
                </a:lnTo>
                <a:lnTo>
                  <a:pt x="5450" y="281"/>
                </a:lnTo>
                <a:lnTo>
                  <a:pt x="5446" y="350"/>
                </a:lnTo>
                <a:lnTo>
                  <a:pt x="5442" y="419"/>
                </a:lnTo>
                <a:lnTo>
                  <a:pt x="5436" y="488"/>
                </a:lnTo>
                <a:lnTo>
                  <a:pt x="5429" y="558"/>
                </a:lnTo>
                <a:lnTo>
                  <a:pt x="5422" y="626"/>
                </a:lnTo>
                <a:lnTo>
                  <a:pt x="5413" y="694"/>
                </a:lnTo>
                <a:lnTo>
                  <a:pt x="5405" y="762"/>
                </a:lnTo>
                <a:lnTo>
                  <a:pt x="5394" y="830"/>
                </a:lnTo>
                <a:lnTo>
                  <a:pt x="5384" y="899"/>
                </a:lnTo>
                <a:lnTo>
                  <a:pt x="5372" y="965"/>
                </a:lnTo>
                <a:lnTo>
                  <a:pt x="5360" y="1032"/>
                </a:lnTo>
                <a:lnTo>
                  <a:pt x="5346" y="1099"/>
                </a:lnTo>
                <a:lnTo>
                  <a:pt x="5332" y="1165"/>
                </a:lnTo>
                <a:lnTo>
                  <a:pt x="5317" y="1231"/>
                </a:lnTo>
                <a:lnTo>
                  <a:pt x="5302" y="1297"/>
                </a:lnTo>
                <a:lnTo>
                  <a:pt x="5286" y="1363"/>
                </a:lnTo>
                <a:lnTo>
                  <a:pt x="5268" y="1429"/>
                </a:lnTo>
                <a:lnTo>
                  <a:pt x="5250" y="1493"/>
                </a:lnTo>
                <a:lnTo>
                  <a:pt x="5231" y="1558"/>
                </a:lnTo>
                <a:lnTo>
                  <a:pt x="5212" y="1622"/>
                </a:lnTo>
                <a:lnTo>
                  <a:pt x="5191" y="1685"/>
                </a:lnTo>
                <a:lnTo>
                  <a:pt x="5170" y="1749"/>
                </a:lnTo>
                <a:lnTo>
                  <a:pt x="5148" y="1812"/>
                </a:lnTo>
                <a:lnTo>
                  <a:pt x="5126" y="1876"/>
                </a:lnTo>
                <a:lnTo>
                  <a:pt x="5102" y="1938"/>
                </a:lnTo>
                <a:lnTo>
                  <a:pt x="5079" y="2000"/>
                </a:lnTo>
                <a:lnTo>
                  <a:pt x="5053" y="2062"/>
                </a:lnTo>
                <a:lnTo>
                  <a:pt x="5028" y="2123"/>
                </a:lnTo>
                <a:lnTo>
                  <a:pt x="5002" y="2184"/>
                </a:lnTo>
                <a:lnTo>
                  <a:pt x="4975" y="2244"/>
                </a:lnTo>
                <a:lnTo>
                  <a:pt x="4947" y="2304"/>
                </a:lnTo>
                <a:lnTo>
                  <a:pt x="4918" y="2364"/>
                </a:lnTo>
                <a:lnTo>
                  <a:pt x="4889" y="2424"/>
                </a:lnTo>
                <a:lnTo>
                  <a:pt x="4859" y="2483"/>
                </a:lnTo>
                <a:lnTo>
                  <a:pt x="4829" y="2542"/>
                </a:lnTo>
                <a:lnTo>
                  <a:pt x="4798" y="2600"/>
                </a:lnTo>
                <a:lnTo>
                  <a:pt x="4766" y="2658"/>
                </a:lnTo>
                <a:lnTo>
                  <a:pt x="4734" y="2715"/>
                </a:lnTo>
                <a:lnTo>
                  <a:pt x="4700" y="2772"/>
                </a:lnTo>
                <a:lnTo>
                  <a:pt x="4667" y="2829"/>
                </a:lnTo>
                <a:lnTo>
                  <a:pt x="4632" y="2884"/>
                </a:lnTo>
                <a:lnTo>
                  <a:pt x="4597" y="2939"/>
                </a:lnTo>
                <a:lnTo>
                  <a:pt x="4562" y="2995"/>
                </a:lnTo>
                <a:lnTo>
                  <a:pt x="4525" y="3049"/>
                </a:lnTo>
                <a:lnTo>
                  <a:pt x="4488" y="3103"/>
                </a:lnTo>
                <a:lnTo>
                  <a:pt x="4450" y="3158"/>
                </a:lnTo>
                <a:lnTo>
                  <a:pt x="4411" y="3211"/>
                </a:lnTo>
                <a:lnTo>
                  <a:pt x="4373" y="3263"/>
                </a:lnTo>
                <a:lnTo>
                  <a:pt x="4333" y="3316"/>
                </a:lnTo>
                <a:lnTo>
                  <a:pt x="4292" y="3368"/>
                </a:lnTo>
                <a:lnTo>
                  <a:pt x="4252" y="3419"/>
                </a:lnTo>
                <a:lnTo>
                  <a:pt x="4210" y="3470"/>
                </a:lnTo>
                <a:lnTo>
                  <a:pt x="4169" y="3519"/>
                </a:lnTo>
                <a:lnTo>
                  <a:pt x="4126" y="3569"/>
                </a:lnTo>
                <a:lnTo>
                  <a:pt x="4083" y="3619"/>
                </a:lnTo>
                <a:lnTo>
                  <a:pt x="4040" y="3667"/>
                </a:lnTo>
                <a:lnTo>
                  <a:pt x="3995" y="3716"/>
                </a:lnTo>
                <a:lnTo>
                  <a:pt x="3949" y="3763"/>
                </a:lnTo>
                <a:lnTo>
                  <a:pt x="3904" y="3810"/>
                </a:lnTo>
                <a:lnTo>
                  <a:pt x="3858" y="3856"/>
                </a:lnTo>
                <a:lnTo>
                  <a:pt x="3812" y="3903"/>
                </a:lnTo>
                <a:lnTo>
                  <a:pt x="3765" y="3948"/>
                </a:lnTo>
                <a:lnTo>
                  <a:pt x="3717" y="3993"/>
                </a:lnTo>
                <a:lnTo>
                  <a:pt x="3669" y="4038"/>
                </a:lnTo>
                <a:lnTo>
                  <a:pt x="3620" y="4081"/>
                </a:lnTo>
                <a:lnTo>
                  <a:pt x="3571" y="4124"/>
                </a:lnTo>
                <a:lnTo>
                  <a:pt x="3521" y="4167"/>
                </a:lnTo>
                <a:lnTo>
                  <a:pt x="3471" y="4209"/>
                </a:lnTo>
                <a:lnTo>
                  <a:pt x="3421" y="4250"/>
                </a:lnTo>
                <a:lnTo>
                  <a:pt x="3369" y="4291"/>
                </a:lnTo>
                <a:lnTo>
                  <a:pt x="3317" y="4331"/>
                </a:lnTo>
                <a:lnTo>
                  <a:pt x="3265" y="4370"/>
                </a:lnTo>
                <a:lnTo>
                  <a:pt x="3212" y="4410"/>
                </a:lnTo>
                <a:lnTo>
                  <a:pt x="3158" y="4448"/>
                </a:lnTo>
                <a:lnTo>
                  <a:pt x="3105" y="4486"/>
                </a:lnTo>
                <a:lnTo>
                  <a:pt x="3051" y="4523"/>
                </a:lnTo>
                <a:lnTo>
                  <a:pt x="2996" y="4559"/>
                </a:lnTo>
                <a:lnTo>
                  <a:pt x="2941" y="4595"/>
                </a:lnTo>
                <a:lnTo>
                  <a:pt x="2886" y="4630"/>
                </a:lnTo>
                <a:lnTo>
                  <a:pt x="2829" y="4665"/>
                </a:lnTo>
                <a:lnTo>
                  <a:pt x="2773" y="4698"/>
                </a:lnTo>
                <a:lnTo>
                  <a:pt x="2716" y="4732"/>
                </a:lnTo>
                <a:lnTo>
                  <a:pt x="2658" y="4764"/>
                </a:lnTo>
                <a:lnTo>
                  <a:pt x="2601" y="4795"/>
                </a:lnTo>
                <a:lnTo>
                  <a:pt x="2543" y="4827"/>
                </a:lnTo>
                <a:lnTo>
                  <a:pt x="2484" y="4858"/>
                </a:lnTo>
                <a:lnTo>
                  <a:pt x="2425" y="4888"/>
                </a:lnTo>
                <a:lnTo>
                  <a:pt x="2365" y="4917"/>
                </a:lnTo>
                <a:lnTo>
                  <a:pt x="2306" y="4944"/>
                </a:lnTo>
                <a:lnTo>
                  <a:pt x="2246" y="4972"/>
                </a:lnTo>
                <a:lnTo>
                  <a:pt x="2185" y="5000"/>
                </a:lnTo>
                <a:lnTo>
                  <a:pt x="2124" y="5025"/>
                </a:lnTo>
                <a:lnTo>
                  <a:pt x="2062" y="5051"/>
                </a:lnTo>
                <a:lnTo>
                  <a:pt x="2001" y="5076"/>
                </a:lnTo>
                <a:lnTo>
                  <a:pt x="1939" y="5100"/>
                </a:lnTo>
                <a:lnTo>
                  <a:pt x="1877" y="5123"/>
                </a:lnTo>
                <a:lnTo>
                  <a:pt x="1813" y="5145"/>
                </a:lnTo>
                <a:lnTo>
                  <a:pt x="1750" y="5167"/>
                </a:lnTo>
                <a:lnTo>
                  <a:pt x="1686" y="5188"/>
                </a:lnTo>
                <a:lnTo>
                  <a:pt x="1622" y="5209"/>
                </a:lnTo>
                <a:lnTo>
                  <a:pt x="1559" y="5229"/>
                </a:lnTo>
                <a:lnTo>
                  <a:pt x="1494" y="5247"/>
                </a:lnTo>
                <a:lnTo>
                  <a:pt x="1428" y="5266"/>
                </a:lnTo>
                <a:lnTo>
                  <a:pt x="1364" y="5283"/>
                </a:lnTo>
                <a:lnTo>
                  <a:pt x="1298" y="5299"/>
                </a:lnTo>
                <a:lnTo>
                  <a:pt x="1232" y="5314"/>
                </a:lnTo>
                <a:lnTo>
                  <a:pt x="1166" y="5329"/>
                </a:lnTo>
                <a:lnTo>
                  <a:pt x="1099" y="5343"/>
                </a:lnTo>
                <a:lnTo>
                  <a:pt x="1034" y="5357"/>
                </a:lnTo>
                <a:lnTo>
                  <a:pt x="967" y="5370"/>
                </a:lnTo>
                <a:lnTo>
                  <a:pt x="898" y="5381"/>
                </a:lnTo>
                <a:lnTo>
                  <a:pt x="831" y="5391"/>
                </a:lnTo>
                <a:lnTo>
                  <a:pt x="763" y="5402"/>
                </a:lnTo>
                <a:lnTo>
                  <a:pt x="695" y="5410"/>
                </a:lnTo>
                <a:lnTo>
                  <a:pt x="627" y="5419"/>
                </a:lnTo>
                <a:lnTo>
                  <a:pt x="558" y="5426"/>
                </a:lnTo>
                <a:lnTo>
                  <a:pt x="490" y="5433"/>
                </a:lnTo>
                <a:lnTo>
                  <a:pt x="420" y="5439"/>
                </a:lnTo>
                <a:lnTo>
                  <a:pt x="351" y="5443"/>
                </a:lnTo>
                <a:lnTo>
                  <a:pt x="282" y="5447"/>
                </a:lnTo>
                <a:lnTo>
                  <a:pt x="211" y="5450"/>
                </a:lnTo>
                <a:lnTo>
                  <a:pt x="141" y="5453"/>
                </a:lnTo>
                <a:lnTo>
                  <a:pt x="70" y="5454"/>
                </a:lnTo>
                <a:lnTo>
                  <a:pt x="0" y="5454"/>
                </a:lnTo>
                <a:lnTo>
                  <a:pt x="0" y="5491"/>
                </a:lnTo>
                <a:lnTo>
                  <a:pt x="72" y="5491"/>
                </a:lnTo>
                <a:lnTo>
                  <a:pt x="142" y="5488"/>
                </a:lnTo>
                <a:lnTo>
                  <a:pt x="212" y="5487"/>
                </a:lnTo>
                <a:lnTo>
                  <a:pt x="283" y="5484"/>
                </a:lnTo>
                <a:lnTo>
                  <a:pt x="353" y="5479"/>
                </a:lnTo>
                <a:lnTo>
                  <a:pt x="423" y="5475"/>
                </a:lnTo>
                <a:lnTo>
                  <a:pt x="492" y="5469"/>
                </a:lnTo>
                <a:lnTo>
                  <a:pt x="562" y="5462"/>
                </a:lnTo>
                <a:lnTo>
                  <a:pt x="630" y="5455"/>
                </a:lnTo>
                <a:lnTo>
                  <a:pt x="700" y="5447"/>
                </a:lnTo>
                <a:lnTo>
                  <a:pt x="768" y="5438"/>
                </a:lnTo>
                <a:lnTo>
                  <a:pt x="837" y="5427"/>
                </a:lnTo>
                <a:lnTo>
                  <a:pt x="904" y="5417"/>
                </a:lnTo>
                <a:lnTo>
                  <a:pt x="972" y="5405"/>
                </a:lnTo>
                <a:lnTo>
                  <a:pt x="1040" y="5393"/>
                </a:lnTo>
                <a:lnTo>
                  <a:pt x="1107" y="5379"/>
                </a:lnTo>
                <a:lnTo>
                  <a:pt x="1174" y="5365"/>
                </a:lnTo>
                <a:lnTo>
                  <a:pt x="1240" y="5350"/>
                </a:lnTo>
                <a:lnTo>
                  <a:pt x="1307" y="5335"/>
                </a:lnTo>
                <a:lnTo>
                  <a:pt x="1373" y="5318"/>
                </a:lnTo>
                <a:lnTo>
                  <a:pt x="1439" y="5300"/>
                </a:lnTo>
                <a:lnTo>
                  <a:pt x="1504" y="5283"/>
                </a:lnTo>
                <a:lnTo>
                  <a:pt x="1568" y="5263"/>
                </a:lnTo>
                <a:lnTo>
                  <a:pt x="1634" y="5244"/>
                </a:lnTo>
                <a:lnTo>
                  <a:pt x="1698" y="5224"/>
                </a:lnTo>
                <a:lnTo>
                  <a:pt x="1762" y="5202"/>
                </a:lnTo>
                <a:lnTo>
                  <a:pt x="1826" y="5180"/>
                </a:lnTo>
                <a:lnTo>
                  <a:pt x="1888" y="5158"/>
                </a:lnTo>
                <a:lnTo>
                  <a:pt x="1952" y="5134"/>
                </a:lnTo>
                <a:lnTo>
                  <a:pt x="2014" y="5110"/>
                </a:lnTo>
                <a:lnTo>
                  <a:pt x="2076" y="5085"/>
                </a:lnTo>
                <a:lnTo>
                  <a:pt x="2139" y="5059"/>
                </a:lnTo>
                <a:lnTo>
                  <a:pt x="2200" y="5033"/>
                </a:lnTo>
                <a:lnTo>
                  <a:pt x="2261" y="5006"/>
                </a:lnTo>
                <a:lnTo>
                  <a:pt x="2321" y="4978"/>
                </a:lnTo>
                <a:lnTo>
                  <a:pt x="2381" y="4949"/>
                </a:lnTo>
                <a:lnTo>
                  <a:pt x="2441" y="4920"/>
                </a:lnTo>
                <a:lnTo>
                  <a:pt x="2500" y="4890"/>
                </a:lnTo>
                <a:lnTo>
                  <a:pt x="2560" y="4859"/>
                </a:lnTo>
                <a:lnTo>
                  <a:pt x="2618" y="4828"/>
                </a:lnTo>
                <a:lnTo>
                  <a:pt x="2677" y="4797"/>
                </a:lnTo>
                <a:lnTo>
                  <a:pt x="2735" y="4763"/>
                </a:lnTo>
                <a:lnTo>
                  <a:pt x="2791" y="4730"/>
                </a:lnTo>
                <a:lnTo>
                  <a:pt x="2848" y="4696"/>
                </a:lnTo>
                <a:lnTo>
                  <a:pt x="2904" y="4661"/>
                </a:lnTo>
                <a:lnTo>
                  <a:pt x="2961" y="4626"/>
                </a:lnTo>
                <a:lnTo>
                  <a:pt x="3016" y="4590"/>
                </a:lnTo>
                <a:lnTo>
                  <a:pt x="3072" y="4553"/>
                </a:lnTo>
                <a:lnTo>
                  <a:pt x="3126" y="4516"/>
                </a:lnTo>
                <a:lnTo>
                  <a:pt x="3180" y="4478"/>
                </a:lnTo>
                <a:lnTo>
                  <a:pt x="3233" y="4440"/>
                </a:lnTo>
                <a:lnTo>
                  <a:pt x="3287" y="4400"/>
                </a:lnTo>
                <a:lnTo>
                  <a:pt x="3340" y="4360"/>
                </a:lnTo>
                <a:lnTo>
                  <a:pt x="3392" y="4320"/>
                </a:lnTo>
                <a:lnTo>
                  <a:pt x="3442" y="4279"/>
                </a:lnTo>
                <a:lnTo>
                  <a:pt x="3494" y="4236"/>
                </a:lnTo>
                <a:lnTo>
                  <a:pt x="3545" y="4195"/>
                </a:lnTo>
                <a:lnTo>
                  <a:pt x="3595" y="4152"/>
                </a:lnTo>
                <a:lnTo>
                  <a:pt x="3645" y="4108"/>
                </a:lnTo>
                <a:lnTo>
                  <a:pt x="3693" y="4064"/>
                </a:lnTo>
                <a:lnTo>
                  <a:pt x="3742" y="4019"/>
                </a:lnTo>
                <a:lnTo>
                  <a:pt x="3790" y="3974"/>
                </a:lnTo>
                <a:lnTo>
                  <a:pt x="3837" y="3929"/>
                </a:lnTo>
                <a:lnTo>
                  <a:pt x="3885" y="3883"/>
                </a:lnTo>
                <a:lnTo>
                  <a:pt x="3931" y="3836"/>
                </a:lnTo>
                <a:lnTo>
                  <a:pt x="3976" y="3788"/>
                </a:lnTo>
                <a:lnTo>
                  <a:pt x="4021" y="3741"/>
                </a:lnTo>
                <a:lnTo>
                  <a:pt x="4066" y="3692"/>
                </a:lnTo>
                <a:lnTo>
                  <a:pt x="4110" y="3643"/>
                </a:lnTo>
                <a:lnTo>
                  <a:pt x="4154" y="3593"/>
                </a:lnTo>
                <a:lnTo>
                  <a:pt x="4197" y="3543"/>
                </a:lnTo>
                <a:lnTo>
                  <a:pt x="4239" y="3493"/>
                </a:lnTo>
                <a:lnTo>
                  <a:pt x="4281" y="3442"/>
                </a:lnTo>
                <a:lnTo>
                  <a:pt x="4321" y="3390"/>
                </a:lnTo>
                <a:lnTo>
                  <a:pt x="4362" y="3338"/>
                </a:lnTo>
                <a:lnTo>
                  <a:pt x="4402" y="3285"/>
                </a:lnTo>
                <a:lnTo>
                  <a:pt x="4441" y="3232"/>
                </a:lnTo>
                <a:lnTo>
                  <a:pt x="4480" y="3178"/>
                </a:lnTo>
                <a:lnTo>
                  <a:pt x="4518" y="3124"/>
                </a:lnTo>
                <a:lnTo>
                  <a:pt x="4556" y="3070"/>
                </a:lnTo>
                <a:lnTo>
                  <a:pt x="4592" y="3014"/>
                </a:lnTo>
                <a:lnTo>
                  <a:pt x="4627" y="2959"/>
                </a:lnTo>
                <a:lnTo>
                  <a:pt x="4663" y="2904"/>
                </a:lnTo>
                <a:lnTo>
                  <a:pt x="4698" y="2847"/>
                </a:lnTo>
                <a:lnTo>
                  <a:pt x="4732" y="2790"/>
                </a:lnTo>
                <a:lnTo>
                  <a:pt x="4766" y="2733"/>
                </a:lnTo>
                <a:lnTo>
                  <a:pt x="4798" y="2675"/>
                </a:lnTo>
                <a:lnTo>
                  <a:pt x="4831" y="2617"/>
                </a:lnTo>
                <a:lnTo>
                  <a:pt x="4862" y="2558"/>
                </a:lnTo>
                <a:lnTo>
                  <a:pt x="4893" y="2499"/>
                </a:lnTo>
                <a:lnTo>
                  <a:pt x="4923" y="2440"/>
                </a:lnTo>
                <a:lnTo>
                  <a:pt x="4952" y="2380"/>
                </a:lnTo>
                <a:lnTo>
                  <a:pt x="4981" y="2320"/>
                </a:lnTo>
                <a:lnTo>
                  <a:pt x="5008" y="2259"/>
                </a:lnTo>
                <a:lnTo>
                  <a:pt x="5035" y="2199"/>
                </a:lnTo>
                <a:lnTo>
                  <a:pt x="5062" y="2137"/>
                </a:lnTo>
                <a:lnTo>
                  <a:pt x="5087" y="2075"/>
                </a:lnTo>
                <a:lnTo>
                  <a:pt x="5112" y="2013"/>
                </a:lnTo>
                <a:lnTo>
                  <a:pt x="5137" y="1951"/>
                </a:lnTo>
                <a:lnTo>
                  <a:pt x="5160" y="1887"/>
                </a:lnTo>
                <a:lnTo>
                  <a:pt x="5183" y="1825"/>
                </a:lnTo>
                <a:lnTo>
                  <a:pt x="5205" y="1761"/>
                </a:lnTo>
                <a:lnTo>
                  <a:pt x="5226" y="1697"/>
                </a:lnTo>
                <a:lnTo>
                  <a:pt x="5246" y="1633"/>
                </a:lnTo>
                <a:lnTo>
                  <a:pt x="5266" y="1568"/>
                </a:lnTo>
                <a:lnTo>
                  <a:pt x="5286" y="1503"/>
                </a:lnTo>
                <a:lnTo>
                  <a:pt x="5303" y="1438"/>
                </a:lnTo>
                <a:lnTo>
                  <a:pt x="5320" y="1372"/>
                </a:lnTo>
                <a:lnTo>
                  <a:pt x="5338" y="1306"/>
                </a:lnTo>
                <a:lnTo>
                  <a:pt x="5353" y="1239"/>
                </a:lnTo>
                <a:lnTo>
                  <a:pt x="5368" y="1173"/>
                </a:lnTo>
                <a:lnTo>
                  <a:pt x="5381" y="1106"/>
                </a:lnTo>
                <a:lnTo>
                  <a:pt x="5395" y="1039"/>
                </a:lnTo>
                <a:lnTo>
                  <a:pt x="5408" y="971"/>
                </a:lnTo>
                <a:lnTo>
                  <a:pt x="5420" y="904"/>
                </a:lnTo>
                <a:lnTo>
                  <a:pt x="5430" y="836"/>
                </a:lnTo>
                <a:lnTo>
                  <a:pt x="5440" y="768"/>
                </a:lnTo>
                <a:lnTo>
                  <a:pt x="5450" y="699"/>
                </a:lnTo>
                <a:lnTo>
                  <a:pt x="5458" y="631"/>
                </a:lnTo>
                <a:lnTo>
                  <a:pt x="5466" y="561"/>
                </a:lnTo>
                <a:lnTo>
                  <a:pt x="5472" y="492"/>
                </a:lnTo>
                <a:lnTo>
                  <a:pt x="5477" y="421"/>
                </a:lnTo>
                <a:lnTo>
                  <a:pt x="5482" y="352"/>
                </a:lnTo>
                <a:lnTo>
                  <a:pt x="5487" y="282"/>
                </a:lnTo>
                <a:lnTo>
                  <a:pt x="5490" y="211"/>
                </a:lnTo>
                <a:lnTo>
                  <a:pt x="5492" y="141"/>
                </a:lnTo>
                <a:lnTo>
                  <a:pt x="5493" y="70"/>
                </a:lnTo>
                <a:lnTo>
                  <a:pt x="5493" y="0"/>
                </a:lnTo>
                <a:lnTo>
                  <a:pt x="545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8" name="Freeform 12">
            <a:extLst>
              <a:ext uri="{FF2B5EF4-FFF2-40B4-BE49-F238E27FC236}">
                <a16:creationId xmlns:a16="http://schemas.microsoft.com/office/drawing/2014/main" id="{ED365910-3D3C-4AAB-9762-FAE1F8B1D96C}"/>
              </a:ext>
            </a:extLst>
          </p:cNvPr>
          <p:cNvSpPr>
            <a:spLocks/>
          </p:cNvSpPr>
          <p:nvPr/>
        </p:nvSpPr>
        <p:spPr bwMode="auto">
          <a:xfrm>
            <a:off x="5844554" y="3688873"/>
            <a:ext cx="2740554" cy="1329716"/>
          </a:xfrm>
          <a:custGeom>
            <a:avLst/>
            <a:gdLst>
              <a:gd name="T0" fmla="*/ 2330 w 10947"/>
              <a:gd name="T1" fmla="*/ 1073 h 5474"/>
              <a:gd name="T2" fmla="*/ 2318 w 10947"/>
              <a:gd name="T3" fmla="*/ 959 h 5474"/>
              <a:gd name="T4" fmla="*/ 2294 w 10947"/>
              <a:gd name="T5" fmla="*/ 848 h 5474"/>
              <a:gd name="T6" fmla="*/ 2260 w 10947"/>
              <a:gd name="T7" fmla="*/ 742 h 5474"/>
              <a:gd name="T8" fmla="*/ 2216 w 10947"/>
              <a:gd name="T9" fmla="*/ 641 h 5474"/>
              <a:gd name="T10" fmla="*/ 2162 w 10947"/>
              <a:gd name="T11" fmla="*/ 544 h 5474"/>
              <a:gd name="T12" fmla="*/ 2099 w 10947"/>
              <a:gd name="T13" fmla="*/ 454 h 5474"/>
              <a:gd name="T14" fmla="*/ 2028 w 10947"/>
              <a:gd name="T15" fmla="*/ 370 h 5474"/>
              <a:gd name="T16" fmla="*/ 1949 w 10947"/>
              <a:gd name="T17" fmla="*/ 294 h 5474"/>
              <a:gd name="T18" fmla="*/ 1863 w 10947"/>
              <a:gd name="T19" fmla="*/ 225 h 5474"/>
              <a:gd name="T20" fmla="*/ 1770 w 10947"/>
              <a:gd name="T21" fmla="*/ 164 h 5474"/>
              <a:gd name="T22" fmla="*/ 1670 w 10947"/>
              <a:gd name="T23" fmla="*/ 112 h 5474"/>
              <a:gd name="T24" fmla="*/ 1566 w 10947"/>
              <a:gd name="T25" fmla="*/ 69 h 5474"/>
              <a:gd name="T26" fmla="*/ 1456 w 10947"/>
              <a:gd name="T27" fmla="*/ 36 h 5474"/>
              <a:gd name="T28" fmla="*/ 1343 w 10947"/>
              <a:gd name="T29" fmla="*/ 13 h 5474"/>
              <a:gd name="T30" fmla="*/ 1225 w 10947"/>
              <a:gd name="T31" fmla="*/ 1 h 5474"/>
              <a:gd name="T32" fmla="*/ 1105 w 10947"/>
              <a:gd name="T33" fmla="*/ 1 h 5474"/>
              <a:gd name="T34" fmla="*/ 988 w 10947"/>
              <a:gd name="T35" fmla="*/ 13 h 5474"/>
              <a:gd name="T36" fmla="*/ 874 w 10947"/>
              <a:gd name="T37" fmla="*/ 36 h 5474"/>
              <a:gd name="T38" fmla="*/ 765 w 10947"/>
              <a:gd name="T39" fmla="*/ 69 h 5474"/>
              <a:gd name="T40" fmla="*/ 660 w 10947"/>
              <a:gd name="T41" fmla="*/ 112 h 5474"/>
              <a:gd name="T42" fmla="*/ 561 w 10947"/>
              <a:gd name="T43" fmla="*/ 164 h 5474"/>
              <a:gd name="T44" fmla="*/ 468 w 10947"/>
              <a:gd name="T45" fmla="*/ 225 h 5474"/>
              <a:gd name="T46" fmla="*/ 382 w 10947"/>
              <a:gd name="T47" fmla="*/ 294 h 5474"/>
              <a:gd name="T48" fmla="*/ 303 w 10947"/>
              <a:gd name="T49" fmla="*/ 370 h 5474"/>
              <a:gd name="T50" fmla="*/ 232 w 10947"/>
              <a:gd name="T51" fmla="*/ 454 h 5474"/>
              <a:gd name="T52" fmla="*/ 169 w 10947"/>
              <a:gd name="T53" fmla="*/ 544 h 5474"/>
              <a:gd name="T54" fmla="*/ 115 w 10947"/>
              <a:gd name="T55" fmla="*/ 641 h 5474"/>
              <a:gd name="T56" fmla="*/ 71 w 10947"/>
              <a:gd name="T57" fmla="*/ 742 h 5474"/>
              <a:gd name="T58" fmla="*/ 37 w 10947"/>
              <a:gd name="T59" fmla="*/ 848 h 5474"/>
              <a:gd name="T60" fmla="*/ 13 w 10947"/>
              <a:gd name="T61" fmla="*/ 959 h 5474"/>
              <a:gd name="T62" fmla="*/ 1 w 10947"/>
              <a:gd name="T63" fmla="*/ 1073 h 5474"/>
              <a:gd name="T64" fmla="*/ 2331 w 10947"/>
              <a:gd name="T65" fmla="*/ 1131 h 54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947"/>
              <a:gd name="T100" fmla="*/ 0 h 5474"/>
              <a:gd name="T101" fmla="*/ 10947 w 10947"/>
              <a:gd name="T102" fmla="*/ 5474 h 54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947" h="5474">
                <a:moveTo>
                  <a:pt x="10947" y="5474"/>
                </a:moveTo>
                <a:lnTo>
                  <a:pt x="10940" y="5192"/>
                </a:lnTo>
                <a:lnTo>
                  <a:pt x="10919" y="4914"/>
                </a:lnTo>
                <a:lnTo>
                  <a:pt x="10885" y="4640"/>
                </a:lnTo>
                <a:lnTo>
                  <a:pt x="10836" y="4370"/>
                </a:lnTo>
                <a:lnTo>
                  <a:pt x="10775" y="4105"/>
                </a:lnTo>
                <a:lnTo>
                  <a:pt x="10701" y="3845"/>
                </a:lnTo>
                <a:lnTo>
                  <a:pt x="10614" y="3591"/>
                </a:lnTo>
                <a:lnTo>
                  <a:pt x="10517" y="3343"/>
                </a:lnTo>
                <a:lnTo>
                  <a:pt x="10408" y="3100"/>
                </a:lnTo>
                <a:lnTo>
                  <a:pt x="10286" y="2865"/>
                </a:lnTo>
                <a:lnTo>
                  <a:pt x="10155" y="2635"/>
                </a:lnTo>
                <a:lnTo>
                  <a:pt x="10012" y="2413"/>
                </a:lnTo>
                <a:lnTo>
                  <a:pt x="9859" y="2198"/>
                </a:lnTo>
                <a:lnTo>
                  <a:pt x="9696" y="1992"/>
                </a:lnTo>
                <a:lnTo>
                  <a:pt x="9524" y="1793"/>
                </a:lnTo>
                <a:lnTo>
                  <a:pt x="9343" y="1604"/>
                </a:lnTo>
                <a:lnTo>
                  <a:pt x="9154" y="1422"/>
                </a:lnTo>
                <a:lnTo>
                  <a:pt x="8955" y="1250"/>
                </a:lnTo>
                <a:lnTo>
                  <a:pt x="8748" y="1087"/>
                </a:lnTo>
                <a:lnTo>
                  <a:pt x="8533" y="935"/>
                </a:lnTo>
                <a:lnTo>
                  <a:pt x="8311" y="793"/>
                </a:lnTo>
                <a:lnTo>
                  <a:pt x="8082" y="661"/>
                </a:lnTo>
                <a:lnTo>
                  <a:pt x="7845" y="540"/>
                </a:lnTo>
                <a:lnTo>
                  <a:pt x="7603" y="430"/>
                </a:lnTo>
                <a:lnTo>
                  <a:pt x="7354" y="332"/>
                </a:lnTo>
                <a:lnTo>
                  <a:pt x="7100" y="246"/>
                </a:lnTo>
                <a:lnTo>
                  <a:pt x="6840" y="172"/>
                </a:lnTo>
                <a:lnTo>
                  <a:pt x="6576" y="111"/>
                </a:lnTo>
                <a:lnTo>
                  <a:pt x="6306" y="64"/>
                </a:lnTo>
                <a:lnTo>
                  <a:pt x="6032" y="28"/>
                </a:lnTo>
                <a:lnTo>
                  <a:pt x="5754" y="7"/>
                </a:lnTo>
                <a:lnTo>
                  <a:pt x="5472" y="0"/>
                </a:lnTo>
                <a:lnTo>
                  <a:pt x="5191" y="7"/>
                </a:lnTo>
                <a:lnTo>
                  <a:pt x="4913" y="28"/>
                </a:lnTo>
                <a:lnTo>
                  <a:pt x="4639" y="64"/>
                </a:lnTo>
                <a:lnTo>
                  <a:pt x="4370" y="111"/>
                </a:lnTo>
                <a:lnTo>
                  <a:pt x="4106" y="172"/>
                </a:lnTo>
                <a:lnTo>
                  <a:pt x="3846" y="246"/>
                </a:lnTo>
                <a:lnTo>
                  <a:pt x="3592" y="332"/>
                </a:lnTo>
                <a:lnTo>
                  <a:pt x="3344" y="430"/>
                </a:lnTo>
                <a:lnTo>
                  <a:pt x="3101" y="540"/>
                </a:lnTo>
                <a:lnTo>
                  <a:pt x="2864" y="661"/>
                </a:lnTo>
                <a:lnTo>
                  <a:pt x="2636" y="793"/>
                </a:lnTo>
                <a:lnTo>
                  <a:pt x="2414" y="935"/>
                </a:lnTo>
                <a:lnTo>
                  <a:pt x="2199" y="1087"/>
                </a:lnTo>
                <a:lnTo>
                  <a:pt x="1992" y="1250"/>
                </a:lnTo>
                <a:lnTo>
                  <a:pt x="1794" y="1422"/>
                </a:lnTo>
                <a:lnTo>
                  <a:pt x="1603" y="1604"/>
                </a:lnTo>
                <a:lnTo>
                  <a:pt x="1422" y="1793"/>
                </a:lnTo>
                <a:lnTo>
                  <a:pt x="1250" y="1992"/>
                </a:lnTo>
                <a:lnTo>
                  <a:pt x="1088" y="2198"/>
                </a:lnTo>
                <a:lnTo>
                  <a:pt x="936" y="2413"/>
                </a:lnTo>
                <a:lnTo>
                  <a:pt x="793" y="2635"/>
                </a:lnTo>
                <a:lnTo>
                  <a:pt x="661" y="2865"/>
                </a:lnTo>
                <a:lnTo>
                  <a:pt x="540" y="3100"/>
                </a:lnTo>
                <a:lnTo>
                  <a:pt x="430" y="3343"/>
                </a:lnTo>
                <a:lnTo>
                  <a:pt x="332" y="3591"/>
                </a:lnTo>
                <a:lnTo>
                  <a:pt x="246" y="3845"/>
                </a:lnTo>
                <a:lnTo>
                  <a:pt x="172" y="4105"/>
                </a:lnTo>
                <a:lnTo>
                  <a:pt x="111" y="4370"/>
                </a:lnTo>
                <a:lnTo>
                  <a:pt x="63" y="4640"/>
                </a:lnTo>
                <a:lnTo>
                  <a:pt x="28" y="4914"/>
                </a:lnTo>
                <a:lnTo>
                  <a:pt x="7" y="5192"/>
                </a:lnTo>
                <a:lnTo>
                  <a:pt x="0" y="5474"/>
                </a:lnTo>
                <a:lnTo>
                  <a:pt x="10947" y="5474"/>
                </a:lnTo>
                <a:close/>
              </a:path>
            </a:pathLst>
          </a:custGeom>
          <a:solidFill>
            <a:srgbClr val="FA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9" name="Freeform 13">
            <a:extLst>
              <a:ext uri="{FF2B5EF4-FFF2-40B4-BE49-F238E27FC236}">
                <a16:creationId xmlns:a16="http://schemas.microsoft.com/office/drawing/2014/main" id="{62D8518C-CA7B-4152-8A86-D4AED3E23EB7}"/>
              </a:ext>
            </a:extLst>
          </p:cNvPr>
          <p:cNvSpPr>
            <a:spLocks/>
          </p:cNvSpPr>
          <p:nvPr/>
        </p:nvSpPr>
        <p:spPr bwMode="auto">
          <a:xfrm>
            <a:off x="7215419" y="3685346"/>
            <a:ext cx="1375568" cy="1333243"/>
          </a:xfrm>
          <a:custGeom>
            <a:avLst/>
            <a:gdLst>
              <a:gd name="T0" fmla="*/ 60 w 5493"/>
              <a:gd name="T1" fmla="*/ 9 h 5492"/>
              <a:gd name="T2" fmla="*/ 134 w 5493"/>
              <a:gd name="T3" fmla="*/ 15 h 5492"/>
              <a:gd name="T4" fmla="*/ 206 w 5493"/>
              <a:gd name="T5" fmla="*/ 25 h 5492"/>
              <a:gd name="T6" fmla="*/ 276 w 5493"/>
              <a:gd name="T7" fmla="*/ 40 h 5492"/>
              <a:gd name="T8" fmla="*/ 345 w 5493"/>
              <a:gd name="T9" fmla="*/ 58 h 5492"/>
              <a:gd name="T10" fmla="*/ 413 w 5493"/>
              <a:gd name="T11" fmla="*/ 81 h 5492"/>
              <a:gd name="T12" fmla="*/ 478 w 5493"/>
              <a:gd name="T13" fmla="*/ 107 h 5492"/>
              <a:gd name="T14" fmla="*/ 542 w 5493"/>
              <a:gd name="T15" fmla="*/ 137 h 5492"/>
              <a:gd name="T16" fmla="*/ 603 w 5493"/>
              <a:gd name="T17" fmla="*/ 171 h 5492"/>
              <a:gd name="T18" fmla="*/ 661 w 5493"/>
              <a:gd name="T19" fmla="*/ 208 h 5492"/>
              <a:gd name="T20" fmla="*/ 718 w 5493"/>
              <a:gd name="T21" fmla="*/ 248 h 5492"/>
              <a:gd name="T22" fmla="*/ 771 w 5493"/>
              <a:gd name="T23" fmla="*/ 291 h 5492"/>
              <a:gd name="T24" fmla="*/ 822 w 5493"/>
              <a:gd name="T25" fmla="*/ 337 h 5492"/>
              <a:gd name="T26" fmla="*/ 870 w 5493"/>
              <a:gd name="T27" fmla="*/ 387 h 5492"/>
              <a:gd name="T28" fmla="*/ 914 w 5493"/>
              <a:gd name="T29" fmla="*/ 439 h 5492"/>
              <a:gd name="T30" fmla="*/ 956 w 5493"/>
              <a:gd name="T31" fmla="*/ 493 h 5492"/>
              <a:gd name="T32" fmla="*/ 994 w 5493"/>
              <a:gd name="T33" fmla="*/ 550 h 5492"/>
              <a:gd name="T34" fmla="*/ 1029 w 5493"/>
              <a:gd name="T35" fmla="*/ 609 h 5492"/>
              <a:gd name="T36" fmla="*/ 1060 w 5493"/>
              <a:gd name="T37" fmla="*/ 670 h 5492"/>
              <a:gd name="T38" fmla="*/ 1087 w 5493"/>
              <a:gd name="T39" fmla="*/ 734 h 5492"/>
              <a:gd name="T40" fmla="*/ 1110 w 5493"/>
              <a:gd name="T41" fmla="*/ 799 h 5492"/>
              <a:gd name="T42" fmla="*/ 1129 w 5493"/>
              <a:gd name="T43" fmla="*/ 866 h 5492"/>
              <a:gd name="T44" fmla="*/ 1144 w 5493"/>
              <a:gd name="T45" fmla="*/ 934 h 5492"/>
              <a:gd name="T46" fmla="*/ 1155 w 5493"/>
              <a:gd name="T47" fmla="*/ 1005 h 5492"/>
              <a:gd name="T48" fmla="*/ 1161 w 5493"/>
              <a:gd name="T49" fmla="*/ 1076 h 5492"/>
              <a:gd name="T50" fmla="*/ 1170 w 5493"/>
              <a:gd name="T51" fmla="*/ 1134 h 5492"/>
              <a:gd name="T52" fmla="*/ 1168 w 5493"/>
              <a:gd name="T53" fmla="*/ 1061 h 5492"/>
              <a:gd name="T54" fmla="*/ 1161 w 5493"/>
              <a:gd name="T55" fmla="*/ 989 h 5492"/>
              <a:gd name="T56" fmla="*/ 1149 w 5493"/>
              <a:gd name="T57" fmla="*/ 919 h 5492"/>
              <a:gd name="T58" fmla="*/ 1133 w 5493"/>
              <a:gd name="T59" fmla="*/ 851 h 5492"/>
              <a:gd name="T60" fmla="*/ 1113 w 5493"/>
              <a:gd name="T61" fmla="*/ 783 h 5492"/>
              <a:gd name="T62" fmla="*/ 1089 w 5493"/>
              <a:gd name="T63" fmla="*/ 718 h 5492"/>
              <a:gd name="T64" fmla="*/ 1061 w 5493"/>
              <a:gd name="T65" fmla="*/ 655 h 5492"/>
              <a:gd name="T66" fmla="*/ 1029 w 5493"/>
              <a:gd name="T67" fmla="*/ 593 h 5492"/>
              <a:gd name="T68" fmla="*/ 993 w 5493"/>
              <a:gd name="T69" fmla="*/ 534 h 5492"/>
              <a:gd name="T70" fmla="*/ 954 w 5493"/>
              <a:gd name="T71" fmla="*/ 477 h 5492"/>
              <a:gd name="T72" fmla="*/ 912 w 5493"/>
              <a:gd name="T73" fmla="*/ 423 h 5492"/>
              <a:gd name="T74" fmla="*/ 866 w 5493"/>
              <a:gd name="T75" fmla="*/ 371 h 5492"/>
              <a:gd name="T76" fmla="*/ 817 w 5493"/>
              <a:gd name="T77" fmla="*/ 322 h 5492"/>
              <a:gd name="T78" fmla="*/ 766 w 5493"/>
              <a:gd name="T79" fmla="*/ 276 h 5492"/>
              <a:gd name="T80" fmla="*/ 711 w 5493"/>
              <a:gd name="T81" fmla="*/ 234 h 5492"/>
              <a:gd name="T82" fmla="*/ 654 w 5493"/>
              <a:gd name="T83" fmla="*/ 194 h 5492"/>
              <a:gd name="T84" fmla="*/ 594 w 5493"/>
              <a:gd name="T85" fmla="*/ 157 h 5492"/>
              <a:gd name="T86" fmla="*/ 532 w 5493"/>
              <a:gd name="T87" fmla="*/ 124 h 5492"/>
              <a:gd name="T88" fmla="*/ 469 w 5493"/>
              <a:gd name="T89" fmla="*/ 95 h 5492"/>
              <a:gd name="T90" fmla="*/ 402 w 5493"/>
              <a:gd name="T91" fmla="*/ 69 h 5492"/>
              <a:gd name="T92" fmla="*/ 334 w 5493"/>
              <a:gd name="T93" fmla="*/ 47 h 5492"/>
              <a:gd name="T94" fmla="*/ 264 w 5493"/>
              <a:gd name="T95" fmla="*/ 29 h 5492"/>
              <a:gd name="T96" fmla="*/ 193 w 5493"/>
              <a:gd name="T97" fmla="*/ 15 h 5492"/>
              <a:gd name="T98" fmla="*/ 120 w 5493"/>
              <a:gd name="T99" fmla="*/ 6 h 5492"/>
              <a:gd name="T100" fmla="*/ 45 w 5493"/>
              <a:gd name="T101" fmla="*/ 1 h 54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93"/>
              <a:gd name="T154" fmla="*/ 0 h 5492"/>
              <a:gd name="T155" fmla="*/ 5493 w 5493"/>
              <a:gd name="T156" fmla="*/ 5492 h 54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93" h="5492">
                <a:moveTo>
                  <a:pt x="0" y="37"/>
                </a:moveTo>
                <a:lnTo>
                  <a:pt x="70" y="37"/>
                </a:lnTo>
                <a:lnTo>
                  <a:pt x="141" y="38"/>
                </a:lnTo>
                <a:lnTo>
                  <a:pt x="211" y="40"/>
                </a:lnTo>
                <a:lnTo>
                  <a:pt x="282" y="44"/>
                </a:lnTo>
                <a:lnTo>
                  <a:pt x="351" y="47"/>
                </a:lnTo>
                <a:lnTo>
                  <a:pt x="420" y="53"/>
                </a:lnTo>
                <a:lnTo>
                  <a:pt x="490" y="59"/>
                </a:lnTo>
                <a:lnTo>
                  <a:pt x="558" y="65"/>
                </a:lnTo>
                <a:lnTo>
                  <a:pt x="627" y="73"/>
                </a:lnTo>
                <a:lnTo>
                  <a:pt x="695" y="81"/>
                </a:lnTo>
                <a:lnTo>
                  <a:pt x="763" y="90"/>
                </a:lnTo>
                <a:lnTo>
                  <a:pt x="831" y="99"/>
                </a:lnTo>
                <a:lnTo>
                  <a:pt x="898" y="111"/>
                </a:lnTo>
                <a:lnTo>
                  <a:pt x="967" y="122"/>
                </a:lnTo>
                <a:lnTo>
                  <a:pt x="1034" y="134"/>
                </a:lnTo>
                <a:lnTo>
                  <a:pt x="1099" y="148"/>
                </a:lnTo>
                <a:lnTo>
                  <a:pt x="1166" y="162"/>
                </a:lnTo>
                <a:lnTo>
                  <a:pt x="1232" y="177"/>
                </a:lnTo>
                <a:lnTo>
                  <a:pt x="1298" y="192"/>
                </a:lnTo>
                <a:lnTo>
                  <a:pt x="1364" y="208"/>
                </a:lnTo>
                <a:lnTo>
                  <a:pt x="1428" y="225"/>
                </a:lnTo>
                <a:lnTo>
                  <a:pt x="1494" y="244"/>
                </a:lnTo>
                <a:lnTo>
                  <a:pt x="1559" y="262"/>
                </a:lnTo>
                <a:lnTo>
                  <a:pt x="1622" y="282"/>
                </a:lnTo>
                <a:lnTo>
                  <a:pt x="1686" y="303"/>
                </a:lnTo>
                <a:lnTo>
                  <a:pt x="1750" y="323"/>
                </a:lnTo>
                <a:lnTo>
                  <a:pt x="1813" y="345"/>
                </a:lnTo>
                <a:lnTo>
                  <a:pt x="1877" y="367"/>
                </a:lnTo>
                <a:lnTo>
                  <a:pt x="1939" y="391"/>
                </a:lnTo>
                <a:lnTo>
                  <a:pt x="2001" y="415"/>
                </a:lnTo>
                <a:lnTo>
                  <a:pt x="2062" y="440"/>
                </a:lnTo>
                <a:lnTo>
                  <a:pt x="2124" y="465"/>
                </a:lnTo>
                <a:lnTo>
                  <a:pt x="2185" y="492"/>
                </a:lnTo>
                <a:lnTo>
                  <a:pt x="2246" y="518"/>
                </a:lnTo>
                <a:lnTo>
                  <a:pt x="2306" y="546"/>
                </a:lnTo>
                <a:lnTo>
                  <a:pt x="2365" y="574"/>
                </a:lnTo>
                <a:lnTo>
                  <a:pt x="2425" y="604"/>
                </a:lnTo>
                <a:lnTo>
                  <a:pt x="2484" y="633"/>
                </a:lnTo>
                <a:lnTo>
                  <a:pt x="2543" y="664"/>
                </a:lnTo>
                <a:lnTo>
                  <a:pt x="2601" y="695"/>
                </a:lnTo>
                <a:lnTo>
                  <a:pt x="2658" y="726"/>
                </a:lnTo>
                <a:lnTo>
                  <a:pt x="2716" y="759"/>
                </a:lnTo>
                <a:lnTo>
                  <a:pt x="2773" y="792"/>
                </a:lnTo>
                <a:lnTo>
                  <a:pt x="2829" y="826"/>
                </a:lnTo>
                <a:lnTo>
                  <a:pt x="2886" y="860"/>
                </a:lnTo>
                <a:lnTo>
                  <a:pt x="2941" y="896"/>
                </a:lnTo>
                <a:lnTo>
                  <a:pt x="2996" y="932"/>
                </a:lnTo>
                <a:lnTo>
                  <a:pt x="3051" y="968"/>
                </a:lnTo>
                <a:lnTo>
                  <a:pt x="3105" y="1005"/>
                </a:lnTo>
                <a:lnTo>
                  <a:pt x="3158" y="1043"/>
                </a:lnTo>
                <a:lnTo>
                  <a:pt x="3212" y="1081"/>
                </a:lnTo>
                <a:lnTo>
                  <a:pt x="3265" y="1120"/>
                </a:lnTo>
                <a:lnTo>
                  <a:pt x="3317" y="1160"/>
                </a:lnTo>
                <a:lnTo>
                  <a:pt x="3369" y="1200"/>
                </a:lnTo>
                <a:lnTo>
                  <a:pt x="3421" y="1240"/>
                </a:lnTo>
                <a:lnTo>
                  <a:pt x="3471" y="1282"/>
                </a:lnTo>
                <a:lnTo>
                  <a:pt x="3521" y="1324"/>
                </a:lnTo>
                <a:lnTo>
                  <a:pt x="3571" y="1366"/>
                </a:lnTo>
                <a:lnTo>
                  <a:pt x="3620" y="1410"/>
                </a:lnTo>
                <a:lnTo>
                  <a:pt x="3669" y="1454"/>
                </a:lnTo>
                <a:lnTo>
                  <a:pt x="3717" y="1498"/>
                </a:lnTo>
                <a:lnTo>
                  <a:pt x="3765" y="1543"/>
                </a:lnTo>
                <a:lnTo>
                  <a:pt x="3812" y="1588"/>
                </a:lnTo>
                <a:lnTo>
                  <a:pt x="3858" y="1634"/>
                </a:lnTo>
                <a:lnTo>
                  <a:pt x="3904" y="1680"/>
                </a:lnTo>
                <a:lnTo>
                  <a:pt x="3949" y="1728"/>
                </a:lnTo>
                <a:lnTo>
                  <a:pt x="3995" y="1775"/>
                </a:lnTo>
                <a:lnTo>
                  <a:pt x="4040" y="1824"/>
                </a:lnTo>
                <a:lnTo>
                  <a:pt x="4083" y="1872"/>
                </a:lnTo>
                <a:lnTo>
                  <a:pt x="4126" y="1922"/>
                </a:lnTo>
                <a:lnTo>
                  <a:pt x="4169" y="1971"/>
                </a:lnTo>
                <a:lnTo>
                  <a:pt x="4210" y="2021"/>
                </a:lnTo>
                <a:lnTo>
                  <a:pt x="4252" y="2072"/>
                </a:lnTo>
                <a:lnTo>
                  <a:pt x="4292" y="2124"/>
                </a:lnTo>
                <a:lnTo>
                  <a:pt x="4333" y="2175"/>
                </a:lnTo>
                <a:lnTo>
                  <a:pt x="4373" y="2228"/>
                </a:lnTo>
                <a:lnTo>
                  <a:pt x="4411" y="2280"/>
                </a:lnTo>
                <a:lnTo>
                  <a:pt x="4450" y="2333"/>
                </a:lnTo>
                <a:lnTo>
                  <a:pt x="4488" y="2387"/>
                </a:lnTo>
                <a:lnTo>
                  <a:pt x="4525" y="2442"/>
                </a:lnTo>
                <a:lnTo>
                  <a:pt x="4562" y="2496"/>
                </a:lnTo>
                <a:lnTo>
                  <a:pt x="4597" y="2551"/>
                </a:lnTo>
                <a:lnTo>
                  <a:pt x="4632" y="2607"/>
                </a:lnTo>
                <a:lnTo>
                  <a:pt x="4667" y="2663"/>
                </a:lnTo>
                <a:lnTo>
                  <a:pt x="4700" y="2719"/>
                </a:lnTo>
                <a:lnTo>
                  <a:pt x="4734" y="2777"/>
                </a:lnTo>
                <a:lnTo>
                  <a:pt x="4766" y="2833"/>
                </a:lnTo>
                <a:lnTo>
                  <a:pt x="4798" y="2891"/>
                </a:lnTo>
                <a:lnTo>
                  <a:pt x="4829" y="2950"/>
                </a:lnTo>
                <a:lnTo>
                  <a:pt x="4859" y="3008"/>
                </a:lnTo>
                <a:lnTo>
                  <a:pt x="4889" y="3068"/>
                </a:lnTo>
                <a:lnTo>
                  <a:pt x="4918" y="3126"/>
                </a:lnTo>
                <a:lnTo>
                  <a:pt x="4947" y="3187"/>
                </a:lnTo>
                <a:lnTo>
                  <a:pt x="4975" y="3247"/>
                </a:lnTo>
                <a:lnTo>
                  <a:pt x="5002" y="3307"/>
                </a:lnTo>
                <a:lnTo>
                  <a:pt x="5028" y="3368"/>
                </a:lnTo>
                <a:lnTo>
                  <a:pt x="5053" y="3429"/>
                </a:lnTo>
                <a:lnTo>
                  <a:pt x="5079" y="3491"/>
                </a:lnTo>
                <a:lnTo>
                  <a:pt x="5102" y="3554"/>
                </a:lnTo>
                <a:lnTo>
                  <a:pt x="5126" y="3616"/>
                </a:lnTo>
                <a:lnTo>
                  <a:pt x="5148" y="3679"/>
                </a:lnTo>
                <a:lnTo>
                  <a:pt x="5170" y="3742"/>
                </a:lnTo>
                <a:lnTo>
                  <a:pt x="5191" y="3806"/>
                </a:lnTo>
                <a:lnTo>
                  <a:pt x="5212" y="3869"/>
                </a:lnTo>
                <a:lnTo>
                  <a:pt x="5231" y="3934"/>
                </a:lnTo>
                <a:lnTo>
                  <a:pt x="5250" y="3997"/>
                </a:lnTo>
                <a:lnTo>
                  <a:pt x="5268" y="4063"/>
                </a:lnTo>
                <a:lnTo>
                  <a:pt x="5286" y="4128"/>
                </a:lnTo>
                <a:lnTo>
                  <a:pt x="5302" y="4194"/>
                </a:lnTo>
                <a:lnTo>
                  <a:pt x="5317" y="4260"/>
                </a:lnTo>
                <a:lnTo>
                  <a:pt x="5332" y="4325"/>
                </a:lnTo>
                <a:lnTo>
                  <a:pt x="5346" y="4392"/>
                </a:lnTo>
                <a:lnTo>
                  <a:pt x="5360" y="4458"/>
                </a:lnTo>
                <a:lnTo>
                  <a:pt x="5372" y="4525"/>
                </a:lnTo>
                <a:lnTo>
                  <a:pt x="5384" y="4593"/>
                </a:lnTo>
                <a:lnTo>
                  <a:pt x="5394" y="4660"/>
                </a:lnTo>
                <a:lnTo>
                  <a:pt x="5405" y="4728"/>
                </a:lnTo>
                <a:lnTo>
                  <a:pt x="5413" y="4797"/>
                </a:lnTo>
                <a:lnTo>
                  <a:pt x="5422" y="4865"/>
                </a:lnTo>
                <a:lnTo>
                  <a:pt x="5429" y="4934"/>
                </a:lnTo>
                <a:lnTo>
                  <a:pt x="5436" y="5002"/>
                </a:lnTo>
                <a:lnTo>
                  <a:pt x="5442" y="5071"/>
                </a:lnTo>
                <a:lnTo>
                  <a:pt x="5446" y="5141"/>
                </a:lnTo>
                <a:lnTo>
                  <a:pt x="5450" y="5210"/>
                </a:lnTo>
                <a:lnTo>
                  <a:pt x="5453" y="5281"/>
                </a:lnTo>
                <a:lnTo>
                  <a:pt x="5455" y="5351"/>
                </a:lnTo>
                <a:lnTo>
                  <a:pt x="5457" y="5421"/>
                </a:lnTo>
                <a:lnTo>
                  <a:pt x="5457" y="5492"/>
                </a:lnTo>
                <a:lnTo>
                  <a:pt x="5493" y="5492"/>
                </a:lnTo>
                <a:lnTo>
                  <a:pt x="5493" y="5420"/>
                </a:lnTo>
                <a:lnTo>
                  <a:pt x="5492" y="5350"/>
                </a:lnTo>
                <a:lnTo>
                  <a:pt x="5490" y="5279"/>
                </a:lnTo>
                <a:lnTo>
                  <a:pt x="5487" y="5209"/>
                </a:lnTo>
                <a:lnTo>
                  <a:pt x="5482" y="5138"/>
                </a:lnTo>
                <a:lnTo>
                  <a:pt x="5477" y="5069"/>
                </a:lnTo>
                <a:lnTo>
                  <a:pt x="5472" y="5000"/>
                </a:lnTo>
                <a:lnTo>
                  <a:pt x="5466" y="4929"/>
                </a:lnTo>
                <a:lnTo>
                  <a:pt x="5458" y="4861"/>
                </a:lnTo>
                <a:lnTo>
                  <a:pt x="5450" y="4792"/>
                </a:lnTo>
                <a:lnTo>
                  <a:pt x="5440" y="4724"/>
                </a:lnTo>
                <a:lnTo>
                  <a:pt x="5430" y="4656"/>
                </a:lnTo>
                <a:lnTo>
                  <a:pt x="5420" y="4588"/>
                </a:lnTo>
                <a:lnTo>
                  <a:pt x="5408" y="4519"/>
                </a:lnTo>
                <a:lnTo>
                  <a:pt x="5395" y="4451"/>
                </a:lnTo>
                <a:lnTo>
                  <a:pt x="5381" y="4384"/>
                </a:lnTo>
                <a:lnTo>
                  <a:pt x="5368" y="4317"/>
                </a:lnTo>
                <a:lnTo>
                  <a:pt x="5353" y="4251"/>
                </a:lnTo>
                <a:lnTo>
                  <a:pt x="5338" y="4184"/>
                </a:lnTo>
                <a:lnTo>
                  <a:pt x="5320" y="4119"/>
                </a:lnTo>
                <a:lnTo>
                  <a:pt x="5303" y="4053"/>
                </a:lnTo>
                <a:lnTo>
                  <a:pt x="5286" y="3988"/>
                </a:lnTo>
                <a:lnTo>
                  <a:pt x="5266" y="3923"/>
                </a:lnTo>
                <a:lnTo>
                  <a:pt x="5246" y="3859"/>
                </a:lnTo>
                <a:lnTo>
                  <a:pt x="5226" y="3794"/>
                </a:lnTo>
                <a:lnTo>
                  <a:pt x="5205" y="3731"/>
                </a:lnTo>
                <a:lnTo>
                  <a:pt x="5183" y="3666"/>
                </a:lnTo>
                <a:lnTo>
                  <a:pt x="5160" y="3603"/>
                </a:lnTo>
                <a:lnTo>
                  <a:pt x="5137" y="3540"/>
                </a:lnTo>
                <a:lnTo>
                  <a:pt x="5112" y="3478"/>
                </a:lnTo>
                <a:lnTo>
                  <a:pt x="5087" y="3415"/>
                </a:lnTo>
                <a:lnTo>
                  <a:pt x="5062" y="3354"/>
                </a:lnTo>
                <a:lnTo>
                  <a:pt x="5035" y="3293"/>
                </a:lnTo>
                <a:lnTo>
                  <a:pt x="5008" y="3232"/>
                </a:lnTo>
                <a:lnTo>
                  <a:pt x="4981" y="3170"/>
                </a:lnTo>
                <a:lnTo>
                  <a:pt x="4952" y="3110"/>
                </a:lnTo>
                <a:lnTo>
                  <a:pt x="4923" y="3050"/>
                </a:lnTo>
                <a:lnTo>
                  <a:pt x="4893" y="2991"/>
                </a:lnTo>
                <a:lnTo>
                  <a:pt x="4862" y="2932"/>
                </a:lnTo>
                <a:lnTo>
                  <a:pt x="4831" y="2874"/>
                </a:lnTo>
                <a:lnTo>
                  <a:pt x="4798" y="2816"/>
                </a:lnTo>
                <a:lnTo>
                  <a:pt x="4766" y="2758"/>
                </a:lnTo>
                <a:lnTo>
                  <a:pt x="4732" y="2700"/>
                </a:lnTo>
                <a:lnTo>
                  <a:pt x="4698" y="2644"/>
                </a:lnTo>
                <a:lnTo>
                  <a:pt x="4663" y="2587"/>
                </a:lnTo>
                <a:lnTo>
                  <a:pt x="4627" y="2532"/>
                </a:lnTo>
                <a:lnTo>
                  <a:pt x="4592" y="2476"/>
                </a:lnTo>
                <a:lnTo>
                  <a:pt x="4556" y="2421"/>
                </a:lnTo>
                <a:lnTo>
                  <a:pt x="4518" y="2366"/>
                </a:lnTo>
                <a:lnTo>
                  <a:pt x="4480" y="2312"/>
                </a:lnTo>
                <a:lnTo>
                  <a:pt x="4441" y="2259"/>
                </a:lnTo>
                <a:lnTo>
                  <a:pt x="4402" y="2206"/>
                </a:lnTo>
                <a:lnTo>
                  <a:pt x="4362" y="2153"/>
                </a:lnTo>
                <a:lnTo>
                  <a:pt x="4321" y="2101"/>
                </a:lnTo>
                <a:lnTo>
                  <a:pt x="4281" y="2049"/>
                </a:lnTo>
                <a:lnTo>
                  <a:pt x="4239" y="1998"/>
                </a:lnTo>
                <a:lnTo>
                  <a:pt x="4197" y="1947"/>
                </a:lnTo>
                <a:lnTo>
                  <a:pt x="4154" y="1898"/>
                </a:lnTo>
                <a:lnTo>
                  <a:pt x="4110" y="1848"/>
                </a:lnTo>
                <a:lnTo>
                  <a:pt x="4066" y="1799"/>
                </a:lnTo>
                <a:lnTo>
                  <a:pt x="4021" y="1751"/>
                </a:lnTo>
                <a:lnTo>
                  <a:pt x="3976" y="1702"/>
                </a:lnTo>
                <a:lnTo>
                  <a:pt x="3931" y="1655"/>
                </a:lnTo>
                <a:lnTo>
                  <a:pt x="3885" y="1609"/>
                </a:lnTo>
                <a:lnTo>
                  <a:pt x="3837" y="1561"/>
                </a:lnTo>
                <a:lnTo>
                  <a:pt x="3790" y="1516"/>
                </a:lnTo>
                <a:lnTo>
                  <a:pt x="3742" y="1471"/>
                </a:lnTo>
                <a:lnTo>
                  <a:pt x="3693" y="1426"/>
                </a:lnTo>
                <a:lnTo>
                  <a:pt x="3645" y="1382"/>
                </a:lnTo>
                <a:lnTo>
                  <a:pt x="3595" y="1339"/>
                </a:lnTo>
                <a:lnTo>
                  <a:pt x="3545" y="1296"/>
                </a:lnTo>
                <a:lnTo>
                  <a:pt x="3494" y="1254"/>
                </a:lnTo>
                <a:lnTo>
                  <a:pt x="3442" y="1213"/>
                </a:lnTo>
                <a:lnTo>
                  <a:pt x="3392" y="1171"/>
                </a:lnTo>
                <a:lnTo>
                  <a:pt x="3340" y="1131"/>
                </a:lnTo>
                <a:lnTo>
                  <a:pt x="3287" y="1091"/>
                </a:lnTo>
                <a:lnTo>
                  <a:pt x="3233" y="1052"/>
                </a:lnTo>
                <a:lnTo>
                  <a:pt x="3180" y="1013"/>
                </a:lnTo>
                <a:lnTo>
                  <a:pt x="3126" y="975"/>
                </a:lnTo>
                <a:lnTo>
                  <a:pt x="3072" y="938"/>
                </a:lnTo>
                <a:lnTo>
                  <a:pt x="3016" y="901"/>
                </a:lnTo>
                <a:lnTo>
                  <a:pt x="2961" y="865"/>
                </a:lnTo>
                <a:lnTo>
                  <a:pt x="2904" y="829"/>
                </a:lnTo>
                <a:lnTo>
                  <a:pt x="2848" y="795"/>
                </a:lnTo>
                <a:lnTo>
                  <a:pt x="2791" y="761"/>
                </a:lnTo>
                <a:lnTo>
                  <a:pt x="2735" y="728"/>
                </a:lnTo>
                <a:lnTo>
                  <a:pt x="2677" y="695"/>
                </a:lnTo>
                <a:lnTo>
                  <a:pt x="2618" y="663"/>
                </a:lnTo>
                <a:lnTo>
                  <a:pt x="2560" y="632"/>
                </a:lnTo>
                <a:lnTo>
                  <a:pt x="2500" y="600"/>
                </a:lnTo>
                <a:lnTo>
                  <a:pt x="2441" y="570"/>
                </a:lnTo>
                <a:lnTo>
                  <a:pt x="2381" y="542"/>
                </a:lnTo>
                <a:lnTo>
                  <a:pt x="2321" y="513"/>
                </a:lnTo>
                <a:lnTo>
                  <a:pt x="2261" y="485"/>
                </a:lnTo>
                <a:lnTo>
                  <a:pt x="2200" y="458"/>
                </a:lnTo>
                <a:lnTo>
                  <a:pt x="2139" y="432"/>
                </a:lnTo>
                <a:lnTo>
                  <a:pt x="2076" y="405"/>
                </a:lnTo>
                <a:lnTo>
                  <a:pt x="2014" y="381"/>
                </a:lnTo>
                <a:lnTo>
                  <a:pt x="1952" y="357"/>
                </a:lnTo>
                <a:lnTo>
                  <a:pt x="1888" y="334"/>
                </a:lnTo>
                <a:lnTo>
                  <a:pt x="1826" y="311"/>
                </a:lnTo>
                <a:lnTo>
                  <a:pt x="1762" y="289"/>
                </a:lnTo>
                <a:lnTo>
                  <a:pt x="1698" y="268"/>
                </a:lnTo>
                <a:lnTo>
                  <a:pt x="1634" y="247"/>
                </a:lnTo>
                <a:lnTo>
                  <a:pt x="1568" y="227"/>
                </a:lnTo>
                <a:lnTo>
                  <a:pt x="1504" y="208"/>
                </a:lnTo>
                <a:lnTo>
                  <a:pt x="1439" y="190"/>
                </a:lnTo>
                <a:lnTo>
                  <a:pt x="1373" y="173"/>
                </a:lnTo>
                <a:lnTo>
                  <a:pt x="1307" y="157"/>
                </a:lnTo>
                <a:lnTo>
                  <a:pt x="1240" y="141"/>
                </a:lnTo>
                <a:lnTo>
                  <a:pt x="1174" y="126"/>
                </a:lnTo>
                <a:lnTo>
                  <a:pt x="1107" y="112"/>
                </a:lnTo>
                <a:lnTo>
                  <a:pt x="1040" y="98"/>
                </a:lnTo>
                <a:lnTo>
                  <a:pt x="972" y="85"/>
                </a:lnTo>
                <a:lnTo>
                  <a:pt x="904" y="74"/>
                </a:lnTo>
                <a:lnTo>
                  <a:pt x="837" y="63"/>
                </a:lnTo>
                <a:lnTo>
                  <a:pt x="768" y="53"/>
                </a:lnTo>
                <a:lnTo>
                  <a:pt x="700" y="44"/>
                </a:lnTo>
                <a:lnTo>
                  <a:pt x="630" y="36"/>
                </a:lnTo>
                <a:lnTo>
                  <a:pt x="562" y="29"/>
                </a:lnTo>
                <a:lnTo>
                  <a:pt x="492" y="22"/>
                </a:lnTo>
                <a:lnTo>
                  <a:pt x="423" y="16"/>
                </a:lnTo>
                <a:lnTo>
                  <a:pt x="353" y="11"/>
                </a:lnTo>
                <a:lnTo>
                  <a:pt x="283" y="7"/>
                </a:lnTo>
                <a:lnTo>
                  <a:pt x="212" y="5"/>
                </a:lnTo>
                <a:lnTo>
                  <a:pt x="142" y="2"/>
                </a:lnTo>
                <a:lnTo>
                  <a:pt x="72" y="1"/>
                </a:lnTo>
                <a:lnTo>
                  <a:pt x="0" y="0"/>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20" name="Freeform 14">
            <a:extLst>
              <a:ext uri="{FF2B5EF4-FFF2-40B4-BE49-F238E27FC236}">
                <a16:creationId xmlns:a16="http://schemas.microsoft.com/office/drawing/2014/main" id="{A58A2812-9DF5-406E-B7C1-FAAF2FFEFA6F}"/>
              </a:ext>
            </a:extLst>
          </p:cNvPr>
          <p:cNvSpPr>
            <a:spLocks/>
          </p:cNvSpPr>
          <p:nvPr/>
        </p:nvSpPr>
        <p:spPr bwMode="auto">
          <a:xfrm>
            <a:off x="5839852" y="3685346"/>
            <a:ext cx="1375568" cy="1333243"/>
          </a:xfrm>
          <a:custGeom>
            <a:avLst/>
            <a:gdLst>
              <a:gd name="T0" fmla="*/ 9 w 5490"/>
              <a:gd name="T1" fmla="*/ 1076 h 5492"/>
              <a:gd name="T2" fmla="*/ 15 w 5490"/>
              <a:gd name="T3" fmla="*/ 1005 h 5492"/>
              <a:gd name="T4" fmla="*/ 26 w 5490"/>
              <a:gd name="T5" fmla="*/ 934 h 5492"/>
              <a:gd name="T6" fmla="*/ 41 w 5490"/>
              <a:gd name="T7" fmla="*/ 866 h 5492"/>
              <a:gd name="T8" fmla="*/ 60 w 5490"/>
              <a:gd name="T9" fmla="*/ 799 h 5492"/>
              <a:gd name="T10" fmla="*/ 83 w 5490"/>
              <a:gd name="T11" fmla="*/ 734 h 5492"/>
              <a:gd name="T12" fmla="*/ 110 w 5490"/>
              <a:gd name="T13" fmla="*/ 670 h 5492"/>
              <a:gd name="T14" fmla="*/ 142 w 5490"/>
              <a:gd name="T15" fmla="*/ 609 h 5492"/>
              <a:gd name="T16" fmla="*/ 176 w 5490"/>
              <a:gd name="T17" fmla="*/ 550 h 5492"/>
              <a:gd name="T18" fmla="*/ 214 w 5490"/>
              <a:gd name="T19" fmla="*/ 493 h 5492"/>
              <a:gd name="T20" fmla="*/ 256 w 5490"/>
              <a:gd name="T21" fmla="*/ 439 h 5492"/>
              <a:gd name="T22" fmla="*/ 300 w 5490"/>
              <a:gd name="T23" fmla="*/ 387 h 5492"/>
              <a:gd name="T24" fmla="*/ 348 w 5490"/>
              <a:gd name="T25" fmla="*/ 337 h 5492"/>
              <a:gd name="T26" fmla="*/ 399 w 5490"/>
              <a:gd name="T27" fmla="*/ 291 h 5492"/>
              <a:gd name="T28" fmla="*/ 453 w 5490"/>
              <a:gd name="T29" fmla="*/ 248 h 5492"/>
              <a:gd name="T30" fmla="*/ 509 w 5490"/>
              <a:gd name="T31" fmla="*/ 208 h 5492"/>
              <a:gd name="T32" fmla="*/ 568 w 5490"/>
              <a:gd name="T33" fmla="*/ 171 h 5492"/>
              <a:gd name="T34" fmla="*/ 628 w 5490"/>
              <a:gd name="T35" fmla="*/ 137 h 5492"/>
              <a:gd name="T36" fmla="*/ 692 w 5490"/>
              <a:gd name="T37" fmla="*/ 107 h 5492"/>
              <a:gd name="T38" fmla="*/ 757 w 5490"/>
              <a:gd name="T39" fmla="*/ 81 h 5492"/>
              <a:gd name="T40" fmla="*/ 825 w 5490"/>
              <a:gd name="T41" fmla="*/ 58 h 5492"/>
              <a:gd name="T42" fmla="*/ 894 w 5490"/>
              <a:gd name="T43" fmla="*/ 40 h 5492"/>
              <a:gd name="T44" fmla="*/ 965 w 5490"/>
              <a:gd name="T45" fmla="*/ 25 h 5492"/>
              <a:gd name="T46" fmla="*/ 1037 w 5490"/>
              <a:gd name="T47" fmla="*/ 15 h 5492"/>
              <a:gd name="T48" fmla="*/ 1110 w 5490"/>
              <a:gd name="T49" fmla="*/ 9 h 5492"/>
              <a:gd name="T50" fmla="*/ 1170 w 5490"/>
              <a:gd name="T51" fmla="*/ 0 h 5492"/>
              <a:gd name="T52" fmla="*/ 1095 w 5490"/>
              <a:gd name="T53" fmla="*/ 2 h 5492"/>
              <a:gd name="T54" fmla="*/ 1021 w 5490"/>
              <a:gd name="T55" fmla="*/ 9 h 5492"/>
              <a:gd name="T56" fmla="*/ 949 w 5490"/>
              <a:gd name="T57" fmla="*/ 20 h 5492"/>
              <a:gd name="T58" fmla="*/ 878 w 5490"/>
              <a:gd name="T59" fmla="*/ 36 h 5492"/>
              <a:gd name="T60" fmla="*/ 809 w 5490"/>
              <a:gd name="T61" fmla="*/ 55 h 5492"/>
              <a:gd name="T62" fmla="*/ 741 w 5490"/>
              <a:gd name="T63" fmla="*/ 79 h 5492"/>
              <a:gd name="T64" fmla="*/ 676 w 5490"/>
              <a:gd name="T65" fmla="*/ 106 h 5492"/>
              <a:gd name="T66" fmla="*/ 612 w 5490"/>
              <a:gd name="T67" fmla="*/ 137 h 5492"/>
              <a:gd name="T68" fmla="*/ 552 w 5490"/>
              <a:gd name="T69" fmla="*/ 171 h 5492"/>
              <a:gd name="T70" fmla="*/ 493 w 5490"/>
              <a:gd name="T71" fmla="*/ 209 h 5492"/>
              <a:gd name="T72" fmla="*/ 437 w 5490"/>
              <a:gd name="T73" fmla="*/ 250 h 5492"/>
              <a:gd name="T74" fmla="*/ 383 w 5490"/>
              <a:gd name="T75" fmla="*/ 294 h 5492"/>
              <a:gd name="T76" fmla="*/ 333 w 5490"/>
              <a:gd name="T77" fmla="*/ 342 h 5492"/>
              <a:gd name="T78" fmla="*/ 285 w 5490"/>
              <a:gd name="T79" fmla="*/ 392 h 5492"/>
              <a:gd name="T80" fmla="*/ 241 w 5490"/>
              <a:gd name="T81" fmla="*/ 445 h 5492"/>
              <a:gd name="T82" fmla="*/ 200 w 5490"/>
              <a:gd name="T83" fmla="*/ 500 h 5492"/>
              <a:gd name="T84" fmla="*/ 162 w 5490"/>
              <a:gd name="T85" fmla="*/ 558 h 5492"/>
              <a:gd name="T86" fmla="*/ 128 w 5490"/>
              <a:gd name="T87" fmla="*/ 618 h 5492"/>
              <a:gd name="T88" fmla="*/ 98 w 5490"/>
              <a:gd name="T89" fmla="*/ 680 h 5492"/>
              <a:gd name="T90" fmla="*/ 71 w 5490"/>
              <a:gd name="T91" fmla="*/ 744 h 5492"/>
              <a:gd name="T92" fmla="*/ 48 w 5490"/>
              <a:gd name="T93" fmla="*/ 810 h 5492"/>
              <a:gd name="T94" fmla="*/ 30 w 5490"/>
              <a:gd name="T95" fmla="*/ 878 h 5492"/>
              <a:gd name="T96" fmla="*/ 16 w 5490"/>
              <a:gd name="T97" fmla="*/ 947 h 5492"/>
              <a:gd name="T98" fmla="*/ 6 w 5490"/>
              <a:gd name="T99" fmla="*/ 1018 h 5492"/>
              <a:gd name="T100" fmla="*/ 1 w 5490"/>
              <a:gd name="T101" fmla="*/ 1090 h 54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90"/>
              <a:gd name="T154" fmla="*/ 0 h 5492"/>
              <a:gd name="T155" fmla="*/ 5490 w 5490"/>
              <a:gd name="T156" fmla="*/ 5492 h 54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90" h="5492">
                <a:moveTo>
                  <a:pt x="37" y="5492"/>
                </a:moveTo>
                <a:lnTo>
                  <a:pt x="37" y="5421"/>
                </a:lnTo>
                <a:lnTo>
                  <a:pt x="38" y="5351"/>
                </a:lnTo>
                <a:lnTo>
                  <a:pt x="40" y="5281"/>
                </a:lnTo>
                <a:lnTo>
                  <a:pt x="44" y="5210"/>
                </a:lnTo>
                <a:lnTo>
                  <a:pt x="47" y="5141"/>
                </a:lnTo>
                <a:lnTo>
                  <a:pt x="52" y="5071"/>
                </a:lnTo>
                <a:lnTo>
                  <a:pt x="58" y="5002"/>
                </a:lnTo>
                <a:lnTo>
                  <a:pt x="65" y="4934"/>
                </a:lnTo>
                <a:lnTo>
                  <a:pt x="71" y="4865"/>
                </a:lnTo>
                <a:lnTo>
                  <a:pt x="80" y="4797"/>
                </a:lnTo>
                <a:lnTo>
                  <a:pt x="89" y="4728"/>
                </a:lnTo>
                <a:lnTo>
                  <a:pt x="99" y="4660"/>
                </a:lnTo>
                <a:lnTo>
                  <a:pt x="110" y="4593"/>
                </a:lnTo>
                <a:lnTo>
                  <a:pt x="121" y="4525"/>
                </a:lnTo>
                <a:lnTo>
                  <a:pt x="134" y="4458"/>
                </a:lnTo>
                <a:lnTo>
                  <a:pt x="148" y="4392"/>
                </a:lnTo>
                <a:lnTo>
                  <a:pt x="162" y="4325"/>
                </a:lnTo>
                <a:lnTo>
                  <a:pt x="177" y="4260"/>
                </a:lnTo>
                <a:lnTo>
                  <a:pt x="192" y="4194"/>
                </a:lnTo>
                <a:lnTo>
                  <a:pt x="208" y="4128"/>
                </a:lnTo>
                <a:lnTo>
                  <a:pt x="225" y="4063"/>
                </a:lnTo>
                <a:lnTo>
                  <a:pt x="244" y="3997"/>
                </a:lnTo>
                <a:lnTo>
                  <a:pt x="262" y="3934"/>
                </a:lnTo>
                <a:lnTo>
                  <a:pt x="282" y="3869"/>
                </a:lnTo>
                <a:lnTo>
                  <a:pt x="302" y="3806"/>
                </a:lnTo>
                <a:lnTo>
                  <a:pt x="323" y="3742"/>
                </a:lnTo>
                <a:lnTo>
                  <a:pt x="345" y="3679"/>
                </a:lnTo>
                <a:lnTo>
                  <a:pt x="367" y="3616"/>
                </a:lnTo>
                <a:lnTo>
                  <a:pt x="391" y="3554"/>
                </a:lnTo>
                <a:lnTo>
                  <a:pt x="414" y="3491"/>
                </a:lnTo>
                <a:lnTo>
                  <a:pt x="440" y="3429"/>
                </a:lnTo>
                <a:lnTo>
                  <a:pt x="465" y="3368"/>
                </a:lnTo>
                <a:lnTo>
                  <a:pt x="492" y="3307"/>
                </a:lnTo>
                <a:lnTo>
                  <a:pt x="518" y="3247"/>
                </a:lnTo>
                <a:lnTo>
                  <a:pt x="546" y="3187"/>
                </a:lnTo>
                <a:lnTo>
                  <a:pt x="575" y="3126"/>
                </a:lnTo>
                <a:lnTo>
                  <a:pt x="604" y="3066"/>
                </a:lnTo>
                <a:lnTo>
                  <a:pt x="634" y="3008"/>
                </a:lnTo>
                <a:lnTo>
                  <a:pt x="664" y="2950"/>
                </a:lnTo>
                <a:lnTo>
                  <a:pt x="695" y="2891"/>
                </a:lnTo>
                <a:lnTo>
                  <a:pt x="726" y="2833"/>
                </a:lnTo>
                <a:lnTo>
                  <a:pt x="760" y="2777"/>
                </a:lnTo>
                <a:lnTo>
                  <a:pt x="792" y="2719"/>
                </a:lnTo>
                <a:lnTo>
                  <a:pt x="827" y="2662"/>
                </a:lnTo>
                <a:lnTo>
                  <a:pt x="861" y="2607"/>
                </a:lnTo>
                <a:lnTo>
                  <a:pt x="896" y="2551"/>
                </a:lnTo>
                <a:lnTo>
                  <a:pt x="932" y="2496"/>
                </a:lnTo>
                <a:lnTo>
                  <a:pt x="969" y="2442"/>
                </a:lnTo>
                <a:lnTo>
                  <a:pt x="1006" y="2387"/>
                </a:lnTo>
                <a:lnTo>
                  <a:pt x="1043" y="2333"/>
                </a:lnTo>
                <a:lnTo>
                  <a:pt x="1082" y="2280"/>
                </a:lnTo>
                <a:lnTo>
                  <a:pt x="1120" y="2228"/>
                </a:lnTo>
                <a:lnTo>
                  <a:pt x="1160" y="2175"/>
                </a:lnTo>
                <a:lnTo>
                  <a:pt x="1200" y="2124"/>
                </a:lnTo>
                <a:lnTo>
                  <a:pt x="1241" y="2072"/>
                </a:lnTo>
                <a:lnTo>
                  <a:pt x="1283" y="2021"/>
                </a:lnTo>
                <a:lnTo>
                  <a:pt x="1324" y="1971"/>
                </a:lnTo>
                <a:lnTo>
                  <a:pt x="1367" y="1922"/>
                </a:lnTo>
                <a:lnTo>
                  <a:pt x="1410" y="1872"/>
                </a:lnTo>
                <a:lnTo>
                  <a:pt x="1454" y="1824"/>
                </a:lnTo>
                <a:lnTo>
                  <a:pt x="1498" y="1775"/>
                </a:lnTo>
                <a:lnTo>
                  <a:pt x="1543" y="1728"/>
                </a:lnTo>
                <a:lnTo>
                  <a:pt x="1589" y="1680"/>
                </a:lnTo>
                <a:lnTo>
                  <a:pt x="1635" y="1634"/>
                </a:lnTo>
                <a:lnTo>
                  <a:pt x="1681" y="1588"/>
                </a:lnTo>
                <a:lnTo>
                  <a:pt x="1729" y="1543"/>
                </a:lnTo>
                <a:lnTo>
                  <a:pt x="1776" y="1498"/>
                </a:lnTo>
                <a:lnTo>
                  <a:pt x="1825" y="1454"/>
                </a:lnTo>
                <a:lnTo>
                  <a:pt x="1873" y="1410"/>
                </a:lnTo>
                <a:lnTo>
                  <a:pt x="1922" y="1366"/>
                </a:lnTo>
                <a:lnTo>
                  <a:pt x="1971" y="1324"/>
                </a:lnTo>
                <a:lnTo>
                  <a:pt x="2022" y="1282"/>
                </a:lnTo>
                <a:lnTo>
                  <a:pt x="2073" y="1240"/>
                </a:lnTo>
                <a:lnTo>
                  <a:pt x="2124" y="1200"/>
                </a:lnTo>
                <a:lnTo>
                  <a:pt x="2176" y="1160"/>
                </a:lnTo>
                <a:lnTo>
                  <a:pt x="2228" y="1120"/>
                </a:lnTo>
                <a:lnTo>
                  <a:pt x="2281" y="1081"/>
                </a:lnTo>
                <a:lnTo>
                  <a:pt x="2334" y="1043"/>
                </a:lnTo>
                <a:lnTo>
                  <a:pt x="2388" y="1005"/>
                </a:lnTo>
                <a:lnTo>
                  <a:pt x="2442" y="968"/>
                </a:lnTo>
                <a:lnTo>
                  <a:pt x="2497" y="932"/>
                </a:lnTo>
                <a:lnTo>
                  <a:pt x="2552" y="896"/>
                </a:lnTo>
                <a:lnTo>
                  <a:pt x="2607" y="860"/>
                </a:lnTo>
                <a:lnTo>
                  <a:pt x="2663" y="826"/>
                </a:lnTo>
                <a:lnTo>
                  <a:pt x="2720" y="792"/>
                </a:lnTo>
                <a:lnTo>
                  <a:pt x="2776" y="759"/>
                </a:lnTo>
                <a:lnTo>
                  <a:pt x="2834" y="726"/>
                </a:lnTo>
                <a:lnTo>
                  <a:pt x="2892" y="695"/>
                </a:lnTo>
                <a:lnTo>
                  <a:pt x="2949" y="664"/>
                </a:lnTo>
                <a:lnTo>
                  <a:pt x="3008" y="633"/>
                </a:lnTo>
                <a:lnTo>
                  <a:pt x="3067" y="604"/>
                </a:lnTo>
                <a:lnTo>
                  <a:pt x="3127" y="574"/>
                </a:lnTo>
                <a:lnTo>
                  <a:pt x="3186" y="546"/>
                </a:lnTo>
                <a:lnTo>
                  <a:pt x="3247" y="518"/>
                </a:lnTo>
                <a:lnTo>
                  <a:pt x="3307" y="492"/>
                </a:lnTo>
                <a:lnTo>
                  <a:pt x="3369" y="465"/>
                </a:lnTo>
                <a:lnTo>
                  <a:pt x="3430" y="440"/>
                </a:lnTo>
                <a:lnTo>
                  <a:pt x="3491" y="415"/>
                </a:lnTo>
                <a:lnTo>
                  <a:pt x="3553" y="391"/>
                </a:lnTo>
                <a:lnTo>
                  <a:pt x="3616" y="367"/>
                </a:lnTo>
                <a:lnTo>
                  <a:pt x="3679" y="345"/>
                </a:lnTo>
                <a:lnTo>
                  <a:pt x="3742" y="323"/>
                </a:lnTo>
                <a:lnTo>
                  <a:pt x="3805" y="303"/>
                </a:lnTo>
                <a:lnTo>
                  <a:pt x="3870" y="282"/>
                </a:lnTo>
                <a:lnTo>
                  <a:pt x="3933" y="262"/>
                </a:lnTo>
                <a:lnTo>
                  <a:pt x="3998" y="244"/>
                </a:lnTo>
                <a:lnTo>
                  <a:pt x="4063" y="225"/>
                </a:lnTo>
                <a:lnTo>
                  <a:pt x="4128" y="208"/>
                </a:lnTo>
                <a:lnTo>
                  <a:pt x="4193" y="192"/>
                </a:lnTo>
                <a:lnTo>
                  <a:pt x="4259" y="177"/>
                </a:lnTo>
                <a:lnTo>
                  <a:pt x="4326" y="162"/>
                </a:lnTo>
                <a:lnTo>
                  <a:pt x="4392" y="148"/>
                </a:lnTo>
                <a:lnTo>
                  <a:pt x="4459" y="134"/>
                </a:lnTo>
                <a:lnTo>
                  <a:pt x="4526" y="122"/>
                </a:lnTo>
                <a:lnTo>
                  <a:pt x="4593" y="111"/>
                </a:lnTo>
                <a:lnTo>
                  <a:pt x="4661" y="99"/>
                </a:lnTo>
                <a:lnTo>
                  <a:pt x="4728" y="90"/>
                </a:lnTo>
                <a:lnTo>
                  <a:pt x="4796" y="81"/>
                </a:lnTo>
                <a:lnTo>
                  <a:pt x="4864" y="73"/>
                </a:lnTo>
                <a:lnTo>
                  <a:pt x="4933" y="65"/>
                </a:lnTo>
                <a:lnTo>
                  <a:pt x="5001" y="59"/>
                </a:lnTo>
                <a:lnTo>
                  <a:pt x="5071" y="53"/>
                </a:lnTo>
                <a:lnTo>
                  <a:pt x="5140" y="47"/>
                </a:lnTo>
                <a:lnTo>
                  <a:pt x="5209" y="44"/>
                </a:lnTo>
                <a:lnTo>
                  <a:pt x="5280" y="40"/>
                </a:lnTo>
                <a:lnTo>
                  <a:pt x="5350" y="38"/>
                </a:lnTo>
                <a:lnTo>
                  <a:pt x="5420" y="37"/>
                </a:lnTo>
                <a:lnTo>
                  <a:pt x="5490" y="37"/>
                </a:lnTo>
                <a:lnTo>
                  <a:pt x="5490" y="0"/>
                </a:lnTo>
                <a:lnTo>
                  <a:pt x="5420" y="1"/>
                </a:lnTo>
                <a:lnTo>
                  <a:pt x="5349" y="2"/>
                </a:lnTo>
                <a:lnTo>
                  <a:pt x="5279" y="5"/>
                </a:lnTo>
                <a:lnTo>
                  <a:pt x="5208" y="7"/>
                </a:lnTo>
                <a:lnTo>
                  <a:pt x="5138" y="11"/>
                </a:lnTo>
                <a:lnTo>
                  <a:pt x="5068" y="16"/>
                </a:lnTo>
                <a:lnTo>
                  <a:pt x="4999" y="22"/>
                </a:lnTo>
                <a:lnTo>
                  <a:pt x="4930" y="29"/>
                </a:lnTo>
                <a:lnTo>
                  <a:pt x="4861" y="36"/>
                </a:lnTo>
                <a:lnTo>
                  <a:pt x="4791" y="44"/>
                </a:lnTo>
                <a:lnTo>
                  <a:pt x="4723" y="53"/>
                </a:lnTo>
                <a:lnTo>
                  <a:pt x="4655" y="63"/>
                </a:lnTo>
                <a:lnTo>
                  <a:pt x="4587" y="74"/>
                </a:lnTo>
                <a:lnTo>
                  <a:pt x="4519" y="85"/>
                </a:lnTo>
                <a:lnTo>
                  <a:pt x="4452" y="98"/>
                </a:lnTo>
                <a:lnTo>
                  <a:pt x="4385" y="112"/>
                </a:lnTo>
                <a:lnTo>
                  <a:pt x="4318" y="126"/>
                </a:lnTo>
                <a:lnTo>
                  <a:pt x="4251" y="141"/>
                </a:lnTo>
                <a:lnTo>
                  <a:pt x="4185" y="157"/>
                </a:lnTo>
                <a:lnTo>
                  <a:pt x="4119" y="173"/>
                </a:lnTo>
                <a:lnTo>
                  <a:pt x="4053" y="190"/>
                </a:lnTo>
                <a:lnTo>
                  <a:pt x="3988" y="208"/>
                </a:lnTo>
                <a:lnTo>
                  <a:pt x="3923" y="227"/>
                </a:lnTo>
                <a:lnTo>
                  <a:pt x="3858" y="247"/>
                </a:lnTo>
                <a:lnTo>
                  <a:pt x="3795" y="268"/>
                </a:lnTo>
                <a:lnTo>
                  <a:pt x="3730" y="289"/>
                </a:lnTo>
                <a:lnTo>
                  <a:pt x="3666" y="311"/>
                </a:lnTo>
                <a:lnTo>
                  <a:pt x="3603" y="334"/>
                </a:lnTo>
                <a:lnTo>
                  <a:pt x="3541" y="357"/>
                </a:lnTo>
                <a:lnTo>
                  <a:pt x="3478" y="381"/>
                </a:lnTo>
                <a:lnTo>
                  <a:pt x="3416" y="406"/>
                </a:lnTo>
                <a:lnTo>
                  <a:pt x="3355" y="432"/>
                </a:lnTo>
                <a:lnTo>
                  <a:pt x="3292" y="458"/>
                </a:lnTo>
                <a:lnTo>
                  <a:pt x="3232" y="485"/>
                </a:lnTo>
                <a:lnTo>
                  <a:pt x="3171" y="513"/>
                </a:lnTo>
                <a:lnTo>
                  <a:pt x="3111" y="542"/>
                </a:lnTo>
                <a:lnTo>
                  <a:pt x="3051" y="570"/>
                </a:lnTo>
                <a:lnTo>
                  <a:pt x="2992" y="600"/>
                </a:lnTo>
                <a:lnTo>
                  <a:pt x="2933" y="632"/>
                </a:lnTo>
                <a:lnTo>
                  <a:pt x="2874" y="663"/>
                </a:lnTo>
                <a:lnTo>
                  <a:pt x="2817" y="695"/>
                </a:lnTo>
                <a:lnTo>
                  <a:pt x="2759" y="728"/>
                </a:lnTo>
                <a:lnTo>
                  <a:pt x="2701" y="761"/>
                </a:lnTo>
                <a:lnTo>
                  <a:pt x="2644" y="795"/>
                </a:lnTo>
                <a:lnTo>
                  <a:pt x="2588" y="829"/>
                </a:lnTo>
                <a:lnTo>
                  <a:pt x="2532" y="865"/>
                </a:lnTo>
                <a:lnTo>
                  <a:pt x="2477" y="901"/>
                </a:lnTo>
                <a:lnTo>
                  <a:pt x="2422" y="938"/>
                </a:lnTo>
                <a:lnTo>
                  <a:pt x="2367" y="975"/>
                </a:lnTo>
                <a:lnTo>
                  <a:pt x="2313" y="1013"/>
                </a:lnTo>
                <a:lnTo>
                  <a:pt x="2259" y="1052"/>
                </a:lnTo>
                <a:lnTo>
                  <a:pt x="2206" y="1091"/>
                </a:lnTo>
                <a:lnTo>
                  <a:pt x="2154" y="1131"/>
                </a:lnTo>
                <a:lnTo>
                  <a:pt x="2102" y="1171"/>
                </a:lnTo>
                <a:lnTo>
                  <a:pt x="2050" y="1213"/>
                </a:lnTo>
                <a:lnTo>
                  <a:pt x="1999" y="1254"/>
                </a:lnTo>
                <a:lnTo>
                  <a:pt x="1948" y="1296"/>
                </a:lnTo>
                <a:lnTo>
                  <a:pt x="1898" y="1339"/>
                </a:lnTo>
                <a:lnTo>
                  <a:pt x="1849" y="1382"/>
                </a:lnTo>
                <a:lnTo>
                  <a:pt x="1799" y="1426"/>
                </a:lnTo>
                <a:lnTo>
                  <a:pt x="1751" y="1471"/>
                </a:lnTo>
                <a:lnTo>
                  <a:pt x="1703" y="1516"/>
                </a:lnTo>
                <a:lnTo>
                  <a:pt x="1656" y="1561"/>
                </a:lnTo>
                <a:lnTo>
                  <a:pt x="1609" y="1609"/>
                </a:lnTo>
                <a:lnTo>
                  <a:pt x="1562" y="1655"/>
                </a:lnTo>
                <a:lnTo>
                  <a:pt x="1516" y="1702"/>
                </a:lnTo>
                <a:lnTo>
                  <a:pt x="1471" y="1751"/>
                </a:lnTo>
                <a:lnTo>
                  <a:pt x="1427" y="1799"/>
                </a:lnTo>
                <a:lnTo>
                  <a:pt x="1383" y="1848"/>
                </a:lnTo>
                <a:lnTo>
                  <a:pt x="1339" y="1898"/>
                </a:lnTo>
                <a:lnTo>
                  <a:pt x="1297" y="1947"/>
                </a:lnTo>
                <a:lnTo>
                  <a:pt x="1254" y="1998"/>
                </a:lnTo>
                <a:lnTo>
                  <a:pt x="1212" y="2049"/>
                </a:lnTo>
                <a:lnTo>
                  <a:pt x="1172" y="2101"/>
                </a:lnTo>
                <a:lnTo>
                  <a:pt x="1130" y="2153"/>
                </a:lnTo>
                <a:lnTo>
                  <a:pt x="1091" y="2206"/>
                </a:lnTo>
                <a:lnTo>
                  <a:pt x="1052" y="2259"/>
                </a:lnTo>
                <a:lnTo>
                  <a:pt x="1014" y="2312"/>
                </a:lnTo>
                <a:lnTo>
                  <a:pt x="976" y="2366"/>
                </a:lnTo>
                <a:lnTo>
                  <a:pt x="938" y="2421"/>
                </a:lnTo>
                <a:lnTo>
                  <a:pt x="902" y="2476"/>
                </a:lnTo>
                <a:lnTo>
                  <a:pt x="865" y="2532"/>
                </a:lnTo>
                <a:lnTo>
                  <a:pt x="830" y="2587"/>
                </a:lnTo>
                <a:lnTo>
                  <a:pt x="796" y="2644"/>
                </a:lnTo>
                <a:lnTo>
                  <a:pt x="761" y="2700"/>
                </a:lnTo>
                <a:lnTo>
                  <a:pt x="727" y="2758"/>
                </a:lnTo>
                <a:lnTo>
                  <a:pt x="695" y="2816"/>
                </a:lnTo>
                <a:lnTo>
                  <a:pt x="663" y="2874"/>
                </a:lnTo>
                <a:lnTo>
                  <a:pt x="632" y="2932"/>
                </a:lnTo>
                <a:lnTo>
                  <a:pt x="600" y="2991"/>
                </a:lnTo>
                <a:lnTo>
                  <a:pt x="570" y="3050"/>
                </a:lnTo>
                <a:lnTo>
                  <a:pt x="541" y="3110"/>
                </a:lnTo>
                <a:lnTo>
                  <a:pt x="513" y="3170"/>
                </a:lnTo>
                <a:lnTo>
                  <a:pt x="485" y="3232"/>
                </a:lnTo>
                <a:lnTo>
                  <a:pt x="458" y="3293"/>
                </a:lnTo>
                <a:lnTo>
                  <a:pt x="432" y="3354"/>
                </a:lnTo>
                <a:lnTo>
                  <a:pt x="406" y="3415"/>
                </a:lnTo>
                <a:lnTo>
                  <a:pt x="381" y="3478"/>
                </a:lnTo>
                <a:lnTo>
                  <a:pt x="357" y="3540"/>
                </a:lnTo>
                <a:lnTo>
                  <a:pt x="334" y="3603"/>
                </a:lnTo>
                <a:lnTo>
                  <a:pt x="311" y="3666"/>
                </a:lnTo>
                <a:lnTo>
                  <a:pt x="289" y="3731"/>
                </a:lnTo>
                <a:lnTo>
                  <a:pt x="268" y="3794"/>
                </a:lnTo>
                <a:lnTo>
                  <a:pt x="247" y="3859"/>
                </a:lnTo>
                <a:lnTo>
                  <a:pt x="227" y="3923"/>
                </a:lnTo>
                <a:lnTo>
                  <a:pt x="208" y="3988"/>
                </a:lnTo>
                <a:lnTo>
                  <a:pt x="190" y="4053"/>
                </a:lnTo>
                <a:lnTo>
                  <a:pt x="173" y="4119"/>
                </a:lnTo>
                <a:lnTo>
                  <a:pt x="156" y="4184"/>
                </a:lnTo>
                <a:lnTo>
                  <a:pt x="141" y="4251"/>
                </a:lnTo>
                <a:lnTo>
                  <a:pt x="126" y="4317"/>
                </a:lnTo>
                <a:lnTo>
                  <a:pt x="112" y="4384"/>
                </a:lnTo>
                <a:lnTo>
                  <a:pt x="98" y="4451"/>
                </a:lnTo>
                <a:lnTo>
                  <a:pt x="85" y="4519"/>
                </a:lnTo>
                <a:lnTo>
                  <a:pt x="74" y="4588"/>
                </a:lnTo>
                <a:lnTo>
                  <a:pt x="63" y="4656"/>
                </a:lnTo>
                <a:lnTo>
                  <a:pt x="53" y="4724"/>
                </a:lnTo>
                <a:lnTo>
                  <a:pt x="44" y="4792"/>
                </a:lnTo>
                <a:lnTo>
                  <a:pt x="36" y="4861"/>
                </a:lnTo>
                <a:lnTo>
                  <a:pt x="28" y="4929"/>
                </a:lnTo>
                <a:lnTo>
                  <a:pt x="22" y="5000"/>
                </a:lnTo>
                <a:lnTo>
                  <a:pt x="16" y="5069"/>
                </a:lnTo>
                <a:lnTo>
                  <a:pt x="11" y="5138"/>
                </a:lnTo>
                <a:lnTo>
                  <a:pt x="7" y="5209"/>
                </a:lnTo>
                <a:lnTo>
                  <a:pt x="3" y="5279"/>
                </a:lnTo>
                <a:lnTo>
                  <a:pt x="1" y="5350"/>
                </a:lnTo>
                <a:lnTo>
                  <a:pt x="0" y="5420"/>
                </a:lnTo>
                <a:lnTo>
                  <a:pt x="0" y="5492"/>
                </a:lnTo>
                <a:lnTo>
                  <a:pt x="37" y="54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22" name="Line 15">
            <a:extLst>
              <a:ext uri="{FF2B5EF4-FFF2-40B4-BE49-F238E27FC236}">
                <a16:creationId xmlns:a16="http://schemas.microsoft.com/office/drawing/2014/main" id="{072DFD97-B5B1-4317-958A-1209788567AE}"/>
              </a:ext>
            </a:extLst>
          </p:cNvPr>
          <p:cNvSpPr>
            <a:spLocks noChangeShapeType="1"/>
          </p:cNvSpPr>
          <p:nvPr/>
        </p:nvSpPr>
        <p:spPr bwMode="auto">
          <a:xfrm>
            <a:off x="5844554" y="5018589"/>
            <a:ext cx="2740554" cy="117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 name="Line 16">
            <a:extLst>
              <a:ext uri="{FF2B5EF4-FFF2-40B4-BE49-F238E27FC236}">
                <a16:creationId xmlns:a16="http://schemas.microsoft.com/office/drawing/2014/main" id="{11B84922-964D-41B7-A67A-947D51CFB12B}"/>
              </a:ext>
            </a:extLst>
          </p:cNvPr>
          <p:cNvSpPr>
            <a:spLocks noChangeShapeType="1"/>
          </p:cNvSpPr>
          <p:nvPr/>
        </p:nvSpPr>
        <p:spPr bwMode="auto">
          <a:xfrm flipV="1">
            <a:off x="8309995" y="4786976"/>
            <a:ext cx="255127" cy="4350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 name="Line 17">
            <a:extLst>
              <a:ext uri="{FF2B5EF4-FFF2-40B4-BE49-F238E27FC236}">
                <a16:creationId xmlns:a16="http://schemas.microsoft.com/office/drawing/2014/main" id="{87361B40-C2EE-41AC-A4C5-8E2183216FD3}"/>
              </a:ext>
            </a:extLst>
          </p:cNvPr>
          <p:cNvSpPr>
            <a:spLocks noChangeShapeType="1"/>
          </p:cNvSpPr>
          <p:nvPr/>
        </p:nvSpPr>
        <p:spPr bwMode="auto">
          <a:xfrm flipV="1">
            <a:off x="8258264" y="4563593"/>
            <a:ext cx="244545" cy="8582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5" name="Line 18">
            <a:extLst>
              <a:ext uri="{FF2B5EF4-FFF2-40B4-BE49-F238E27FC236}">
                <a16:creationId xmlns:a16="http://schemas.microsoft.com/office/drawing/2014/main" id="{0588B235-B218-4AFB-8C7B-2FF79F386CAE}"/>
              </a:ext>
            </a:extLst>
          </p:cNvPr>
          <p:cNvSpPr>
            <a:spLocks noChangeShapeType="1"/>
          </p:cNvSpPr>
          <p:nvPr/>
        </p:nvSpPr>
        <p:spPr bwMode="auto">
          <a:xfrm flipV="1">
            <a:off x="8177141" y="4354319"/>
            <a:ext cx="225734" cy="12462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6" name="Line 19">
            <a:extLst>
              <a:ext uri="{FF2B5EF4-FFF2-40B4-BE49-F238E27FC236}">
                <a16:creationId xmlns:a16="http://schemas.microsoft.com/office/drawing/2014/main" id="{8835ED2D-F81F-45DD-8255-B8271225020F}"/>
              </a:ext>
            </a:extLst>
          </p:cNvPr>
          <p:cNvSpPr>
            <a:spLocks noChangeShapeType="1"/>
          </p:cNvSpPr>
          <p:nvPr/>
        </p:nvSpPr>
        <p:spPr bwMode="auto">
          <a:xfrm flipV="1">
            <a:off x="8064274" y="4163855"/>
            <a:ext cx="201045" cy="16224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 name="Line 20">
            <a:extLst>
              <a:ext uri="{FF2B5EF4-FFF2-40B4-BE49-F238E27FC236}">
                <a16:creationId xmlns:a16="http://schemas.microsoft.com/office/drawing/2014/main" id="{21BC6B25-EBCB-44CB-AE39-67FB68ECC695}"/>
              </a:ext>
            </a:extLst>
          </p:cNvPr>
          <p:cNvSpPr>
            <a:spLocks noChangeShapeType="1"/>
          </p:cNvSpPr>
          <p:nvPr/>
        </p:nvSpPr>
        <p:spPr bwMode="auto">
          <a:xfrm flipV="1">
            <a:off x="7927893" y="4000433"/>
            <a:ext cx="168125" cy="19281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 name="Line 21">
            <a:extLst>
              <a:ext uri="{FF2B5EF4-FFF2-40B4-BE49-F238E27FC236}">
                <a16:creationId xmlns:a16="http://schemas.microsoft.com/office/drawing/2014/main" id="{5DFED334-BFC0-431C-AF75-7A56BA26C1BE}"/>
              </a:ext>
            </a:extLst>
          </p:cNvPr>
          <p:cNvSpPr>
            <a:spLocks noChangeShapeType="1"/>
          </p:cNvSpPr>
          <p:nvPr/>
        </p:nvSpPr>
        <p:spPr bwMode="auto">
          <a:xfrm flipV="1">
            <a:off x="7770349" y="3867579"/>
            <a:ext cx="130503" cy="21868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 name="Line 22">
            <a:extLst>
              <a:ext uri="{FF2B5EF4-FFF2-40B4-BE49-F238E27FC236}">
                <a16:creationId xmlns:a16="http://schemas.microsoft.com/office/drawing/2014/main" id="{45B5DF92-79A1-4415-9113-2F42D9A022C8}"/>
              </a:ext>
            </a:extLst>
          </p:cNvPr>
          <p:cNvSpPr>
            <a:spLocks noChangeShapeType="1"/>
          </p:cNvSpPr>
          <p:nvPr/>
        </p:nvSpPr>
        <p:spPr bwMode="auto">
          <a:xfrm flipV="1">
            <a:off x="7593994" y="3769996"/>
            <a:ext cx="89353" cy="23749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 name="Line 23">
            <a:extLst>
              <a:ext uri="{FF2B5EF4-FFF2-40B4-BE49-F238E27FC236}">
                <a16:creationId xmlns:a16="http://schemas.microsoft.com/office/drawing/2014/main" id="{C2927CD2-B501-470A-94A1-45873DBDB776}"/>
              </a:ext>
            </a:extLst>
          </p:cNvPr>
          <p:cNvSpPr>
            <a:spLocks noChangeShapeType="1"/>
          </p:cNvSpPr>
          <p:nvPr/>
        </p:nvSpPr>
        <p:spPr bwMode="auto">
          <a:xfrm flipV="1">
            <a:off x="7407058" y="3708860"/>
            <a:ext cx="45852" cy="25042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 name="Line 24">
            <a:extLst>
              <a:ext uri="{FF2B5EF4-FFF2-40B4-BE49-F238E27FC236}">
                <a16:creationId xmlns:a16="http://schemas.microsoft.com/office/drawing/2014/main" id="{90AFEEF9-C8E6-4E55-8BF9-5B73438A6EB6}"/>
              </a:ext>
            </a:extLst>
          </p:cNvPr>
          <p:cNvSpPr>
            <a:spLocks noChangeShapeType="1"/>
          </p:cNvSpPr>
          <p:nvPr/>
        </p:nvSpPr>
        <p:spPr bwMode="auto">
          <a:xfrm flipV="1">
            <a:off x="7215419" y="3688873"/>
            <a:ext cx="1176" cy="25277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 name="Line 25">
            <a:extLst>
              <a:ext uri="{FF2B5EF4-FFF2-40B4-BE49-F238E27FC236}">
                <a16:creationId xmlns:a16="http://schemas.microsoft.com/office/drawing/2014/main" id="{434449C3-687F-4C87-A14A-4B08E7184C2B}"/>
              </a:ext>
            </a:extLst>
          </p:cNvPr>
          <p:cNvSpPr>
            <a:spLocks noChangeShapeType="1"/>
          </p:cNvSpPr>
          <p:nvPr/>
        </p:nvSpPr>
        <p:spPr bwMode="auto">
          <a:xfrm flipH="1" flipV="1">
            <a:off x="6979104" y="3708860"/>
            <a:ext cx="44677" cy="25042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 name="Line 26">
            <a:extLst>
              <a:ext uri="{FF2B5EF4-FFF2-40B4-BE49-F238E27FC236}">
                <a16:creationId xmlns:a16="http://schemas.microsoft.com/office/drawing/2014/main" id="{5E15B9B2-BEC1-46F1-B1AD-A5410D3333B2}"/>
              </a:ext>
            </a:extLst>
          </p:cNvPr>
          <p:cNvSpPr>
            <a:spLocks noChangeShapeType="1"/>
          </p:cNvSpPr>
          <p:nvPr/>
        </p:nvSpPr>
        <p:spPr bwMode="auto">
          <a:xfrm flipH="1" flipV="1">
            <a:off x="6747491" y="3769996"/>
            <a:ext cx="88177" cy="23749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 name="Line 27">
            <a:extLst>
              <a:ext uri="{FF2B5EF4-FFF2-40B4-BE49-F238E27FC236}">
                <a16:creationId xmlns:a16="http://schemas.microsoft.com/office/drawing/2014/main" id="{8456A94D-CB60-49AD-BFE5-BEAFC0A42F79}"/>
              </a:ext>
            </a:extLst>
          </p:cNvPr>
          <p:cNvSpPr>
            <a:spLocks noChangeShapeType="1"/>
          </p:cNvSpPr>
          <p:nvPr/>
        </p:nvSpPr>
        <p:spPr bwMode="auto">
          <a:xfrm flipH="1" flipV="1">
            <a:off x="6529987" y="3867579"/>
            <a:ext cx="130503" cy="21868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5" name="Line 28">
            <a:extLst>
              <a:ext uri="{FF2B5EF4-FFF2-40B4-BE49-F238E27FC236}">
                <a16:creationId xmlns:a16="http://schemas.microsoft.com/office/drawing/2014/main" id="{E54D6844-44A0-4269-A8E8-8F15D2B037D8}"/>
              </a:ext>
            </a:extLst>
          </p:cNvPr>
          <p:cNvSpPr>
            <a:spLocks noChangeShapeType="1"/>
          </p:cNvSpPr>
          <p:nvPr/>
        </p:nvSpPr>
        <p:spPr bwMode="auto">
          <a:xfrm flipH="1" flipV="1">
            <a:off x="6334821" y="4000433"/>
            <a:ext cx="168125" cy="19281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 name="Line 29">
            <a:extLst>
              <a:ext uri="{FF2B5EF4-FFF2-40B4-BE49-F238E27FC236}">
                <a16:creationId xmlns:a16="http://schemas.microsoft.com/office/drawing/2014/main" id="{9684C60A-DF7C-4328-BD1F-3E5CB4664ED5}"/>
              </a:ext>
            </a:extLst>
          </p:cNvPr>
          <p:cNvSpPr>
            <a:spLocks noChangeShapeType="1"/>
          </p:cNvSpPr>
          <p:nvPr/>
        </p:nvSpPr>
        <p:spPr bwMode="auto">
          <a:xfrm flipH="1" flipV="1">
            <a:off x="6165520" y="4163855"/>
            <a:ext cx="198693" cy="16224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 name="Line 30">
            <a:extLst>
              <a:ext uri="{FF2B5EF4-FFF2-40B4-BE49-F238E27FC236}">
                <a16:creationId xmlns:a16="http://schemas.microsoft.com/office/drawing/2014/main" id="{21758F26-79CD-4ADF-A5C2-1858A5938D7B}"/>
              </a:ext>
            </a:extLst>
          </p:cNvPr>
          <p:cNvSpPr>
            <a:spLocks noChangeShapeType="1"/>
          </p:cNvSpPr>
          <p:nvPr/>
        </p:nvSpPr>
        <p:spPr bwMode="auto">
          <a:xfrm flipH="1" flipV="1">
            <a:off x="6029139" y="4354319"/>
            <a:ext cx="225734" cy="12462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 name="Line 31">
            <a:extLst>
              <a:ext uri="{FF2B5EF4-FFF2-40B4-BE49-F238E27FC236}">
                <a16:creationId xmlns:a16="http://schemas.microsoft.com/office/drawing/2014/main" id="{C3E3E25D-9DA5-4CC3-9903-2AC3902D93DD}"/>
              </a:ext>
            </a:extLst>
          </p:cNvPr>
          <p:cNvSpPr>
            <a:spLocks noChangeShapeType="1"/>
          </p:cNvSpPr>
          <p:nvPr/>
        </p:nvSpPr>
        <p:spPr bwMode="auto">
          <a:xfrm flipH="1" flipV="1">
            <a:off x="5925678" y="4563593"/>
            <a:ext cx="246897" cy="8582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9" name="Line 32">
            <a:extLst>
              <a:ext uri="{FF2B5EF4-FFF2-40B4-BE49-F238E27FC236}">
                <a16:creationId xmlns:a16="http://schemas.microsoft.com/office/drawing/2014/main" id="{DB1F07EE-2C2E-4EDB-8B5B-773B0EDF3260}"/>
              </a:ext>
            </a:extLst>
          </p:cNvPr>
          <p:cNvSpPr>
            <a:spLocks noChangeShapeType="1"/>
          </p:cNvSpPr>
          <p:nvPr/>
        </p:nvSpPr>
        <p:spPr bwMode="auto">
          <a:xfrm flipH="1" flipV="1">
            <a:off x="5865717" y="4786976"/>
            <a:ext cx="256302" cy="4350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 name="Rectangle 33">
            <a:extLst>
              <a:ext uri="{FF2B5EF4-FFF2-40B4-BE49-F238E27FC236}">
                <a16:creationId xmlns:a16="http://schemas.microsoft.com/office/drawing/2014/main" id="{1E65A911-6BEB-4D27-88C0-2396537833C0}"/>
              </a:ext>
            </a:extLst>
          </p:cNvPr>
          <p:cNvSpPr>
            <a:spLocks noChangeArrowheads="1"/>
          </p:cNvSpPr>
          <p:nvPr/>
        </p:nvSpPr>
        <p:spPr bwMode="auto">
          <a:xfrm>
            <a:off x="7167216" y="3928715"/>
            <a:ext cx="136381" cy="14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300" b="0">
                <a:solidFill>
                  <a:srgbClr val="000000"/>
                </a:solidFill>
                <a:latin typeface="AvantGarde Bk BT" panose="020B0402020202020204" pitchFamily="34" charset="0"/>
                <a:ea typeface="宋体" panose="02010600030101010101" pitchFamily="2" charset="-122"/>
              </a:rPr>
              <a:t>90</a:t>
            </a:r>
            <a:endParaRPr lang="de-DE" altLang="zh-CN" sz="2400" b="0">
              <a:ea typeface="宋体" panose="02010600030101010101" pitchFamily="2" charset="-122"/>
            </a:endParaRPr>
          </a:p>
        </p:txBody>
      </p:sp>
      <p:sp>
        <p:nvSpPr>
          <p:cNvPr id="41" name="Freeform 34">
            <a:extLst>
              <a:ext uri="{FF2B5EF4-FFF2-40B4-BE49-F238E27FC236}">
                <a16:creationId xmlns:a16="http://schemas.microsoft.com/office/drawing/2014/main" id="{A9B927C5-6E77-40F2-B9DF-C87594766F89}"/>
              </a:ext>
            </a:extLst>
          </p:cNvPr>
          <p:cNvSpPr>
            <a:spLocks noEditPoints="1"/>
          </p:cNvSpPr>
          <p:nvPr/>
        </p:nvSpPr>
        <p:spPr bwMode="auto">
          <a:xfrm>
            <a:off x="6984982" y="3979271"/>
            <a:ext cx="58785" cy="89353"/>
          </a:xfrm>
          <a:custGeom>
            <a:avLst/>
            <a:gdLst>
              <a:gd name="T0" fmla="*/ 9 w 243"/>
              <a:gd name="T1" fmla="*/ 25 h 374"/>
              <a:gd name="T2" fmla="*/ 13 w 243"/>
              <a:gd name="T3" fmla="*/ 29 h 374"/>
              <a:gd name="T4" fmla="*/ 19 w 243"/>
              <a:gd name="T5" fmla="*/ 31 h 374"/>
              <a:gd name="T6" fmla="*/ 26 w 243"/>
              <a:gd name="T7" fmla="*/ 29 h 374"/>
              <a:gd name="T8" fmla="*/ 31 w 243"/>
              <a:gd name="T9" fmla="*/ 26 h 374"/>
              <a:gd name="T10" fmla="*/ 34 w 243"/>
              <a:gd name="T11" fmla="*/ 20 h 374"/>
              <a:gd name="T12" fmla="*/ 33 w 243"/>
              <a:gd name="T13" fmla="*/ 14 h 374"/>
              <a:gd name="T14" fmla="*/ 29 w 243"/>
              <a:gd name="T15" fmla="*/ 9 h 374"/>
              <a:gd name="T16" fmla="*/ 23 w 243"/>
              <a:gd name="T17" fmla="*/ 7 h 374"/>
              <a:gd name="T18" fmla="*/ 17 w 243"/>
              <a:gd name="T19" fmla="*/ 7 h 374"/>
              <a:gd name="T20" fmla="*/ 11 w 243"/>
              <a:gd name="T21" fmla="*/ 10 h 374"/>
              <a:gd name="T22" fmla="*/ 8 w 243"/>
              <a:gd name="T23" fmla="*/ 15 h 374"/>
              <a:gd name="T24" fmla="*/ 7 w 243"/>
              <a:gd name="T25" fmla="*/ 21 h 374"/>
              <a:gd name="T26" fmla="*/ 13 w 243"/>
              <a:gd name="T27" fmla="*/ 62 h 374"/>
              <a:gd name="T28" fmla="*/ 18 w 243"/>
              <a:gd name="T29" fmla="*/ 68 h 374"/>
              <a:gd name="T30" fmla="*/ 26 w 243"/>
              <a:gd name="T31" fmla="*/ 70 h 374"/>
              <a:gd name="T32" fmla="*/ 34 w 243"/>
              <a:gd name="T33" fmla="*/ 68 h 374"/>
              <a:gd name="T34" fmla="*/ 40 w 243"/>
              <a:gd name="T35" fmla="*/ 63 h 374"/>
              <a:gd name="T36" fmla="*/ 43 w 243"/>
              <a:gd name="T37" fmla="*/ 55 h 374"/>
              <a:gd name="T38" fmla="*/ 42 w 243"/>
              <a:gd name="T39" fmla="*/ 47 h 374"/>
              <a:gd name="T40" fmla="*/ 37 w 243"/>
              <a:gd name="T41" fmla="*/ 40 h 374"/>
              <a:gd name="T42" fmla="*/ 30 w 243"/>
              <a:gd name="T43" fmla="*/ 37 h 374"/>
              <a:gd name="T44" fmla="*/ 22 w 243"/>
              <a:gd name="T45" fmla="*/ 37 h 374"/>
              <a:gd name="T46" fmla="*/ 14 w 243"/>
              <a:gd name="T47" fmla="*/ 41 h 374"/>
              <a:gd name="T48" fmla="*/ 11 w 243"/>
              <a:gd name="T49" fmla="*/ 48 h 374"/>
              <a:gd name="T50" fmla="*/ 10 w 243"/>
              <a:gd name="T51" fmla="*/ 56 h 374"/>
              <a:gd name="T52" fmla="*/ 7 w 243"/>
              <a:gd name="T53" fmla="*/ 34 h 374"/>
              <a:gd name="T54" fmla="*/ 3 w 243"/>
              <a:gd name="T55" fmla="*/ 30 h 374"/>
              <a:gd name="T56" fmla="*/ 1 w 243"/>
              <a:gd name="T57" fmla="*/ 25 h 374"/>
              <a:gd name="T58" fmla="*/ 0 w 243"/>
              <a:gd name="T59" fmla="*/ 17 h 374"/>
              <a:gd name="T60" fmla="*/ 3 w 243"/>
              <a:gd name="T61" fmla="*/ 9 h 374"/>
              <a:gd name="T62" fmla="*/ 11 w 243"/>
              <a:gd name="T63" fmla="*/ 2 h 374"/>
              <a:gd name="T64" fmla="*/ 21 w 243"/>
              <a:gd name="T65" fmla="*/ 0 h 374"/>
              <a:gd name="T66" fmla="*/ 30 w 243"/>
              <a:gd name="T67" fmla="*/ 2 h 374"/>
              <a:gd name="T68" fmla="*/ 38 w 243"/>
              <a:gd name="T69" fmla="*/ 9 h 374"/>
              <a:gd name="T70" fmla="*/ 41 w 243"/>
              <a:gd name="T71" fmla="*/ 17 h 374"/>
              <a:gd name="T72" fmla="*/ 41 w 243"/>
              <a:gd name="T73" fmla="*/ 23 h 374"/>
              <a:gd name="T74" fmla="*/ 39 w 243"/>
              <a:gd name="T75" fmla="*/ 27 h 374"/>
              <a:gd name="T76" fmla="*/ 35 w 243"/>
              <a:gd name="T77" fmla="*/ 32 h 374"/>
              <a:gd name="T78" fmla="*/ 42 w 243"/>
              <a:gd name="T79" fmla="*/ 35 h 374"/>
              <a:gd name="T80" fmla="*/ 47 w 243"/>
              <a:gd name="T81" fmla="*/ 40 h 374"/>
              <a:gd name="T82" fmla="*/ 49 w 243"/>
              <a:gd name="T83" fmla="*/ 47 h 374"/>
              <a:gd name="T84" fmla="*/ 50 w 243"/>
              <a:gd name="T85" fmla="*/ 58 h 374"/>
              <a:gd name="T86" fmla="*/ 45 w 243"/>
              <a:gd name="T87" fmla="*/ 68 h 374"/>
              <a:gd name="T88" fmla="*/ 35 w 243"/>
              <a:gd name="T89" fmla="*/ 74 h 374"/>
              <a:gd name="T90" fmla="*/ 23 w 243"/>
              <a:gd name="T91" fmla="*/ 76 h 374"/>
              <a:gd name="T92" fmla="*/ 13 w 243"/>
              <a:gd name="T93" fmla="*/ 72 h 374"/>
              <a:gd name="T94" fmla="*/ 5 w 243"/>
              <a:gd name="T95" fmla="*/ 63 h 374"/>
              <a:gd name="T96" fmla="*/ 3 w 243"/>
              <a:gd name="T97" fmla="*/ 54 h 374"/>
              <a:gd name="T98" fmla="*/ 3 w 243"/>
              <a:gd name="T99" fmla="*/ 47 h 374"/>
              <a:gd name="T100" fmla="*/ 6 w 243"/>
              <a:gd name="T101" fmla="*/ 41 h 3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3"/>
              <a:gd name="T154" fmla="*/ 0 h 374"/>
              <a:gd name="T155" fmla="*/ 243 w 243"/>
              <a:gd name="T156" fmla="*/ 374 h 3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3" h="374">
                <a:moveTo>
                  <a:pt x="36" y="101"/>
                </a:moveTo>
                <a:lnTo>
                  <a:pt x="37" y="108"/>
                </a:lnTo>
                <a:lnTo>
                  <a:pt x="39" y="114"/>
                </a:lnTo>
                <a:lnTo>
                  <a:pt x="41" y="120"/>
                </a:lnTo>
                <a:lnTo>
                  <a:pt x="44" y="124"/>
                </a:lnTo>
                <a:lnTo>
                  <a:pt x="47" y="129"/>
                </a:lnTo>
                <a:lnTo>
                  <a:pt x="51" y="134"/>
                </a:lnTo>
                <a:lnTo>
                  <a:pt x="55" y="138"/>
                </a:lnTo>
                <a:lnTo>
                  <a:pt x="60" y="142"/>
                </a:lnTo>
                <a:lnTo>
                  <a:pt x="64" y="144"/>
                </a:lnTo>
                <a:lnTo>
                  <a:pt x="70" y="147"/>
                </a:lnTo>
                <a:lnTo>
                  <a:pt x="75" y="149"/>
                </a:lnTo>
                <a:lnTo>
                  <a:pt x="81" y="151"/>
                </a:lnTo>
                <a:lnTo>
                  <a:pt x="88" y="151"/>
                </a:lnTo>
                <a:lnTo>
                  <a:pt x="93" y="152"/>
                </a:lnTo>
                <a:lnTo>
                  <a:pt x="99" y="151"/>
                </a:lnTo>
                <a:lnTo>
                  <a:pt x="106" y="150"/>
                </a:lnTo>
                <a:lnTo>
                  <a:pt x="114" y="149"/>
                </a:lnTo>
                <a:lnTo>
                  <a:pt x="121" y="146"/>
                </a:lnTo>
                <a:lnTo>
                  <a:pt x="128" y="144"/>
                </a:lnTo>
                <a:lnTo>
                  <a:pt x="134" y="142"/>
                </a:lnTo>
                <a:lnTo>
                  <a:pt x="140" y="138"/>
                </a:lnTo>
                <a:lnTo>
                  <a:pt x="144" y="135"/>
                </a:lnTo>
                <a:lnTo>
                  <a:pt x="149" y="131"/>
                </a:lnTo>
                <a:lnTo>
                  <a:pt x="153" y="127"/>
                </a:lnTo>
                <a:lnTo>
                  <a:pt x="156" y="122"/>
                </a:lnTo>
                <a:lnTo>
                  <a:pt x="159" y="117"/>
                </a:lnTo>
                <a:lnTo>
                  <a:pt x="161" y="112"/>
                </a:lnTo>
                <a:lnTo>
                  <a:pt x="163" y="106"/>
                </a:lnTo>
                <a:lnTo>
                  <a:pt x="164" y="100"/>
                </a:lnTo>
                <a:lnTo>
                  <a:pt x="164" y="93"/>
                </a:lnTo>
                <a:lnTo>
                  <a:pt x="164" y="87"/>
                </a:lnTo>
                <a:lnTo>
                  <a:pt x="163" y="80"/>
                </a:lnTo>
                <a:lnTo>
                  <a:pt x="160" y="74"/>
                </a:lnTo>
                <a:lnTo>
                  <a:pt x="159" y="68"/>
                </a:lnTo>
                <a:lnTo>
                  <a:pt x="157" y="63"/>
                </a:lnTo>
                <a:lnTo>
                  <a:pt x="153" y="57"/>
                </a:lnTo>
                <a:lnTo>
                  <a:pt x="150" y="53"/>
                </a:lnTo>
                <a:lnTo>
                  <a:pt x="146" y="48"/>
                </a:lnTo>
                <a:lnTo>
                  <a:pt x="142" y="45"/>
                </a:lnTo>
                <a:lnTo>
                  <a:pt x="137" y="41"/>
                </a:lnTo>
                <a:lnTo>
                  <a:pt x="131" y="39"/>
                </a:lnTo>
                <a:lnTo>
                  <a:pt x="126" y="35"/>
                </a:lnTo>
                <a:lnTo>
                  <a:pt x="121" y="34"/>
                </a:lnTo>
                <a:lnTo>
                  <a:pt x="114" y="33"/>
                </a:lnTo>
                <a:lnTo>
                  <a:pt x="108" y="32"/>
                </a:lnTo>
                <a:lnTo>
                  <a:pt x="103" y="32"/>
                </a:lnTo>
                <a:lnTo>
                  <a:pt x="96" y="32"/>
                </a:lnTo>
                <a:lnTo>
                  <a:pt x="89" y="33"/>
                </a:lnTo>
                <a:lnTo>
                  <a:pt x="82" y="34"/>
                </a:lnTo>
                <a:lnTo>
                  <a:pt x="76" y="37"/>
                </a:lnTo>
                <a:lnTo>
                  <a:pt x="70" y="39"/>
                </a:lnTo>
                <a:lnTo>
                  <a:pt x="64" y="41"/>
                </a:lnTo>
                <a:lnTo>
                  <a:pt x="60" y="45"/>
                </a:lnTo>
                <a:lnTo>
                  <a:pt x="54" y="48"/>
                </a:lnTo>
                <a:lnTo>
                  <a:pt x="51" y="53"/>
                </a:lnTo>
                <a:lnTo>
                  <a:pt x="46" y="57"/>
                </a:lnTo>
                <a:lnTo>
                  <a:pt x="43" y="62"/>
                </a:lnTo>
                <a:lnTo>
                  <a:pt x="40" y="68"/>
                </a:lnTo>
                <a:lnTo>
                  <a:pt x="38" y="72"/>
                </a:lnTo>
                <a:lnTo>
                  <a:pt x="36" y="78"/>
                </a:lnTo>
                <a:lnTo>
                  <a:pt x="34" y="84"/>
                </a:lnTo>
                <a:lnTo>
                  <a:pt x="34" y="90"/>
                </a:lnTo>
                <a:lnTo>
                  <a:pt x="34" y="95"/>
                </a:lnTo>
                <a:lnTo>
                  <a:pt x="36" y="101"/>
                </a:lnTo>
                <a:close/>
                <a:moveTo>
                  <a:pt x="51" y="277"/>
                </a:moveTo>
                <a:lnTo>
                  <a:pt x="52" y="285"/>
                </a:lnTo>
                <a:lnTo>
                  <a:pt x="54" y="293"/>
                </a:lnTo>
                <a:lnTo>
                  <a:pt x="58" y="300"/>
                </a:lnTo>
                <a:lnTo>
                  <a:pt x="61" y="307"/>
                </a:lnTo>
                <a:lnTo>
                  <a:pt x="66" y="313"/>
                </a:lnTo>
                <a:lnTo>
                  <a:pt x="70" y="318"/>
                </a:lnTo>
                <a:lnTo>
                  <a:pt x="76" y="324"/>
                </a:lnTo>
                <a:lnTo>
                  <a:pt x="83" y="329"/>
                </a:lnTo>
                <a:lnTo>
                  <a:pt x="89" y="333"/>
                </a:lnTo>
                <a:lnTo>
                  <a:pt x="96" y="337"/>
                </a:lnTo>
                <a:lnTo>
                  <a:pt x="103" y="339"/>
                </a:lnTo>
                <a:lnTo>
                  <a:pt x="110" y="342"/>
                </a:lnTo>
                <a:lnTo>
                  <a:pt x="118" y="343"/>
                </a:lnTo>
                <a:lnTo>
                  <a:pt x="125" y="344"/>
                </a:lnTo>
                <a:lnTo>
                  <a:pt x="133" y="343"/>
                </a:lnTo>
                <a:lnTo>
                  <a:pt x="141" y="342"/>
                </a:lnTo>
                <a:lnTo>
                  <a:pt x="149" y="340"/>
                </a:lnTo>
                <a:lnTo>
                  <a:pt x="157" y="338"/>
                </a:lnTo>
                <a:lnTo>
                  <a:pt x="164" y="335"/>
                </a:lnTo>
                <a:lnTo>
                  <a:pt x="171" y="331"/>
                </a:lnTo>
                <a:lnTo>
                  <a:pt x="178" y="326"/>
                </a:lnTo>
                <a:lnTo>
                  <a:pt x="183" y="321"/>
                </a:lnTo>
                <a:lnTo>
                  <a:pt x="189" y="315"/>
                </a:lnTo>
                <a:lnTo>
                  <a:pt x="194" y="309"/>
                </a:lnTo>
                <a:lnTo>
                  <a:pt x="198" y="302"/>
                </a:lnTo>
                <a:lnTo>
                  <a:pt x="202" y="295"/>
                </a:lnTo>
                <a:lnTo>
                  <a:pt x="204" y="288"/>
                </a:lnTo>
                <a:lnTo>
                  <a:pt x="207" y="280"/>
                </a:lnTo>
                <a:lnTo>
                  <a:pt x="208" y="272"/>
                </a:lnTo>
                <a:lnTo>
                  <a:pt x="208" y="264"/>
                </a:lnTo>
                <a:lnTo>
                  <a:pt x="208" y="256"/>
                </a:lnTo>
                <a:lnTo>
                  <a:pt x="207" y="248"/>
                </a:lnTo>
                <a:lnTo>
                  <a:pt x="204" y="239"/>
                </a:lnTo>
                <a:lnTo>
                  <a:pt x="202" y="231"/>
                </a:lnTo>
                <a:lnTo>
                  <a:pt x="198" y="224"/>
                </a:lnTo>
                <a:lnTo>
                  <a:pt x="195" y="217"/>
                </a:lnTo>
                <a:lnTo>
                  <a:pt x="192" y="210"/>
                </a:lnTo>
                <a:lnTo>
                  <a:pt x="186" y="204"/>
                </a:lnTo>
                <a:lnTo>
                  <a:pt x="181" y="198"/>
                </a:lnTo>
                <a:lnTo>
                  <a:pt x="175" y="194"/>
                </a:lnTo>
                <a:lnTo>
                  <a:pt x="168" y="189"/>
                </a:lnTo>
                <a:lnTo>
                  <a:pt x="161" y="187"/>
                </a:lnTo>
                <a:lnTo>
                  <a:pt x="155" y="183"/>
                </a:lnTo>
                <a:lnTo>
                  <a:pt x="148" y="182"/>
                </a:lnTo>
                <a:lnTo>
                  <a:pt x="140" y="181"/>
                </a:lnTo>
                <a:lnTo>
                  <a:pt x="131" y="180"/>
                </a:lnTo>
                <a:lnTo>
                  <a:pt x="123" y="181"/>
                </a:lnTo>
                <a:lnTo>
                  <a:pt x="114" y="182"/>
                </a:lnTo>
                <a:lnTo>
                  <a:pt x="106" y="183"/>
                </a:lnTo>
                <a:lnTo>
                  <a:pt x="98" y="187"/>
                </a:lnTo>
                <a:lnTo>
                  <a:pt x="90" y="189"/>
                </a:lnTo>
                <a:lnTo>
                  <a:pt x="83" y="193"/>
                </a:lnTo>
                <a:lnTo>
                  <a:pt x="76" y="197"/>
                </a:lnTo>
                <a:lnTo>
                  <a:pt x="70" y="202"/>
                </a:lnTo>
                <a:lnTo>
                  <a:pt x="66" y="208"/>
                </a:lnTo>
                <a:lnTo>
                  <a:pt x="61" y="213"/>
                </a:lnTo>
                <a:lnTo>
                  <a:pt x="56" y="220"/>
                </a:lnTo>
                <a:lnTo>
                  <a:pt x="54" y="227"/>
                </a:lnTo>
                <a:lnTo>
                  <a:pt x="52" y="234"/>
                </a:lnTo>
                <a:lnTo>
                  <a:pt x="49" y="242"/>
                </a:lnTo>
                <a:lnTo>
                  <a:pt x="48" y="250"/>
                </a:lnTo>
                <a:lnTo>
                  <a:pt x="48" y="258"/>
                </a:lnTo>
                <a:lnTo>
                  <a:pt x="49" y="268"/>
                </a:lnTo>
                <a:lnTo>
                  <a:pt x="51" y="277"/>
                </a:lnTo>
                <a:close/>
                <a:moveTo>
                  <a:pt x="52" y="176"/>
                </a:moveTo>
                <a:lnTo>
                  <a:pt x="46" y="174"/>
                </a:lnTo>
                <a:lnTo>
                  <a:pt x="41" y="172"/>
                </a:lnTo>
                <a:lnTo>
                  <a:pt x="37" y="168"/>
                </a:lnTo>
                <a:lnTo>
                  <a:pt x="32" y="166"/>
                </a:lnTo>
                <a:lnTo>
                  <a:pt x="29" y="162"/>
                </a:lnTo>
                <a:lnTo>
                  <a:pt x="25" y="159"/>
                </a:lnTo>
                <a:lnTo>
                  <a:pt x="21" y="156"/>
                </a:lnTo>
                <a:lnTo>
                  <a:pt x="18" y="151"/>
                </a:lnTo>
                <a:lnTo>
                  <a:pt x="15" y="147"/>
                </a:lnTo>
                <a:lnTo>
                  <a:pt x="11" y="143"/>
                </a:lnTo>
                <a:lnTo>
                  <a:pt x="9" y="138"/>
                </a:lnTo>
                <a:lnTo>
                  <a:pt x="7" y="134"/>
                </a:lnTo>
                <a:lnTo>
                  <a:pt x="6" y="129"/>
                </a:lnTo>
                <a:lnTo>
                  <a:pt x="3" y="124"/>
                </a:lnTo>
                <a:lnTo>
                  <a:pt x="2" y="119"/>
                </a:lnTo>
                <a:lnTo>
                  <a:pt x="1" y="113"/>
                </a:lnTo>
                <a:lnTo>
                  <a:pt x="0" y="104"/>
                </a:lnTo>
                <a:lnTo>
                  <a:pt x="0" y="94"/>
                </a:lnTo>
                <a:lnTo>
                  <a:pt x="0" y="85"/>
                </a:lnTo>
                <a:lnTo>
                  <a:pt x="2" y="76"/>
                </a:lnTo>
                <a:lnTo>
                  <a:pt x="4" y="68"/>
                </a:lnTo>
                <a:lnTo>
                  <a:pt x="8" y="59"/>
                </a:lnTo>
                <a:lnTo>
                  <a:pt x="13" y="50"/>
                </a:lnTo>
                <a:lnTo>
                  <a:pt x="17" y="42"/>
                </a:lnTo>
                <a:lnTo>
                  <a:pt x="24" y="34"/>
                </a:lnTo>
                <a:lnTo>
                  <a:pt x="31" y="27"/>
                </a:lnTo>
                <a:lnTo>
                  <a:pt x="38" y="20"/>
                </a:lnTo>
                <a:lnTo>
                  <a:pt x="45" y="16"/>
                </a:lnTo>
                <a:lnTo>
                  <a:pt x="54" y="11"/>
                </a:lnTo>
                <a:lnTo>
                  <a:pt x="62" y="7"/>
                </a:lnTo>
                <a:lnTo>
                  <a:pt x="71" y="4"/>
                </a:lnTo>
                <a:lnTo>
                  <a:pt x="82" y="2"/>
                </a:lnTo>
                <a:lnTo>
                  <a:pt x="92" y="1"/>
                </a:lnTo>
                <a:lnTo>
                  <a:pt x="101" y="0"/>
                </a:lnTo>
                <a:lnTo>
                  <a:pt x="112" y="1"/>
                </a:lnTo>
                <a:lnTo>
                  <a:pt x="121" y="2"/>
                </a:lnTo>
                <a:lnTo>
                  <a:pt x="130" y="4"/>
                </a:lnTo>
                <a:lnTo>
                  <a:pt x="140" y="8"/>
                </a:lnTo>
                <a:lnTo>
                  <a:pt x="148" y="11"/>
                </a:lnTo>
                <a:lnTo>
                  <a:pt x="157" y="17"/>
                </a:lnTo>
                <a:lnTo>
                  <a:pt x="165" y="23"/>
                </a:lnTo>
                <a:lnTo>
                  <a:pt x="172" y="29"/>
                </a:lnTo>
                <a:lnTo>
                  <a:pt x="178" y="35"/>
                </a:lnTo>
                <a:lnTo>
                  <a:pt x="183" y="42"/>
                </a:lnTo>
                <a:lnTo>
                  <a:pt x="188" y="50"/>
                </a:lnTo>
                <a:lnTo>
                  <a:pt x="192" y="59"/>
                </a:lnTo>
                <a:lnTo>
                  <a:pt x="195" y="67"/>
                </a:lnTo>
                <a:lnTo>
                  <a:pt x="196" y="76"/>
                </a:lnTo>
                <a:lnTo>
                  <a:pt x="197" y="82"/>
                </a:lnTo>
                <a:lnTo>
                  <a:pt x="198" y="89"/>
                </a:lnTo>
                <a:lnTo>
                  <a:pt x="198" y="93"/>
                </a:lnTo>
                <a:lnTo>
                  <a:pt x="198" y="99"/>
                </a:lnTo>
                <a:lnTo>
                  <a:pt x="197" y="105"/>
                </a:lnTo>
                <a:lnTo>
                  <a:pt x="197" y="111"/>
                </a:lnTo>
                <a:lnTo>
                  <a:pt x="196" y="115"/>
                </a:lnTo>
                <a:lnTo>
                  <a:pt x="195" y="120"/>
                </a:lnTo>
                <a:lnTo>
                  <a:pt x="193" y="124"/>
                </a:lnTo>
                <a:lnTo>
                  <a:pt x="190" y="129"/>
                </a:lnTo>
                <a:lnTo>
                  <a:pt x="188" y="134"/>
                </a:lnTo>
                <a:lnTo>
                  <a:pt x="185" y="138"/>
                </a:lnTo>
                <a:lnTo>
                  <a:pt x="182" y="143"/>
                </a:lnTo>
                <a:lnTo>
                  <a:pt x="179" y="147"/>
                </a:lnTo>
                <a:lnTo>
                  <a:pt x="174" y="152"/>
                </a:lnTo>
                <a:lnTo>
                  <a:pt x="170" y="156"/>
                </a:lnTo>
                <a:lnTo>
                  <a:pt x="178" y="159"/>
                </a:lnTo>
                <a:lnTo>
                  <a:pt x="185" y="161"/>
                </a:lnTo>
                <a:lnTo>
                  <a:pt x="192" y="165"/>
                </a:lnTo>
                <a:lnTo>
                  <a:pt x="197" y="169"/>
                </a:lnTo>
                <a:lnTo>
                  <a:pt x="203" y="173"/>
                </a:lnTo>
                <a:lnTo>
                  <a:pt x="209" y="178"/>
                </a:lnTo>
                <a:lnTo>
                  <a:pt x="213" y="182"/>
                </a:lnTo>
                <a:lnTo>
                  <a:pt x="218" y="187"/>
                </a:lnTo>
                <a:lnTo>
                  <a:pt x="223" y="191"/>
                </a:lnTo>
                <a:lnTo>
                  <a:pt x="226" y="197"/>
                </a:lnTo>
                <a:lnTo>
                  <a:pt x="230" y="203"/>
                </a:lnTo>
                <a:lnTo>
                  <a:pt x="233" y="209"/>
                </a:lnTo>
                <a:lnTo>
                  <a:pt x="235" y="216"/>
                </a:lnTo>
                <a:lnTo>
                  <a:pt x="238" y="221"/>
                </a:lnTo>
                <a:lnTo>
                  <a:pt x="240" y="229"/>
                </a:lnTo>
                <a:lnTo>
                  <a:pt x="241" y="236"/>
                </a:lnTo>
                <a:lnTo>
                  <a:pt x="243" y="249"/>
                </a:lnTo>
                <a:lnTo>
                  <a:pt x="243" y="261"/>
                </a:lnTo>
                <a:lnTo>
                  <a:pt x="243" y="272"/>
                </a:lnTo>
                <a:lnTo>
                  <a:pt x="241" y="284"/>
                </a:lnTo>
                <a:lnTo>
                  <a:pt x="239" y="294"/>
                </a:lnTo>
                <a:lnTo>
                  <a:pt x="235" y="305"/>
                </a:lnTo>
                <a:lnTo>
                  <a:pt x="230" y="315"/>
                </a:lnTo>
                <a:lnTo>
                  <a:pt x="224" y="325"/>
                </a:lnTo>
                <a:lnTo>
                  <a:pt x="217" y="335"/>
                </a:lnTo>
                <a:lnTo>
                  <a:pt x="209" y="343"/>
                </a:lnTo>
                <a:lnTo>
                  <a:pt x="201" y="350"/>
                </a:lnTo>
                <a:lnTo>
                  <a:pt x="192" y="357"/>
                </a:lnTo>
                <a:lnTo>
                  <a:pt x="181" y="361"/>
                </a:lnTo>
                <a:lnTo>
                  <a:pt x="170" y="366"/>
                </a:lnTo>
                <a:lnTo>
                  <a:pt x="158" y="369"/>
                </a:lnTo>
                <a:lnTo>
                  <a:pt x="145" y="373"/>
                </a:lnTo>
                <a:lnTo>
                  <a:pt x="134" y="374"/>
                </a:lnTo>
                <a:lnTo>
                  <a:pt x="123" y="374"/>
                </a:lnTo>
                <a:lnTo>
                  <a:pt x="112" y="374"/>
                </a:lnTo>
                <a:lnTo>
                  <a:pt x="101" y="372"/>
                </a:lnTo>
                <a:lnTo>
                  <a:pt x="91" y="369"/>
                </a:lnTo>
                <a:lnTo>
                  <a:pt x="81" y="365"/>
                </a:lnTo>
                <a:lnTo>
                  <a:pt x="70" y="360"/>
                </a:lnTo>
                <a:lnTo>
                  <a:pt x="61" y="353"/>
                </a:lnTo>
                <a:lnTo>
                  <a:pt x="52" y="346"/>
                </a:lnTo>
                <a:lnTo>
                  <a:pt x="44" y="339"/>
                </a:lnTo>
                <a:lnTo>
                  <a:pt x="37" y="330"/>
                </a:lnTo>
                <a:lnTo>
                  <a:pt x="30" y="321"/>
                </a:lnTo>
                <a:lnTo>
                  <a:pt x="24" y="311"/>
                </a:lnTo>
                <a:lnTo>
                  <a:pt x="21" y="301"/>
                </a:lnTo>
                <a:lnTo>
                  <a:pt x="17" y="291"/>
                </a:lnTo>
                <a:lnTo>
                  <a:pt x="14" y="279"/>
                </a:lnTo>
                <a:lnTo>
                  <a:pt x="13" y="271"/>
                </a:lnTo>
                <a:lnTo>
                  <a:pt x="13" y="264"/>
                </a:lnTo>
                <a:lnTo>
                  <a:pt x="13" y="257"/>
                </a:lnTo>
                <a:lnTo>
                  <a:pt x="13" y="250"/>
                </a:lnTo>
                <a:lnTo>
                  <a:pt x="13" y="243"/>
                </a:lnTo>
                <a:lnTo>
                  <a:pt x="14" y="236"/>
                </a:lnTo>
                <a:lnTo>
                  <a:pt x="15" y="231"/>
                </a:lnTo>
                <a:lnTo>
                  <a:pt x="17" y="224"/>
                </a:lnTo>
                <a:lnTo>
                  <a:pt x="19" y="218"/>
                </a:lnTo>
                <a:lnTo>
                  <a:pt x="23" y="212"/>
                </a:lnTo>
                <a:lnTo>
                  <a:pt x="26" y="206"/>
                </a:lnTo>
                <a:lnTo>
                  <a:pt x="30" y="201"/>
                </a:lnTo>
                <a:lnTo>
                  <a:pt x="34" y="195"/>
                </a:lnTo>
                <a:lnTo>
                  <a:pt x="40" y="188"/>
                </a:lnTo>
                <a:lnTo>
                  <a:pt x="46" y="182"/>
                </a:lnTo>
                <a:lnTo>
                  <a:pt x="52"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43" name="Freeform 35">
            <a:extLst>
              <a:ext uri="{FF2B5EF4-FFF2-40B4-BE49-F238E27FC236}">
                <a16:creationId xmlns:a16="http://schemas.microsoft.com/office/drawing/2014/main" id="{AA834DBC-89E9-4DF1-997C-EB0B7AA8E680}"/>
              </a:ext>
            </a:extLst>
          </p:cNvPr>
          <p:cNvSpPr>
            <a:spLocks noEditPoints="1"/>
          </p:cNvSpPr>
          <p:nvPr/>
        </p:nvSpPr>
        <p:spPr bwMode="auto">
          <a:xfrm>
            <a:off x="7046119" y="3965162"/>
            <a:ext cx="68191" cy="91705"/>
          </a:xfrm>
          <a:custGeom>
            <a:avLst/>
            <a:gdLst>
              <a:gd name="T0" fmla="*/ 14 w 269"/>
              <a:gd name="T1" fmla="*/ 59 h 375"/>
              <a:gd name="T2" fmla="*/ 17 w 269"/>
              <a:gd name="T3" fmla="*/ 64 h 375"/>
              <a:gd name="T4" fmla="*/ 20 w 269"/>
              <a:gd name="T5" fmla="*/ 68 h 375"/>
              <a:gd name="T6" fmla="*/ 25 w 269"/>
              <a:gd name="T7" fmla="*/ 71 h 375"/>
              <a:gd name="T8" fmla="*/ 31 w 269"/>
              <a:gd name="T9" fmla="*/ 72 h 375"/>
              <a:gd name="T10" fmla="*/ 37 w 269"/>
              <a:gd name="T11" fmla="*/ 71 h 375"/>
              <a:gd name="T12" fmla="*/ 43 w 269"/>
              <a:gd name="T13" fmla="*/ 69 h 375"/>
              <a:gd name="T14" fmla="*/ 47 w 269"/>
              <a:gd name="T15" fmla="*/ 65 h 375"/>
              <a:gd name="T16" fmla="*/ 49 w 269"/>
              <a:gd name="T17" fmla="*/ 61 h 375"/>
              <a:gd name="T18" fmla="*/ 50 w 269"/>
              <a:gd name="T19" fmla="*/ 55 h 375"/>
              <a:gd name="T20" fmla="*/ 50 w 269"/>
              <a:gd name="T21" fmla="*/ 49 h 375"/>
              <a:gd name="T22" fmla="*/ 44 w 269"/>
              <a:gd name="T23" fmla="*/ 19 h 375"/>
              <a:gd name="T24" fmla="*/ 42 w 269"/>
              <a:gd name="T25" fmla="*/ 14 h 375"/>
              <a:gd name="T26" fmla="*/ 38 w 269"/>
              <a:gd name="T27" fmla="*/ 10 h 375"/>
              <a:gd name="T28" fmla="*/ 33 w 269"/>
              <a:gd name="T29" fmla="*/ 7 h 375"/>
              <a:gd name="T30" fmla="*/ 27 w 269"/>
              <a:gd name="T31" fmla="*/ 7 h 375"/>
              <a:gd name="T32" fmla="*/ 21 w 269"/>
              <a:gd name="T33" fmla="*/ 7 h 375"/>
              <a:gd name="T34" fmla="*/ 16 w 269"/>
              <a:gd name="T35" fmla="*/ 10 h 375"/>
              <a:gd name="T36" fmla="*/ 12 w 269"/>
              <a:gd name="T37" fmla="*/ 13 h 375"/>
              <a:gd name="T38" fmla="*/ 9 w 269"/>
              <a:gd name="T39" fmla="*/ 18 h 375"/>
              <a:gd name="T40" fmla="*/ 8 w 269"/>
              <a:gd name="T41" fmla="*/ 23 h 375"/>
              <a:gd name="T42" fmla="*/ 8 w 269"/>
              <a:gd name="T43" fmla="*/ 30 h 375"/>
              <a:gd name="T44" fmla="*/ 1 w 269"/>
              <a:gd name="T45" fmla="*/ 33 h 375"/>
              <a:gd name="T46" fmla="*/ 0 w 269"/>
              <a:gd name="T47" fmla="*/ 28 h 375"/>
              <a:gd name="T48" fmla="*/ 0 w 269"/>
              <a:gd name="T49" fmla="*/ 24 h 375"/>
              <a:gd name="T50" fmla="*/ 0 w 269"/>
              <a:gd name="T51" fmla="*/ 21 h 375"/>
              <a:gd name="T52" fmla="*/ 1 w 269"/>
              <a:gd name="T53" fmla="*/ 18 h 375"/>
              <a:gd name="T54" fmla="*/ 2 w 269"/>
              <a:gd name="T55" fmla="*/ 15 h 375"/>
              <a:gd name="T56" fmla="*/ 4 w 269"/>
              <a:gd name="T57" fmla="*/ 11 h 375"/>
              <a:gd name="T58" fmla="*/ 7 w 269"/>
              <a:gd name="T59" fmla="*/ 8 h 375"/>
              <a:gd name="T60" fmla="*/ 11 w 269"/>
              <a:gd name="T61" fmla="*/ 5 h 375"/>
              <a:gd name="T62" fmla="*/ 14 w 269"/>
              <a:gd name="T63" fmla="*/ 3 h 375"/>
              <a:gd name="T64" fmla="*/ 19 w 269"/>
              <a:gd name="T65" fmla="*/ 1 h 375"/>
              <a:gd name="T66" fmla="*/ 25 w 269"/>
              <a:gd name="T67" fmla="*/ 0 h 375"/>
              <a:gd name="T68" fmla="*/ 33 w 269"/>
              <a:gd name="T69" fmla="*/ 0 h 375"/>
              <a:gd name="T70" fmla="*/ 40 w 269"/>
              <a:gd name="T71" fmla="*/ 3 h 375"/>
              <a:gd name="T72" fmla="*/ 46 w 269"/>
              <a:gd name="T73" fmla="*/ 8 h 375"/>
              <a:gd name="T74" fmla="*/ 51 w 269"/>
              <a:gd name="T75" fmla="*/ 15 h 375"/>
              <a:gd name="T76" fmla="*/ 53 w 269"/>
              <a:gd name="T77" fmla="*/ 23 h 375"/>
              <a:gd name="T78" fmla="*/ 58 w 269"/>
              <a:gd name="T79" fmla="*/ 49 h 375"/>
              <a:gd name="T80" fmla="*/ 58 w 269"/>
              <a:gd name="T81" fmla="*/ 53 h 375"/>
              <a:gd name="T82" fmla="*/ 58 w 269"/>
              <a:gd name="T83" fmla="*/ 56 h 375"/>
              <a:gd name="T84" fmla="*/ 58 w 269"/>
              <a:gd name="T85" fmla="*/ 59 h 375"/>
              <a:gd name="T86" fmla="*/ 57 w 269"/>
              <a:gd name="T87" fmla="*/ 62 h 375"/>
              <a:gd name="T88" fmla="*/ 56 w 269"/>
              <a:gd name="T89" fmla="*/ 65 h 375"/>
              <a:gd name="T90" fmla="*/ 53 w 269"/>
              <a:gd name="T91" fmla="*/ 69 h 375"/>
              <a:gd name="T92" fmla="*/ 50 w 269"/>
              <a:gd name="T93" fmla="*/ 72 h 375"/>
              <a:gd name="T94" fmla="*/ 45 w 269"/>
              <a:gd name="T95" fmla="*/ 74 h 375"/>
              <a:gd name="T96" fmla="*/ 41 w 269"/>
              <a:gd name="T97" fmla="*/ 76 h 375"/>
              <a:gd name="T98" fmla="*/ 36 w 269"/>
              <a:gd name="T99" fmla="*/ 78 h 375"/>
              <a:gd name="T100" fmla="*/ 31 w 269"/>
              <a:gd name="T101" fmla="*/ 78 h 375"/>
              <a:gd name="T102" fmla="*/ 27 w 269"/>
              <a:gd name="T103" fmla="*/ 78 h 375"/>
              <a:gd name="T104" fmla="*/ 22 w 269"/>
              <a:gd name="T105" fmla="*/ 77 h 375"/>
              <a:gd name="T106" fmla="*/ 18 w 269"/>
              <a:gd name="T107" fmla="*/ 75 h 375"/>
              <a:gd name="T108" fmla="*/ 14 w 269"/>
              <a:gd name="T109" fmla="*/ 72 h 375"/>
              <a:gd name="T110" fmla="*/ 11 w 269"/>
              <a:gd name="T111" fmla="*/ 70 h 375"/>
              <a:gd name="T112" fmla="*/ 10 w 269"/>
              <a:gd name="T113" fmla="*/ 68 h 375"/>
              <a:gd name="T114" fmla="*/ 8 w 269"/>
              <a:gd name="T115" fmla="*/ 65 h 375"/>
              <a:gd name="T116" fmla="*/ 7 w 269"/>
              <a:gd name="T117" fmla="*/ 62 h 375"/>
              <a:gd name="T118" fmla="*/ 6 w 269"/>
              <a:gd name="T119" fmla="*/ 58 h 3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9"/>
              <a:gd name="T181" fmla="*/ 0 h 375"/>
              <a:gd name="T182" fmla="*/ 269 w 269"/>
              <a:gd name="T183" fmla="*/ 375 h 3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9" h="375">
                <a:moveTo>
                  <a:pt x="60" y="263"/>
                </a:moveTo>
                <a:lnTo>
                  <a:pt x="62" y="275"/>
                </a:lnTo>
                <a:lnTo>
                  <a:pt x="65" y="284"/>
                </a:lnTo>
                <a:lnTo>
                  <a:pt x="68" y="293"/>
                </a:lnTo>
                <a:lnTo>
                  <a:pt x="73" y="302"/>
                </a:lnTo>
                <a:lnTo>
                  <a:pt x="77" y="309"/>
                </a:lnTo>
                <a:lnTo>
                  <a:pt x="83" y="316"/>
                </a:lnTo>
                <a:lnTo>
                  <a:pt x="89" y="323"/>
                </a:lnTo>
                <a:lnTo>
                  <a:pt x="95" y="329"/>
                </a:lnTo>
                <a:lnTo>
                  <a:pt x="102" y="334"/>
                </a:lnTo>
                <a:lnTo>
                  <a:pt x="110" y="337"/>
                </a:lnTo>
                <a:lnTo>
                  <a:pt x="117" y="341"/>
                </a:lnTo>
                <a:lnTo>
                  <a:pt x="126" y="343"/>
                </a:lnTo>
                <a:lnTo>
                  <a:pt x="134" y="344"/>
                </a:lnTo>
                <a:lnTo>
                  <a:pt x="143" y="344"/>
                </a:lnTo>
                <a:lnTo>
                  <a:pt x="153" y="344"/>
                </a:lnTo>
                <a:lnTo>
                  <a:pt x="163" y="342"/>
                </a:lnTo>
                <a:lnTo>
                  <a:pt x="172" y="341"/>
                </a:lnTo>
                <a:lnTo>
                  <a:pt x="181" y="337"/>
                </a:lnTo>
                <a:lnTo>
                  <a:pt x="190" y="334"/>
                </a:lnTo>
                <a:lnTo>
                  <a:pt x="198" y="330"/>
                </a:lnTo>
                <a:lnTo>
                  <a:pt x="205" y="324"/>
                </a:lnTo>
                <a:lnTo>
                  <a:pt x="210" y="320"/>
                </a:lnTo>
                <a:lnTo>
                  <a:pt x="216" y="313"/>
                </a:lnTo>
                <a:lnTo>
                  <a:pt x="221" y="307"/>
                </a:lnTo>
                <a:lnTo>
                  <a:pt x="225" y="299"/>
                </a:lnTo>
                <a:lnTo>
                  <a:pt x="229" y="291"/>
                </a:lnTo>
                <a:lnTo>
                  <a:pt x="231" y="283"/>
                </a:lnTo>
                <a:lnTo>
                  <a:pt x="233" y="275"/>
                </a:lnTo>
                <a:lnTo>
                  <a:pt x="233" y="265"/>
                </a:lnTo>
                <a:lnTo>
                  <a:pt x="235" y="255"/>
                </a:lnTo>
                <a:lnTo>
                  <a:pt x="233" y="245"/>
                </a:lnTo>
                <a:lnTo>
                  <a:pt x="232" y="234"/>
                </a:lnTo>
                <a:lnTo>
                  <a:pt x="210" y="112"/>
                </a:lnTo>
                <a:lnTo>
                  <a:pt x="208" y="101"/>
                </a:lnTo>
                <a:lnTo>
                  <a:pt x="205" y="91"/>
                </a:lnTo>
                <a:lnTo>
                  <a:pt x="201" y="82"/>
                </a:lnTo>
                <a:lnTo>
                  <a:pt x="198" y="74"/>
                </a:lnTo>
                <a:lnTo>
                  <a:pt x="193" y="66"/>
                </a:lnTo>
                <a:lnTo>
                  <a:pt x="187" y="59"/>
                </a:lnTo>
                <a:lnTo>
                  <a:pt x="181" y="53"/>
                </a:lnTo>
                <a:lnTo>
                  <a:pt x="175" y="47"/>
                </a:lnTo>
                <a:lnTo>
                  <a:pt x="168" y="43"/>
                </a:lnTo>
                <a:lnTo>
                  <a:pt x="161" y="39"/>
                </a:lnTo>
                <a:lnTo>
                  <a:pt x="153" y="36"/>
                </a:lnTo>
                <a:lnTo>
                  <a:pt x="144" y="33"/>
                </a:lnTo>
                <a:lnTo>
                  <a:pt x="136" y="32"/>
                </a:lnTo>
                <a:lnTo>
                  <a:pt x="127" y="32"/>
                </a:lnTo>
                <a:lnTo>
                  <a:pt x="118" y="32"/>
                </a:lnTo>
                <a:lnTo>
                  <a:pt x="108" y="34"/>
                </a:lnTo>
                <a:lnTo>
                  <a:pt x="98" y="36"/>
                </a:lnTo>
                <a:lnTo>
                  <a:pt x="89" y="39"/>
                </a:lnTo>
                <a:lnTo>
                  <a:pt x="81" y="43"/>
                </a:lnTo>
                <a:lnTo>
                  <a:pt x="73" y="46"/>
                </a:lnTo>
                <a:lnTo>
                  <a:pt x="66" y="52"/>
                </a:lnTo>
                <a:lnTo>
                  <a:pt x="60" y="56"/>
                </a:lnTo>
                <a:lnTo>
                  <a:pt x="54" y="63"/>
                </a:lnTo>
                <a:lnTo>
                  <a:pt x="49" y="70"/>
                </a:lnTo>
                <a:lnTo>
                  <a:pt x="45" y="77"/>
                </a:lnTo>
                <a:lnTo>
                  <a:pt x="42" y="85"/>
                </a:lnTo>
                <a:lnTo>
                  <a:pt x="39" y="93"/>
                </a:lnTo>
                <a:lnTo>
                  <a:pt x="37" y="103"/>
                </a:lnTo>
                <a:lnTo>
                  <a:pt x="36" y="112"/>
                </a:lnTo>
                <a:lnTo>
                  <a:pt x="36" y="122"/>
                </a:lnTo>
                <a:lnTo>
                  <a:pt x="37" y="133"/>
                </a:lnTo>
                <a:lnTo>
                  <a:pt x="38" y="143"/>
                </a:lnTo>
                <a:lnTo>
                  <a:pt x="60" y="263"/>
                </a:lnTo>
                <a:close/>
                <a:moveTo>
                  <a:pt x="24" y="262"/>
                </a:moveTo>
                <a:lnTo>
                  <a:pt x="6" y="157"/>
                </a:lnTo>
                <a:lnTo>
                  <a:pt x="4" y="148"/>
                </a:lnTo>
                <a:lnTo>
                  <a:pt x="2" y="141"/>
                </a:lnTo>
                <a:lnTo>
                  <a:pt x="2" y="133"/>
                </a:lnTo>
                <a:lnTo>
                  <a:pt x="1" y="126"/>
                </a:lnTo>
                <a:lnTo>
                  <a:pt x="1" y="120"/>
                </a:lnTo>
                <a:lnTo>
                  <a:pt x="0" y="114"/>
                </a:lnTo>
                <a:lnTo>
                  <a:pt x="1" y="108"/>
                </a:lnTo>
                <a:lnTo>
                  <a:pt x="1" y="104"/>
                </a:lnTo>
                <a:lnTo>
                  <a:pt x="1" y="99"/>
                </a:lnTo>
                <a:lnTo>
                  <a:pt x="2" y="95"/>
                </a:lnTo>
                <a:lnTo>
                  <a:pt x="4" y="90"/>
                </a:lnTo>
                <a:lnTo>
                  <a:pt x="5" y="85"/>
                </a:lnTo>
                <a:lnTo>
                  <a:pt x="6" y="81"/>
                </a:lnTo>
                <a:lnTo>
                  <a:pt x="7" y="77"/>
                </a:lnTo>
                <a:lnTo>
                  <a:pt x="9" y="73"/>
                </a:lnTo>
                <a:lnTo>
                  <a:pt x="12" y="68"/>
                </a:lnTo>
                <a:lnTo>
                  <a:pt x="15" y="62"/>
                </a:lnTo>
                <a:lnTo>
                  <a:pt x="19" y="55"/>
                </a:lnTo>
                <a:lnTo>
                  <a:pt x="23" y="49"/>
                </a:lnTo>
                <a:lnTo>
                  <a:pt x="28" y="44"/>
                </a:lnTo>
                <a:lnTo>
                  <a:pt x="32" y="39"/>
                </a:lnTo>
                <a:lnTo>
                  <a:pt x="37" y="33"/>
                </a:lnTo>
                <a:lnTo>
                  <a:pt x="43" y="29"/>
                </a:lnTo>
                <a:lnTo>
                  <a:pt x="49" y="25"/>
                </a:lnTo>
                <a:lnTo>
                  <a:pt x="54" y="21"/>
                </a:lnTo>
                <a:lnTo>
                  <a:pt x="60" y="17"/>
                </a:lnTo>
                <a:lnTo>
                  <a:pt x="67" y="14"/>
                </a:lnTo>
                <a:lnTo>
                  <a:pt x="73" y="10"/>
                </a:lnTo>
                <a:lnTo>
                  <a:pt x="80" y="8"/>
                </a:lnTo>
                <a:lnTo>
                  <a:pt x="87" y="6"/>
                </a:lnTo>
                <a:lnTo>
                  <a:pt x="95" y="3"/>
                </a:lnTo>
                <a:lnTo>
                  <a:pt x="102" y="2"/>
                </a:lnTo>
                <a:lnTo>
                  <a:pt x="116" y="1"/>
                </a:lnTo>
                <a:lnTo>
                  <a:pt x="129" y="0"/>
                </a:lnTo>
                <a:lnTo>
                  <a:pt x="142" y="1"/>
                </a:lnTo>
                <a:lnTo>
                  <a:pt x="154" y="2"/>
                </a:lnTo>
                <a:lnTo>
                  <a:pt x="165" y="6"/>
                </a:lnTo>
                <a:lnTo>
                  <a:pt x="177" y="9"/>
                </a:lnTo>
                <a:lnTo>
                  <a:pt x="187" y="15"/>
                </a:lnTo>
                <a:lnTo>
                  <a:pt x="196" y="22"/>
                </a:lnTo>
                <a:lnTo>
                  <a:pt x="206" y="29"/>
                </a:lnTo>
                <a:lnTo>
                  <a:pt x="214" y="38"/>
                </a:lnTo>
                <a:lnTo>
                  <a:pt x="222" y="48"/>
                </a:lnTo>
                <a:lnTo>
                  <a:pt x="229" y="59"/>
                </a:lnTo>
                <a:lnTo>
                  <a:pt x="235" y="70"/>
                </a:lnTo>
                <a:lnTo>
                  <a:pt x="239" y="83"/>
                </a:lnTo>
                <a:lnTo>
                  <a:pt x="243" y="97"/>
                </a:lnTo>
                <a:lnTo>
                  <a:pt x="246" y="112"/>
                </a:lnTo>
                <a:lnTo>
                  <a:pt x="266" y="222"/>
                </a:lnTo>
                <a:lnTo>
                  <a:pt x="267" y="229"/>
                </a:lnTo>
                <a:lnTo>
                  <a:pt x="268" y="235"/>
                </a:lnTo>
                <a:lnTo>
                  <a:pt x="268" y="241"/>
                </a:lnTo>
                <a:lnTo>
                  <a:pt x="269" y="248"/>
                </a:lnTo>
                <a:lnTo>
                  <a:pt x="269" y="254"/>
                </a:lnTo>
                <a:lnTo>
                  <a:pt x="269" y="260"/>
                </a:lnTo>
                <a:lnTo>
                  <a:pt x="269" y="264"/>
                </a:lnTo>
                <a:lnTo>
                  <a:pt x="269" y="270"/>
                </a:lnTo>
                <a:lnTo>
                  <a:pt x="269" y="275"/>
                </a:lnTo>
                <a:lnTo>
                  <a:pt x="268" y="279"/>
                </a:lnTo>
                <a:lnTo>
                  <a:pt x="268" y="284"/>
                </a:lnTo>
                <a:lnTo>
                  <a:pt x="267" y="289"/>
                </a:lnTo>
                <a:lnTo>
                  <a:pt x="266" y="293"/>
                </a:lnTo>
                <a:lnTo>
                  <a:pt x="263" y="298"/>
                </a:lnTo>
                <a:lnTo>
                  <a:pt x="262" y="301"/>
                </a:lnTo>
                <a:lnTo>
                  <a:pt x="260" y="306"/>
                </a:lnTo>
                <a:lnTo>
                  <a:pt x="258" y="312"/>
                </a:lnTo>
                <a:lnTo>
                  <a:pt x="253" y="319"/>
                </a:lnTo>
                <a:lnTo>
                  <a:pt x="250" y="324"/>
                </a:lnTo>
                <a:lnTo>
                  <a:pt x="245" y="330"/>
                </a:lnTo>
                <a:lnTo>
                  <a:pt x="240" y="336"/>
                </a:lnTo>
                <a:lnTo>
                  <a:pt x="235" y="341"/>
                </a:lnTo>
                <a:lnTo>
                  <a:pt x="230" y="345"/>
                </a:lnTo>
                <a:lnTo>
                  <a:pt x="224" y="350"/>
                </a:lnTo>
                <a:lnTo>
                  <a:pt x="217" y="354"/>
                </a:lnTo>
                <a:lnTo>
                  <a:pt x="211" y="358"/>
                </a:lnTo>
                <a:lnTo>
                  <a:pt x="205" y="361"/>
                </a:lnTo>
                <a:lnTo>
                  <a:pt x="198" y="365"/>
                </a:lnTo>
                <a:lnTo>
                  <a:pt x="191" y="367"/>
                </a:lnTo>
                <a:lnTo>
                  <a:pt x="184" y="369"/>
                </a:lnTo>
                <a:lnTo>
                  <a:pt x="176" y="372"/>
                </a:lnTo>
                <a:lnTo>
                  <a:pt x="169" y="373"/>
                </a:lnTo>
                <a:lnTo>
                  <a:pt x="161" y="374"/>
                </a:lnTo>
                <a:lnTo>
                  <a:pt x="153" y="375"/>
                </a:lnTo>
                <a:lnTo>
                  <a:pt x="146" y="375"/>
                </a:lnTo>
                <a:lnTo>
                  <a:pt x="139" y="375"/>
                </a:lnTo>
                <a:lnTo>
                  <a:pt x="131" y="375"/>
                </a:lnTo>
                <a:lnTo>
                  <a:pt x="124" y="374"/>
                </a:lnTo>
                <a:lnTo>
                  <a:pt x="117" y="373"/>
                </a:lnTo>
                <a:lnTo>
                  <a:pt x="110" y="371"/>
                </a:lnTo>
                <a:lnTo>
                  <a:pt x="103" y="368"/>
                </a:lnTo>
                <a:lnTo>
                  <a:pt x="96" y="366"/>
                </a:lnTo>
                <a:lnTo>
                  <a:pt x="90" y="364"/>
                </a:lnTo>
                <a:lnTo>
                  <a:pt x="83" y="360"/>
                </a:lnTo>
                <a:lnTo>
                  <a:pt x="77" y="356"/>
                </a:lnTo>
                <a:lnTo>
                  <a:pt x="72" y="352"/>
                </a:lnTo>
                <a:lnTo>
                  <a:pt x="66" y="347"/>
                </a:lnTo>
                <a:lnTo>
                  <a:pt x="60" y="343"/>
                </a:lnTo>
                <a:lnTo>
                  <a:pt x="57" y="339"/>
                </a:lnTo>
                <a:lnTo>
                  <a:pt x="53" y="336"/>
                </a:lnTo>
                <a:lnTo>
                  <a:pt x="51" y="332"/>
                </a:lnTo>
                <a:lnTo>
                  <a:pt x="47" y="329"/>
                </a:lnTo>
                <a:lnTo>
                  <a:pt x="45" y="326"/>
                </a:lnTo>
                <a:lnTo>
                  <a:pt x="43" y="321"/>
                </a:lnTo>
                <a:lnTo>
                  <a:pt x="41" y="316"/>
                </a:lnTo>
                <a:lnTo>
                  <a:pt x="38" y="312"/>
                </a:lnTo>
                <a:lnTo>
                  <a:pt x="36" y="307"/>
                </a:lnTo>
                <a:lnTo>
                  <a:pt x="34" y="301"/>
                </a:lnTo>
                <a:lnTo>
                  <a:pt x="32" y="297"/>
                </a:lnTo>
                <a:lnTo>
                  <a:pt x="30" y="290"/>
                </a:lnTo>
                <a:lnTo>
                  <a:pt x="29" y="284"/>
                </a:lnTo>
                <a:lnTo>
                  <a:pt x="27" y="277"/>
                </a:lnTo>
                <a:lnTo>
                  <a:pt x="26" y="270"/>
                </a:lnTo>
                <a:lnTo>
                  <a:pt x="24" y="2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44" name="Rectangle 36">
            <a:extLst>
              <a:ext uri="{FF2B5EF4-FFF2-40B4-BE49-F238E27FC236}">
                <a16:creationId xmlns:a16="http://schemas.microsoft.com/office/drawing/2014/main" id="{B899FE41-CD00-4D74-80D7-4EB28E797141}"/>
              </a:ext>
            </a:extLst>
          </p:cNvPr>
          <p:cNvSpPr>
            <a:spLocks noChangeArrowheads="1"/>
          </p:cNvSpPr>
          <p:nvPr/>
        </p:nvSpPr>
        <p:spPr bwMode="auto">
          <a:xfrm rot="20400000">
            <a:off x="6795695" y="3985149"/>
            <a:ext cx="136381" cy="14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300" b="0">
                <a:solidFill>
                  <a:srgbClr val="000000"/>
                </a:solidFill>
                <a:latin typeface="AvantGarde Bk BT" panose="020B0402020202020204" pitchFamily="34" charset="0"/>
                <a:ea typeface="宋体" panose="02010600030101010101" pitchFamily="2" charset="-122"/>
              </a:rPr>
              <a:t>70</a:t>
            </a:r>
            <a:endParaRPr lang="de-DE" altLang="zh-CN" sz="2400" b="0">
              <a:ea typeface="宋体" panose="02010600030101010101" pitchFamily="2" charset="-122"/>
            </a:endParaRPr>
          </a:p>
        </p:txBody>
      </p:sp>
      <p:sp>
        <p:nvSpPr>
          <p:cNvPr id="45" name="Freeform 38">
            <a:extLst>
              <a:ext uri="{FF2B5EF4-FFF2-40B4-BE49-F238E27FC236}">
                <a16:creationId xmlns:a16="http://schemas.microsoft.com/office/drawing/2014/main" id="{B9F54F27-67C2-4BB9-89B2-FB8CA1142FBF}"/>
              </a:ext>
            </a:extLst>
          </p:cNvPr>
          <p:cNvSpPr>
            <a:spLocks noEditPoints="1"/>
          </p:cNvSpPr>
          <p:nvPr/>
        </p:nvSpPr>
        <p:spPr bwMode="auto">
          <a:xfrm>
            <a:off x="6648732" y="4107422"/>
            <a:ext cx="63488" cy="89353"/>
          </a:xfrm>
          <a:custGeom>
            <a:avLst/>
            <a:gdLst>
              <a:gd name="T0" fmla="*/ 14 w 247"/>
              <a:gd name="T1" fmla="*/ 36 h 365"/>
              <a:gd name="T2" fmla="*/ 11 w 247"/>
              <a:gd name="T3" fmla="*/ 40 h 365"/>
              <a:gd name="T4" fmla="*/ 8 w 247"/>
              <a:gd name="T5" fmla="*/ 45 h 365"/>
              <a:gd name="T6" fmla="*/ 8 w 247"/>
              <a:gd name="T7" fmla="*/ 50 h 365"/>
              <a:gd name="T8" fmla="*/ 9 w 247"/>
              <a:gd name="T9" fmla="*/ 55 h 365"/>
              <a:gd name="T10" fmla="*/ 12 w 247"/>
              <a:gd name="T11" fmla="*/ 61 h 365"/>
              <a:gd name="T12" fmla="*/ 16 w 247"/>
              <a:gd name="T13" fmla="*/ 65 h 365"/>
              <a:gd name="T14" fmla="*/ 21 w 247"/>
              <a:gd name="T15" fmla="*/ 67 h 365"/>
              <a:gd name="T16" fmla="*/ 26 w 247"/>
              <a:gd name="T17" fmla="*/ 69 h 365"/>
              <a:gd name="T18" fmla="*/ 32 w 247"/>
              <a:gd name="T19" fmla="*/ 68 h 365"/>
              <a:gd name="T20" fmla="*/ 37 w 247"/>
              <a:gd name="T21" fmla="*/ 66 h 365"/>
              <a:gd name="T22" fmla="*/ 42 w 247"/>
              <a:gd name="T23" fmla="*/ 63 h 365"/>
              <a:gd name="T24" fmla="*/ 44 w 247"/>
              <a:gd name="T25" fmla="*/ 59 h 365"/>
              <a:gd name="T26" fmla="*/ 46 w 247"/>
              <a:gd name="T27" fmla="*/ 54 h 365"/>
              <a:gd name="T28" fmla="*/ 46 w 247"/>
              <a:gd name="T29" fmla="*/ 48 h 365"/>
              <a:gd name="T30" fmla="*/ 44 w 247"/>
              <a:gd name="T31" fmla="*/ 43 h 365"/>
              <a:gd name="T32" fmla="*/ 41 w 247"/>
              <a:gd name="T33" fmla="*/ 38 h 365"/>
              <a:gd name="T34" fmla="*/ 37 w 247"/>
              <a:gd name="T35" fmla="*/ 34 h 365"/>
              <a:gd name="T36" fmla="*/ 31 w 247"/>
              <a:gd name="T37" fmla="*/ 32 h 365"/>
              <a:gd name="T38" fmla="*/ 26 w 247"/>
              <a:gd name="T39" fmla="*/ 31 h 365"/>
              <a:gd name="T40" fmla="*/ 21 w 247"/>
              <a:gd name="T41" fmla="*/ 32 h 365"/>
              <a:gd name="T42" fmla="*/ 2 w 247"/>
              <a:gd name="T43" fmla="*/ 5 h 365"/>
              <a:gd name="T44" fmla="*/ 9 w 247"/>
              <a:gd name="T45" fmla="*/ 32 h 365"/>
              <a:gd name="T46" fmla="*/ 10 w 247"/>
              <a:gd name="T47" fmla="*/ 31 h 365"/>
              <a:gd name="T48" fmla="*/ 12 w 247"/>
              <a:gd name="T49" fmla="*/ 30 h 365"/>
              <a:gd name="T50" fmla="*/ 13 w 247"/>
              <a:gd name="T51" fmla="*/ 29 h 365"/>
              <a:gd name="T52" fmla="*/ 14 w 247"/>
              <a:gd name="T53" fmla="*/ 28 h 365"/>
              <a:gd name="T54" fmla="*/ 16 w 247"/>
              <a:gd name="T55" fmla="*/ 27 h 365"/>
              <a:gd name="T56" fmla="*/ 23 w 247"/>
              <a:gd name="T57" fmla="*/ 24 h 365"/>
              <a:gd name="T58" fmla="*/ 30 w 247"/>
              <a:gd name="T59" fmla="*/ 24 h 365"/>
              <a:gd name="T60" fmla="*/ 37 w 247"/>
              <a:gd name="T61" fmla="*/ 26 h 365"/>
              <a:gd name="T62" fmla="*/ 44 w 247"/>
              <a:gd name="T63" fmla="*/ 30 h 365"/>
              <a:gd name="T64" fmla="*/ 49 w 247"/>
              <a:gd name="T65" fmla="*/ 35 h 365"/>
              <a:gd name="T66" fmla="*/ 52 w 247"/>
              <a:gd name="T67" fmla="*/ 42 h 365"/>
              <a:gd name="T68" fmla="*/ 54 w 247"/>
              <a:gd name="T69" fmla="*/ 50 h 365"/>
              <a:gd name="T70" fmla="*/ 53 w 247"/>
              <a:gd name="T71" fmla="*/ 57 h 365"/>
              <a:gd name="T72" fmla="*/ 50 w 247"/>
              <a:gd name="T73" fmla="*/ 64 h 365"/>
              <a:gd name="T74" fmla="*/ 45 w 247"/>
              <a:gd name="T75" fmla="*/ 69 h 365"/>
              <a:gd name="T76" fmla="*/ 38 w 247"/>
              <a:gd name="T77" fmla="*/ 74 h 365"/>
              <a:gd name="T78" fmla="*/ 30 w 247"/>
              <a:gd name="T79" fmla="*/ 76 h 365"/>
              <a:gd name="T80" fmla="*/ 22 w 247"/>
              <a:gd name="T81" fmla="*/ 76 h 365"/>
              <a:gd name="T82" fmla="*/ 15 w 247"/>
              <a:gd name="T83" fmla="*/ 74 h 365"/>
              <a:gd name="T84" fmla="*/ 9 w 247"/>
              <a:gd name="T85" fmla="*/ 69 h 365"/>
              <a:gd name="T86" fmla="*/ 4 w 247"/>
              <a:gd name="T87" fmla="*/ 64 h 365"/>
              <a:gd name="T88" fmla="*/ 1 w 247"/>
              <a:gd name="T89" fmla="*/ 56 h 365"/>
              <a:gd name="T90" fmla="*/ 0 w 247"/>
              <a:gd name="T91" fmla="*/ 47 h 365"/>
              <a:gd name="T92" fmla="*/ 0 w 247"/>
              <a:gd name="T93" fmla="*/ 38 h 365"/>
              <a:gd name="T94" fmla="*/ 0 w 247"/>
              <a:gd name="T95" fmla="*/ 37 h 365"/>
              <a:gd name="T96" fmla="*/ 0 w 247"/>
              <a:gd name="T97" fmla="*/ 36 h 36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7"/>
              <a:gd name="T148" fmla="*/ 0 h 365"/>
              <a:gd name="T149" fmla="*/ 247 w 247"/>
              <a:gd name="T150" fmla="*/ 365 h 36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7" h="365">
                <a:moveTo>
                  <a:pt x="80" y="162"/>
                </a:moveTo>
                <a:lnTo>
                  <a:pt x="72" y="167"/>
                </a:lnTo>
                <a:lnTo>
                  <a:pt x="65" y="173"/>
                </a:lnTo>
                <a:lnTo>
                  <a:pt x="59" y="179"/>
                </a:lnTo>
                <a:lnTo>
                  <a:pt x="53" y="184"/>
                </a:lnTo>
                <a:lnTo>
                  <a:pt x="49" y="191"/>
                </a:lnTo>
                <a:lnTo>
                  <a:pt x="44" y="199"/>
                </a:lnTo>
                <a:lnTo>
                  <a:pt x="41" y="208"/>
                </a:lnTo>
                <a:lnTo>
                  <a:pt x="38" y="216"/>
                </a:lnTo>
                <a:lnTo>
                  <a:pt x="37" y="225"/>
                </a:lnTo>
                <a:lnTo>
                  <a:pt x="36" y="233"/>
                </a:lnTo>
                <a:lnTo>
                  <a:pt x="36" y="241"/>
                </a:lnTo>
                <a:lnTo>
                  <a:pt x="36" y="250"/>
                </a:lnTo>
                <a:lnTo>
                  <a:pt x="38" y="258"/>
                </a:lnTo>
                <a:lnTo>
                  <a:pt x="41" y="266"/>
                </a:lnTo>
                <a:lnTo>
                  <a:pt x="44" y="275"/>
                </a:lnTo>
                <a:lnTo>
                  <a:pt x="49" y="284"/>
                </a:lnTo>
                <a:lnTo>
                  <a:pt x="53" y="291"/>
                </a:lnTo>
                <a:lnTo>
                  <a:pt x="59" y="299"/>
                </a:lnTo>
                <a:lnTo>
                  <a:pt x="65" y="305"/>
                </a:lnTo>
                <a:lnTo>
                  <a:pt x="72" y="310"/>
                </a:lnTo>
                <a:lnTo>
                  <a:pt x="79" y="316"/>
                </a:lnTo>
                <a:lnTo>
                  <a:pt x="87" y="320"/>
                </a:lnTo>
                <a:lnTo>
                  <a:pt x="95" y="323"/>
                </a:lnTo>
                <a:lnTo>
                  <a:pt x="103" y="326"/>
                </a:lnTo>
                <a:lnTo>
                  <a:pt x="112" y="329"/>
                </a:lnTo>
                <a:lnTo>
                  <a:pt x="120" y="330"/>
                </a:lnTo>
                <a:lnTo>
                  <a:pt x="129" y="330"/>
                </a:lnTo>
                <a:lnTo>
                  <a:pt x="138" y="330"/>
                </a:lnTo>
                <a:lnTo>
                  <a:pt x="146" y="328"/>
                </a:lnTo>
                <a:lnTo>
                  <a:pt x="154" y="325"/>
                </a:lnTo>
                <a:lnTo>
                  <a:pt x="162" y="322"/>
                </a:lnTo>
                <a:lnTo>
                  <a:pt x="170" y="318"/>
                </a:lnTo>
                <a:lnTo>
                  <a:pt x="178" y="314"/>
                </a:lnTo>
                <a:lnTo>
                  <a:pt x="184" y="308"/>
                </a:lnTo>
                <a:lnTo>
                  <a:pt x="191" y="302"/>
                </a:lnTo>
                <a:lnTo>
                  <a:pt x="195" y="296"/>
                </a:lnTo>
                <a:lnTo>
                  <a:pt x="200" y="290"/>
                </a:lnTo>
                <a:lnTo>
                  <a:pt x="203" y="283"/>
                </a:lnTo>
                <a:lnTo>
                  <a:pt x="207" y="275"/>
                </a:lnTo>
                <a:lnTo>
                  <a:pt x="209" y="266"/>
                </a:lnTo>
                <a:lnTo>
                  <a:pt x="210" y="258"/>
                </a:lnTo>
                <a:lnTo>
                  <a:pt x="211" y="249"/>
                </a:lnTo>
                <a:lnTo>
                  <a:pt x="211" y="241"/>
                </a:lnTo>
                <a:lnTo>
                  <a:pt x="210" y="232"/>
                </a:lnTo>
                <a:lnTo>
                  <a:pt x="208" y="224"/>
                </a:lnTo>
                <a:lnTo>
                  <a:pt x="206" y="216"/>
                </a:lnTo>
                <a:lnTo>
                  <a:pt x="202" y="206"/>
                </a:lnTo>
                <a:lnTo>
                  <a:pt x="198" y="198"/>
                </a:lnTo>
                <a:lnTo>
                  <a:pt x="192" y="190"/>
                </a:lnTo>
                <a:lnTo>
                  <a:pt x="186" y="182"/>
                </a:lnTo>
                <a:lnTo>
                  <a:pt x="180" y="176"/>
                </a:lnTo>
                <a:lnTo>
                  <a:pt x="174" y="171"/>
                </a:lnTo>
                <a:lnTo>
                  <a:pt x="168" y="165"/>
                </a:lnTo>
                <a:lnTo>
                  <a:pt x="161" y="160"/>
                </a:lnTo>
                <a:lnTo>
                  <a:pt x="153" y="157"/>
                </a:lnTo>
                <a:lnTo>
                  <a:pt x="144" y="154"/>
                </a:lnTo>
                <a:lnTo>
                  <a:pt x="136" y="152"/>
                </a:lnTo>
                <a:lnTo>
                  <a:pt x="128" y="151"/>
                </a:lnTo>
                <a:lnTo>
                  <a:pt x="120" y="151"/>
                </a:lnTo>
                <a:lnTo>
                  <a:pt x="111" y="151"/>
                </a:lnTo>
                <a:lnTo>
                  <a:pt x="103" y="152"/>
                </a:lnTo>
                <a:lnTo>
                  <a:pt x="96" y="154"/>
                </a:lnTo>
                <a:lnTo>
                  <a:pt x="88" y="158"/>
                </a:lnTo>
                <a:lnTo>
                  <a:pt x="80" y="162"/>
                </a:lnTo>
                <a:close/>
                <a:moveTo>
                  <a:pt x="8" y="22"/>
                </a:moveTo>
                <a:lnTo>
                  <a:pt x="47" y="0"/>
                </a:lnTo>
                <a:lnTo>
                  <a:pt x="39" y="156"/>
                </a:lnTo>
                <a:lnTo>
                  <a:pt x="42" y="153"/>
                </a:lnTo>
                <a:lnTo>
                  <a:pt x="44" y="151"/>
                </a:lnTo>
                <a:lnTo>
                  <a:pt x="45" y="150"/>
                </a:lnTo>
                <a:lnTo>
                  <a:pt x="47" y="147"/>
                </a:lnTo>
                <a:lnTo>
                  <a:pt x="50" y="146"/>
                </a:lnTo>
                <a:lnTo>
                  <a:pt x="52" y="144"/>
                </a:lnTo>
                <a:lnTo>
                  <a:pt x="53" y="143"/>
                </a:lnTo>
                <a:lnTo>
                  <a:pt x="56" y="141"/>
                </a:lnTo>
                <a:lnTo>
                  <a:pt x="58" y="139"/>
                </a:lnTo>
                <a:lnTo>
                  <a:pt x="59" y="138"/>
                </a:lnTo>
                <a:lnTo>
                  <a:pt x="61" y="137"/>
                </a:lnTo>
                <a:lnTo>
                  <a:pt x="64" y="136"/>
                </a:lnTo>
                <a:lnTo>
                  <a:pt x="65" y="135"/>
                </a:lnTo>
                <a:lnTo>
                  <a:pt x="67" y="134"/>
                </a:lnTo>
                <a:lnTo>
                  <a:pt x="68" y="132"/>
                </a:lnTo>
                <a:lnTo>
                  <a:pt x="71" y="131"/>
                </a:lnTo>
                <a:lnTo>
                  <a:pt x="81" y="126"/>
                </a:lnTo>
                <a:lnTo>
                  <a:pt x="91" y="121"/>
                </a:lnTo>
                <a:lnTo>
                  <a:pt x="103" y="117"/>
                </a:lnTo>
                <a:lnTo>
                  <a:pt x="113" y="116"/>
                </a:lnTo>
                <a:lnTo>
                  <a:pt x="125" y="115"/>
                </a:lnTo>
                <a:lnTo>
                  <a:pt x="135" y="115"/>
                </a:lnTo>
                <a:lnTo>
                  <a:pt x="147" y="117"/>
                </a:lnTo>
                <a:lnTo>
                  <a:pt x="158" y="120"/>
                </a:lnTo>
                <a:lnTo>
                  <a:pt x="169" y="124"/>
                </a:lnTo>
                <a:lnTo>
                  <a:pt x="179" y="129"/>
                </a:lnTo>
                <a:lnTo>
                  <a:pt x="189" y="135"/>
                </a:lnTo>
                <a:lnTo>
                  <a:pt x="199" y="142"/>
                </a:lnTo>
                <a:lnTo>
                  <a:pt x="207" y="150"/>
                </a:lnTo>
                <a:lnTo>
                  <a:pt x="215" y="158"/>
                </a:lnTo>
                <a:lnTo>
                  <a:pt x="222" y="168"/>
                </a:lnTo>
                <a:lnTo>
                  <a:pt x="229" y="179"/>
                </a:lnTo>
                <a:lnTo>
                  <a:pt x="235" y="190"/>
                </a:lnTo>
                <a:lnTo>
                  <a:pt x="239" y="202"/>
                </a:lnTo>
                <a:lnTo>
                  <a:pt x="244" y="213"/>
                </a:lnTo>
                <a:lnTo>
                  <a:pt x="246" y="225"/>
                </a:lnTo>
                <a:lnTo>
                  <a:pt x="247" y="238"/>
                </a:lnTo>
                <a:lnTo>
                  <a:pt x="246" y="249"/>
                </a:lnTo>
                <a:lnTo>
                  <a:pt x="245" y="261"/>
                </a:lnTo>
                <a:lnTo>
                  <a:pt x="243" y="272"/>
                </a:lnTo>
                <a:lnTo>
                  <a:pt x="239" y="284"/>
                </a:lnTo>
                <a:lnTo>
                  <a:pt x="235" y="295"/>
                </a:lnTo>
                <a:lnTo>
                  <a:pt x="229" y="306"/>
                </a:lnTo>
                <a:lnTo>
                  <a:pt x="222" y="315"/>
                </a:lnTo>
                <a:lnTo>
                  <a:pt x="214" y="324"/>
                </a:lnTo>
                <a:lnTo>
                  <a:pt x="205" y="332"/>
                </a:lnTo>
                <a:lnTo>
                  <a:pt x="194" y="340"/>
                </a:lnTo>
                <a:lnTo>
                  <a:pt x="184" y="347"/>
                </a:lnTo>
                <a:lnTo>
                  <a:pt x="172" y="353"/>
                </a:lnTo>
                <a:lnTo>
                  <a:pt x="161" y="358"/>
                </a:lnTo>
                <a:lnTo>
                  <a:pt x="149" y="361"/>
                </a:lnTo>
                <a:lnTo>
                  <a:pt x="138" y="363"/>
                </a:lnTo>
                <a:lnTo>
                  <a:pt x="126" y="365"/>
                </a:lnTo>
                <a:lnTo>
                  <a:pt x="113" y="365"/>
                </a:lnTo>
                <a:lnTo>
                  <a:pt x="102" y="363"/>
                </a:lnTo>
                <a:lnTo>
                  <a:pt x="90" y="361"/>
                </a:lnTo>
                <a:lnTo>
                  <a:pt x="79" y="358"/>
                </a:lnTo>
                <a:lnTo>
                  <a:pt x="68" y="353"/>
                </a:lnTo>
                <a:lnTo>
                  <a:pt x="58" y="347"/>
                </a:lnTo>
                <a:lnTo>
                  <a:pt x="49" y="340"/>
                </a:lnTo>
                <a:lnTo>
                  <a:pt x="39" y="333"/>
                </a:lnTo>
                <a:lnTo>
                  <a:pt x="31" y="324"/>
                </a:lnTo>
                <a:lnTo>
                  <a:pt x="24" y="315"/>
                </a:lnTo>
                <a:lnTo>
                  <a:pt x="17" y="305"/>
                </a:lnTo>
                <a:lnTo>
                  <a:pt x="13" y="294"/>
                </a:lnTo>
                <a:lnTo>
                  <a:pt x="8" y="284"/>
                </a:lnTo>
                <a:lnTo>
                  <a:pt x="5" y="270"/>
                </a:lnTo>
                <a:lnTo>
                  <a:pt x="2" y="256"/>
                </a:lnTo>
                <a:lnTo>
                  <a:pt x="1" y="241"/>
                </a:lnTo>
                <a:lnTo>
                  <a:pt x="0" y="224"/>
                </a:lnTo>
                <a:lnTo>
                  <a:pt x="0" y="205"/>
                </a:lnTo>
                <a:lnTo>
                  <a:pt x="0" y="186"/>
                </a:lnTo>
                <a:lnTo>
                  <a:pt x="0" y="183"/>
                </a:lnTo>
                <a:lnTo>
                  <a:pt x="1" y="181"/>
                </a:lnTo>
                <a:lnTo>
                  <a:pt x="1" y="180"/>
                </a:lnTo>
                <a:lnTo>
                  <a:pt x="1" y="179"/>
                </a:lnTo>
                <a:lnTo>
                  <a:pt x="1" y="176"/>
                </a:lnTo>
                <a:lnTo>
                  <a:pt x="1" y="175"/>
                </a:lnTo>
                <a:lnTo>
                  <a:pt x="1" y="174"/>
                </a:lnTo>
                <a:lnTo>
                  <a:pt x="1" y="173"/>
                </a:lnTo>
                <a:lnTo>
                  <a:pt x="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46" name="Freeform 39">
            <a:extLst>
              <a:ext uri="{FF2B5EF4-FFF2-40B4-BE49-F238E27FC236}">
                <a16:creationId xmlns:a16="http://schemas.microsoft.com/office/drawing/2014/main" id="{847D3C2F-AEC3-4941-8BBD-96FAF2E91EB3}"/>
              </a:ext>
            </a:extLst>
          </p:cNvPr>
          <p:cNvSpPr>
            <a:spLocks noEditPoints="1"/>
          </p:cNvSpPr>
          <p:nvPr/>
        </p:nvSpPr>
        <p:spPr bwMode="auto">
          <a:xfrm>
            <a:off x="6694585" y="4074502"/>
            <a:ext cx="79948" cy="87002"/>
          </a:xfrm>
          <a:custGeom>
            <a:avLst/>
            <a:gdLst>
              <a:gd name="T0" fmla="*/ 27 w 317"/>
              <a:gd name="T1" fmla="*/ 60 h 362"/>
              <a:gd name="T2" fmla="*/ 31 w 317"/>
              <a:gd name="T3" fmla="*/ 65 h 362"/>
              <a:gd name="T4" fmla="*/ 36 w 317"/>
              <a:gd name="T5" fmla="*/ 67 h 362"/>
              <a:gd name="T6" fmla="*/ 41 w 317"/>
              <a:gd name="T7" fmla="*/ 68 h 362"/>
              <a:gd name="T8" fmla="*/ 47 w 317"/>
              <a:gd name="T9" fmla="*/ 66 h 362"/>
              <a:gd name="T10" fmla="*/ 53 w 317"/>
              <a:gd name="T11" fmla="*/ 64 h 362"/>
              <a:gd name="T12" fmla="*/ 57 w 317"/>
              <a:gd name="T13" fmla="*/ 60 h 362"/>
              <a:gd name="T14" fmla="*/ 60 w 317"/>
              <a:gd name="T15" fmla="*/ 56 h 362"/>
              <a:gd name="T16" fmla="*/ 60 w 317"/>
              <a:gd name="T17" fmla="*/ 50 h 362"/>
              <a:gd name="T18" fmla="*/ 60 w 317"/>
              <a:gd name="T19" fmla="*/ 45 h 362"/>
              <a:gd name="T20" fmla="*/ 57 w 317"/>
              <a:gd name="T21" fmla="*/ 39 h 362"/>
              <a:gd name="T22" fmla="*/ 41 w 317"/>
              <a:gd name="T23" fmla="*/ 14 h 362"/>
              <a:gd name="T24" fmla="*/ 36 w 317"/>
              <a:gd name="T25" fmla="*/ 10 h 362"/>
              <a:gd name="T26" fmla="*/ 32 w 317"/>
              <a:gd name="T27" fmla="*/ 7 h 362"/>
              <a:gd name="T28" fmla="*/ 26 w 317"/>
              <a:gd name="T29" fmla="*/ 7 h 362"/>
              <a:gd name="T30" fmla="*/ 21 w 317"/>
              <a:gd name="T31" fmla="*/ 8 h 362"/>
              <a:gd name="T32" fmla="*/ 15 w 317"/>
              <a:gd name="T33" fmla="*/ 11 h 362"/>
              <a:gd name="T34" fmla="*/ 11 w 317"/>
              <a:gd name="T35" fmla="*/ 14 h 362"/>
              <a:gd name="T36" fmla="*/ 9 w 317"/>
              <a:gd name="T37" fmla="*/ 19 h 362"/>
              <a:gd name="T38" fmla="*/ 8 w 317"/>
              <a:gd name="T39" fmla="*/ 24 h 362"/>
              <a:gd name="T40" fmla="*/ 9 w 317"/>
              <a:gd name="T41" fmla="*/ 29 h 362"/>
              <a:gd name="T42" fmla="*/ 11 w 317"/>
              <a:gd name="T43" fmla="*/ 35 h 362"/>
              <a:gd name="T44" fmla="*/ 6 w 317"/>
              <a:gd name="T45" fmla="*/ 40 h 362"/>
              <a:gd name="T46" fmla="*/ 3 w 317"/>
              <a:gd name="T47" fmla="*/ 36 h 362"/>
              <a:gd name="T48" fmla="*/ 1 w 317"/>
              <a:gd name="T49" fmla="*/ 32 h 362"/>
              <a:gd name="T50" fmla="*/ 1 w 317"/>
              <a:gd name="T51" fmla="*/ 29 h 362"/>
              <a:gd name="T52" fmla="*/ 0 w 317"/>
              <a:gd name="T53" fmla="*/ 27 h 362"/>
              <a:gd name="T54" fmla="*/ 0 w 317"/>
              <a:gd name="T55" fmla="*/ 24 h 362"/>
              <a:gd name="T56" fmla="*/ 1 w 317"/>
              <a:gd name="T57" fmla="*/ 20 h 362"/>
              <a:gd name="T58" fmla="*/ 2 w 317"/>
              <a:gd name="T59" fmla="*/ 16 h 362"/>
              <a:gd name="T60" fmla="*/ 5 w 317"/>
              <a:gd name="T61" fmla="*/ 12 h 362"/>
              <a:gd name="T62" fmla="*/ 7 w 317"/>
              <a:gd name="T63" fmla="*/ 8 h 362"/>
              <a:gd name="T64" fmla="*/ 11 w 317"/>
              <a:gd name="T65" fmla="*/ 5 h 362"/>
              <a:gd name="T66" fmla="*/ 17 w 317"/>
              <a:gd name="T67" fmla="*/ 2 h 362"/>
              <a:gd name="T68" fmla="*/ 24 w 317"/>
              <a:gd name="T69" fmla="*/ 0 h 362"/>
              <a:gd name="T70" fmla="*/ 32 w 317"/>
              <a:gd name="T71" fmla="*/ 0 h 362"/>
              <a:gd name="T72" fmla="*/ 39 w 317"/>
              <a:gd name="T73" fmla="*/ 3 h 362"/>
              <a:gd name="T74" fmla="*/ 45 w 317"/>
              <a:gd name="T75" fmla="*/ 8 h 362"/>
              <a:gd name="T76" fmla="*/ 51 w 317"/>
              <a:gd name="T77" fmla="*/ 15 h 362"/>
              <a:gd name="T78" fmla="*/ 64 w 317"/>
              <a:gd name="T79" fmla="*/ 37 h 362"/>
              <a:gd name="T80" fmla="*/ 66 w 317"/>
              <a:gd name="T81" fmla="*/ 40 h 362"/>
              <a:gd name="T82" fmla="*/ 67 w 317"/>
              <a:gd name="T83" fmla="*/ 43 h 362"/>
              <a:gd name="T84" fmla="*/ 68 w 317"/>
              <a:gd name="T85" fmla="*/ 46 h 362"/>
              <a:gd name="T86" fmla="*/ 68 w 317"/>
              <a:gd name="T87" fmla="*/ 49 h 362"/>
              <a:gd name="T88" fmla="*/ 68 w 317"/>
              <a:gd name="T89" fmla="*/ 53 h 362"/>
              <a:gd name="T90" fmla="*/ 66 w 317"/>
              <a:gd name="T91" fmla="*/ 57 h 362"/>
              <a:gd name="T92" fmla="*/ 65 w 317"/>
              <a:gd name="T93" fmla="*/ 61 h 362"/>
              <a:gd name="T94" fmla="*/ 62 w 317"/>
              <a:gd name="T95" fmla="*/ 65 h 362"/>
              <a:gd name="T96" fmla="*/ 58 w 317"/>
              <a:gd name="T97" fmla="*/ 68 h 362"/>
              <a:gd name="T98" fmla="*/ 54 w 317"/>
              <a:gd name="T99" fmla="*/ 70 h 362"/>
              <a:gd name="T100" fmla="*/ 50 w 317"/>
              <a:gd name="T101" fmla="*/ 72 h 362"/>
              <a:gd name="T102" fmla="*/ 45 w 317"/>
              <a:gd name="T103" fmla="*/ 74 h 362"/>
              <a:gd name="T104" fmla="*/ 41 w 317"/>
              <a:gd name="T105" fmla="*/ 74 h 362"/>
              <a:gd name="T106" fmla="*/ 36 w 317"/>
              <a:gd name="T107" fmla="*/ 74 h 362"/>
              <a:gd name="T108" fmla="*/ 32 w 317"/>
              <a:gd name="T109" fmla="*/ 73 h 362"/>
              <a:gd name="T110" fmla="*/ 28 w 317"/>
              <a:gd name="T111" fmla="*/ 71 h 362"/>
              <a:gd name="T112" fmla="*/ 26 w 317"/>
              <a:gd name="T113" fmla="*/ 70 h 362"/>
              <a:gd name="T114" fmla="*/ 23 w 317"/>
              <a:gd name="T115" fmla="*/ 68 h 362"/>
              <a:gd name="T116" fmla="*/ 21 w 317"/>
              <a:gd name="T117" fmla="*/ 65 h 362"/>
              <a:gd name="T118" fmla="*/ 19 w 317"/>
              <a:gd name="T119" fmla="*/ 62 h 3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7"/>
              <a:gd name="T181" fmla="*/ 0 h 362"/>
              <a:gd name="T182" fmla="*/ 317 w 317"/>
              <a:gd name="T183" fmla="*/ 362 h 3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7" h="362">
                <a:moveTo>
                  <a:pt x="114" y="278"/>
                </a:moveTo>
                <a:lnTo>
                  <a:pt x="119" y="287"/>
                </a:lnTo>
                <a:lnTo>
                  <a:pt x="125" y="295"/>
                </a:lnTo>
                <a:lnTo>
                  <a:pt x="131" y="303"/>
                </a:lnTo>
                <a:lnTo>
                  <a:pt x="138" y="310"/>
                </a:lnTo>
                <a:lnTo>
                  <a:pt x="145" y="316"/>
                </a:lnTo>
                <a:lnTo>
                  <a:pt x="153" y="321"/>
                </a:lnTo>
                <a:lnTo>
                  <a:pt x="160" y="324"/>
                </a:lnTo>
                <a:lnTo>
                  <a:pt x="168" y="328"/>
                </a:lnTo>
                <a:lnTo>
                  <a:pt x="176" y="329"/>
                </a:lnTo>
                <a:lnTo>
                  <a:pt x="185" y="330"/>
                </a:lnTo>
                <a:lnTo>
                  <a:pt x="193" y="331"/>
                </a:lnTo>
                <a:lnTo>
                  <a:pt x="201" y="330"/>
                </a:lnTo>
                <a:lnTo>
                  <a:pt x="211" y="328"/>
                </a:lnTo>
                <a:lnTo>
                  <a:pt x="219" y="325"/>
                </a:lnTo>
                <a:lnTo>
                  <a:pt x="228" y="322"/>
                </a:lnTo>
                <a:lnTo>
                  <a:pt x="236" y="317"/>
                </a:lnTo>
                <a:lnTo>
                  <a:pt x="245" y="312"/>
                </a:lnTo>
                <a:lnTo>
                  <a:pt x="252" y="306"/>
                </a:lnTo>
                <a:lnTo>
                  <a:pt x="259" y="300"/>
                </a:lnTo>
                <a:lnTo>
                  <a:pt x="265" y="293"/>
                </a:lnTo>
                <a:lnTo>
                  <a:pt x="269" y="287"/>
                </a:lnTo>
                <a:lnTo>
                  <a:pt x="274" y="279"/>
                </a:lnTo>
                <a:lnTo>
                  <a:pt x="278" y="272"/>
                </a:lnTo>
                <a:lnTo>
                  <a:pt x="280" y="264"/>
                </a:lnTo>
                <a:lnTo>
                  <a:pt x="281" y="255"/>
                </a:lnTo>
                <a:lnTo>
                  <a:pt x="281" y="247"/>
                </a:lnTo>
                <a:lnTo>
                  <a:pt x="281" y="239"/>
                </a:lnTo>
                <a:lnTo>
                  <a:pt x="280" y="230"/>
                </a:lnTo>
                <a:lnTo>
                  <a:pt x="278" y="220"/>
                </a:lnTo>
                <a:lnTo>
                  <a:pt x="274" y="211"/>
                </a:lnTo>
                <a:lnTo>
                  <a:pt x="269" y="202"/>
                </a:lnTo>
                <a:lnTo>
                  <a:pt x="265" y="193"/>
                </a:lnTo>
                <a:lnTo>
                  <a:pt x="203" y="84"/>
                </a:lnTo>
                <a:lnTo>
                  <a:pt x="197" y="75"/>
                </a:lnTo>
                <a:lnTo>
                  <a:pt x="191" y="67"/>
                </a:lnTo>
                <a:lnTo>
                  <a:pt x="184" y="60"/>
                </a:lnTo>
                <a:lnTo>
                  <a:pt x="177" y="53"/>
                </a:lnTo>
                <a:lnTo>
                  <a:pt x="170" y="47"/>
                </a:lnTo>
                <a:lnTo>
                  <a:pt x="163" y="42"/>
                </a:lnTo>
                <a:lnTo>
                  <a:pt x="155" y="39"/>
                </a:lnTo>
                <a:lnTo>
                  <a:pt x="147" y="36"/>
                </a:lnTo>
                <a:lnTo>
                  <a:pt x="139" y="34"/>
                </a:lnTo>
                <a:lnTo>
                  <a:pt x="131" y="33"/>
                </a:lnTo>
                <a:lnTo>
                  <a:pt x="123" y="32"/>
                </a:lnTo>
                <a:lnTo>
                  <a:pt x="115" y="33"/>
                </a:lnTo>
                <a:lnTo>
                  <a:pt x="105" y="36"/>
                </a:lnTo>
                <a:lnTo>
                  <a:pt x="97" y="38"/>
                </a:lnTo>
                <a:lnTo>
                  <a:pt x="88" y="41"/>
                </a:lnTo>
                <a:lnTo>
                  <a:pt x="80" y="46"/>
                </a:lnTo>
                <a:lnTo>
                  <a:pt x="71" y="52"/>
                </a:lnTo>
                <a:lnTo>
                  <a:pt x="64" y="57"/>
                </a:lnTo>
                <a:lnTo>
                  <a:pt x="57" y="63"/>
                </a:lnTo>
                <a:lnTo>
                  <a:pt x="51" y="70"/>
                </a:lnTo>
                <a:lnTo>
                  <a:pt x="47" y="77"/>
                </a:lnTo>
                <a:lnTo>
                  <a:pt x="42" y="84"/>
                </a:lnTo>
                <a:lnTo>
                  <a:pt x="40" y="92"/>
                </a:lnTo>
                <a:lnTo>
                  <a:pt x="37" y="100"/>
                </a:lnTo>
                <a:lnTo>
                  <a:pt x="35" y="108"/>
                </a:lnTo>
                <a:lnTo>
                  <a:pt x="35" y="116"/>
                </a:lnTo>
                <a:lnTo>
                  <a:pt x="35" y="126"/>
                </a:lnTo>
                <a:lnTo>
                  <a:pt x="37" y="135"/>
                </a:lnTo>
                <a:lnTo>
                  <a:pt x="40" y="144"/>
                </a:lnTo>
                <a:lnTo>
                  <a:pt x="43" y="153"/>
                </a:lnTo>
                <a:lnTo>
                  <a:pt x="47" y="163"/>
                </a:lnTo>
                <a:lnTo>
                  <a:pt x="52" y="172"/>
                </a:lnTo>
                <a:lnTo>
                  <a:pt x="114" y="278"/>
                </a:lnTo>
                <a:close/>
                <a:moveTo>
                  <a:pt x="79" y="288"/>
                </a:moveTo>
                <a:lnTo>
                  <a:pt x="26" y="196"/>
                </a:lnTo>
                <a:lnTo>
                  <a:pt x="21" y="189"/>
                </a:lnTo>
                <a:lnTo>
                  <a:pt x="18" y="182"/>
                </a:lnTo>
                <a:lnTo>
                  <a:pt x="14" y="175"/>
                </a:lnTo>
                <a:lnTo>
                  <a:pt x="11" y="168"/>
                </a:lnTo>
                <a:lnTo>
                  <a:pt x="8" y="163"/>
                </a:lnTo>
                <a:lnTo>
                  <a:pt x="6" y="158"/>
                </a:lnTo>
                <a:lnTo>
                  <a:pt x="5" y="152"/>
                </a:lnTo>
                <a:lnTo>
                  <a:pt x="3" y="148"/>
                </a:lnTo>
                <a:lnTo>
                  <a:pt x="3" y="143"/>
                </a:lnTo>
                <a:lnTo>
                  <a:pt x="2" y="138"/>
                </a:lnTo>
                <a:lnTo>
                  <a:pt x="0" y="135"/>
                </a:lnTo>
                <a:lnTo>
                  <a:pt x="0" y="130"/>
                </a:lnTo>
                <a:lnTo>
                  <a:pt x="0" y="126"/>
                </a:lnTo>
                <a:lnTo>
                  <a:pt x="0" y="120"/>
                </a:lnTo>
                <a:lnTo>
                  <a:pt x="0" y="115"/>
                </a:lnTo>
                <a:lnTo>
                  <a:pt x="0" y="111"/>
                </a:lnTo>
                <a:lnTo>
                  <a:pt x="2" y="104"/>
                </a:lnTo>
                <a:lnTo>
                  <a:pt x="4" y="97"/>
                </a:lnTo>
                <a:lnTo>
                  <a:pt x="5" y="90"/>
                </a:lnTo>
                <a:lnTo>
                  <a:pt x="7" y="83"/>
                </a:lnTo>
                <a:lnTo>
                  <a:pt x="11" y="76"/>
                </a:lnTo>
                <a:lnTo>
                  <a:pt x="13" y="70"/>
                </a:lnTo>
                <a:lnTo>
                  <a:pt x="17" y="63"/>
                </a:lnTo>
                <a:lnTo>
                  <a:pt x="21" y="57"/>
                </a:lnTo>
                <a:lnTo>
                  <a:pt x="25" y="52"/>
                </a:lnTo>
                <a:lnTo>
                  <a:pt x="29" y="46"/>
                </a:lnTo>
                <a:lnTo>
                  <a:pt x="34" y="41"/>
                </a:lnTo>
                <a:lnTo>
                  <a:pt x="40" y="36"/>
                </a:lnTo>
                <a:lnTo>
                  <a:pt x="45" y="31"/>
                </a:lnTo>
                <a:lnTo>
                  <a:pt x="51" y="26"/>
                </a:lnTo>
                <a:lnTo>
                  <a:pt x="57" y="23"/>
                </a:lnTo>
                <a:lnTo>
                  <a:pt x="64" y="18"/>
                </a:lnTo>
                <a:lnTo>
                  <a:pt x="77" y="11"/>
                </a:lnTo>
                <a:lnTo>
                  <a:pt x="88" y="7"/>
                </a:lnTo>
                <a:lnTo>
                  <a:pt x="101" y="3"/>
                </a:lnTo>
                <a:lnTo>
                  <a:pt x="112" y="1"/>
                </a:lnTo>
                <a:lnTo>
                  <a:pt x="124" y="0"/>
                </a:lnTo>
                <a:lnTo>
                  <a:pt x="136" y="0"/>
                </a:lnTo>
                <a:lnTo>
                  <a:pt x="147" y="1"/>
                </a:lnTo>
                <a:lnTo>
                  <a:pt x="160" y="4"/>
                </a:lnTo>
                <a:lnTo>
                  <a:pt x="170" y="8"/>
                </a:lnTo>
                <a:lnTo>
                  <a:pt x="182" y="14"/>
                </a:lnTo>
                <a:lnTo>
                  <a:pt x="192" y="21"/>
                </a:lnTo>
                <a:lnTo>
                  <a:pt x="201" y="29"/>
                </a:lnTo>
                <a:lnTo>
                  <a:pt x="211" y="38"/>
                </a:lnTo>
                <a:lnTo>
                  <a:pt x="220" y="48"/>
                </a:lnTo>
                <a:lnTo>
                  <a:pt x="228" y="60"/>
                </a:lnTo>
                <a:lnTo>
                  <a:pt x="236" y="72"/>
                </a:lnTo>
                <a:lnTo>
                  <a:pt x="291" y="168"/>
                </a:lnTo>
                <a:lnTo>
                  <a:pt x="295" y="174"/>
                </a:lnTo>
                <a:lnTo>
                  <a:pt x="298" y="181"/>
                </a:lnTo>
                <a:lnTo>
                  <a:pt x="302" y="187"/>
                </a:lnTo>
                <a:lnTo>
                  <a:pt x="304" y="193"/>
                </a:lnTo>
                <a:lnTo>
                  <a:pt x="306" y="197"/>
                </a:lnTo>
                <a:lnTo>
                  <a:pt x="309" y="203"/>
                </a:lnTo>
                <a:lnTo>
                  <a:pt x="311" y="208"/>
                </a:lnTo>
                <a:lnTo>
                  <a:pt x="312" y="212"/>
                </a:lnTo>
                <a:lnTo>
                  <a:pt x="313" y="218"/>
                </a:lnTo>
                <a:lnTo>
                  <a:pt x="315" y="223"/>
                </a:lnTo>
                <a:lnTo>
                  <a:pt x="316" y="227"/>
                </a:lnTo>
                <a:lnTo>
                  <a:pt x="316" y="232"/>
                </a:lnTo>
                <a:lnTo>
                  <a:pt x="316" y="236"/>
                </a:lnTo>
                <a:lnTo>
                  <a:pt x="317" y="241"/>
                </a:lnTo>
                <a:lnTo>
                  <a:pt x="316" y="245"/>
                </a:lnTo>
                <a:lnTo>
                  <a:pt x="316" y="249"/>
                </a:lnTo>
                <a:lnTo>
                  <a:pt x="315" y="257"/>
                </a:lnTo>
                <a:lnTo>
                  <a:pt x="313" y="264"/>
                </a:lnTo>
                <a:lnTo>
                  <a:pt x="312" y="271"/>
                </a:lnTo>
                <a:lnTo>
                  <a:pt x="310" y="278"/>
                </a:lnTo>
                <a:lnTo>
                  <a:pt x="306" y="285"/>
                </a:lnTo>
                <a:lnTo>
                  <a:pt x="304" y="291"/>
                </a:lnTo>
                <a:lnTo>
                  <a:pt x="301" y="298"/>
                </a:lnTo>
                <a:lnTo>
                  <a:pt x="296" y="303"/>
                </a:lnTo>
                <a:lnTo>
                  <a:pt x="293" y="310"/>
                </a:lnTo>
                <a:lnTo>
                  <a:pt x="288" y="316"/>
                </a:lnTo>
                <a:lnTo>
                  <a:pt x="282" y="321"/>
                </a:lnTo>
                <a:lnTo>
                  <a:pt x="278" y="327"/>
                </a:lnTo>
                <a:lnTo>
                  <a:pt x="272" y="331"/>
                </a:lnTo>
                <a:lnTo>
                  <a:pt x="265" y="336"/>
                </a:lnTo>
                <a:lnTo>
                  <a:pt x="259" y="340"/>
                </a:lnTo>
                <a:lnTo>
                  <a:pt x="252" y="344"/>
                </a:lnTo>
                <a:lnTo>
                  <a:pt x="245" y="349"/>
                </a:lnTo>
                <a:lnTo>
                  <a:pt x="238" y="351"/>
                </a:lnTo>
                <a:lnTo>
                  <a:pt x="231" y="354"/>
                </a:lnTo>
                <a:lnTo>
                  <a:pt x="224" y="357"/>
                </a:lnTo>
                <a:lnTo>
                  <a:pt x="218" y="359"/>
                </a:lnTo>
                <a:lnTo>
                  <a:pt x="211" y="360"/>
                </a:lnTo>
                <a:lnTo>
                  <a:pt x="204" y="361"/>
                </a:lnTo>
                <a:lnTo>
                  <a:pt x="197" y="362"/>
                </a:lnTo>
                <a:lnTo>
                  <a:pt x="190" y="362"/>
                </a:lnTo>
                <a:lnTo>
                  <a:pt x="182" y="362"/>
                </a:lnTo>
                <a:lnTo>
                  <a:pt x="175" y="361"/>
                </a:lnTo>
                <a:lnTo>
                  <a:pt x="168" y="360"/>
                </a:lnTo>
                <a:lnTo>
                  <a:pt x="161" y="359"/>
                </a:lnTo>
                <a:lnTo>
                  <a:pt x="154" y="358"/>
                </a:lnTo>
                <a:lnTo>
                  <a:pt x="147" y="355"/>
                </a:lnTo>
                <a:lnTo>
                  <a:pt x="140" y="353"/>
                </a:lnTo>
                <a:lnTo>
                  <a:pt x="136" y="351"/>
                </a:lnTo>
                <a:lnTo>
                  <a:pt x="132" y="349"/>
                </a:lnTo>
                <a:lnTo>
                  <a:pt x="127" y="346"/>
                </a:lnTo>
                <a:lnTo>
                  <a:pt x="124" y="344"/>
                </a:lnTo>
                <a:lnTo>
                  <a:pt x="121" y="342"/>
                </a:lnTo>
                <a:lnTo>
                  <a:pt x="116" y="338"/>
                </a:lnTo>
                <a:lnTo>
                  <a:pt x="112" y="335"/>
                </a:lnTo>
                <a:lnTo>
                  <a:pt x="109" y="331"/>
                </a:lnTo>
                <a:lnTo>
                  <a:pt x="105" y="328"/>
                </a:lnTo>
                <a:lnTo>
                  <a:pt x="102" y="323"/>
                </a:lnTo>
                <a:lnTo>
                  <a:pt x="99" y="319"/>
                </a:lnTo>
                <a:lnTo>
                  <a:pt x="94" y="313"/>
                </a:lnTo>
                <a:lnTo>
                  <a:pt x="90" y="308"/>
                </a:lnTo>
                <a:lnTo>
                  <a:pt x="87" y="302"/>
                </a:lnTo>
                <a:lnTo>
                  <a:pt x="82" y="295"/>
                </a:lnTo>
                <a:lnTo>
                  <a:pt x="79"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47" name="Freeform 40">
            <a:extLst>
              <a:ext uri="{FF2B5EF4-FFF2-40B4-BE49-F238E27FC236}">
                <a16:creationId xmlns:a16="http://schemas.microsoft.com/office/drawing/2014/main" id="{A4C0ECE3-6D59-435D-9B25-C1B019F5684B}"/>
              </a:ext>
            </a:extLst>
          </p:cNvPr>
          <p:cNvSpPr>
            <a:spLocks/>
          </p:cNvSpPr>
          <p:nvPr/>
        </p:nvSpPr>
        <p:spPr bwMode="auto">
          <a:xfrm>
            <a:off x="6494716" y="4219113"/>
            <a:ext cx="83475" cy="89353"/>
          </a:xfrm>
          <a:custGeom>
            <a:avLst/>
            <a:gdLst>
              <a:gd name="T0" fmla="*/ 33 w 336"/>
              <a:gd name="T1" fmla="*/ 64 h 368"/>
              <a:gd name="T2" fmla="*/ 38 w 336"/>
              <a:gd name="T3" fmla="*/ 67 h 368"/>
              <a:gd name="T4" fmla="*/ 43 w 336"/>
              <a:gd name="T5" fmla="*/ 69 h 368"/>
              <a:gd name="T6" fmla="*/ 48 w 336"/>
              <a:gd name="T7" fmla="*/ 69 h 368"/>
              <a:gd name="T8" fmla="*/ 53 w 336"/>
              <a:gd name="T9" fmla="*/ 68 h 368"/>
              <a:gd name="T10" fmla="*/ 57 w 336"/>
              <a:gd name="T11" fmla="*/ 65 h 368"/>
              <a:gd name="T12" fmla="*/ 61 w 336"/>
              <a:gd name="T13" fmla="*/ 61 h 368"/>
              <a:gd name="T14" fmla="*/ 63 w 336"/>
              <a:gd name="T15" fmla="*/ 56 h 368"/>
              <a:gd name="T16" fmla="*/ 64 w 336"/>
              <a:gd name="T17" fmla="*/ 51 h 368"/>
              <a:gd name="T18" fmla="*/ 63 w 336"/>
              <a:gd name="T19" fmla="*/ 45 h 368"/>
              <a:gd name="T20" fmla="*/ 60 w 336"/>
              <a:gd name="T21" fmla="*/ 40 h 368"/>
              <a:gd name="T22" fmla="*/ 56 w 336"/>
              <a:gd name="T23" fmla="*/ 36 h 368"/>
              <a:gd name="T24" fmla="*/ 51 w 336"/>
              <a:gd name="T25" fmla="*/ 33 h 368"/>
              <a:gd name="T26" fmla="*/ 46 w 336"/>
              <a:gd name="T27" fmla="*/ 31 h 368"/>
              <a:gd name="T28" fmla="*/ 40 w 336"/>
              <a:gd name="T29" fmla="*/ 32 h 368"/>
              <a:gd name="T30" fmla="*/ 35 w 336"/>
              <a:gd name="T31" fmla="*/ 34 h 368"/>
              <a:gd name="T32" fmla="*/ 31 w 336"/>
              <a:gd name="T33" fmla="*/ 37 h 368"/>
              <a:gd name="T34" fmla="*/ 28 w 336"/>
              <a:gd name="T35" fmla="*/ 39 h 368"/>
              <a:gd name="T36" fmla="*/ 26 w 336"/>
              <a:gd name="T37" fmla="*/ 42 h 368"/>
              <a:gd name="T38" fmla="*/ 26 w 336"/>
              <a:gd name="T39" fmla="*/ 45 h 368"/>
              <a:gd name="T40" fmla="*/ 25 w 336"/>
              <a:gd name="T41" fmla="*/ 49 h 368"/>
              <a:gd name="T42" fmla="*/ 25 w 336"/>
              <a:gd name="T43" fmla="*/ 52 h 368"/>
              <a:gd name="T44" fmla="*/ 26 w 336"/>
              <a:gd name="T45" fmla="*/ 0 h 368"/>
              <a:gd name="T46" fmla="*/ 20 w 336"/>
              <a:gd name="T47" fmla="*/ 42 h 368"/>
              <a:gd name="T48" fmla="*/ 21 w 336"/>
              <a:gd name="T49" fmla="*/ 39 h 368"/>
              <a:gd name="T50" fmla="*/ 22 w 336"/>
              <a:gd name="T51" fmla="*/ 36 h 368"/>
              <a:gd name="T52" fmla="*/ 24 w 336"/>
              <a:gd name="T53" fmla="*/ 34 h 368"/>
              <a:gd name="T54" fmla="*/ 25 w 336"/>
              <a:gd name="T55" fmla="*/ 32 h 368"/>
              <a:gd name="T56" fmla="*/ 27 w 336"/>
              <a:gd name="T57" fmla="*/ 30 h 368"/>
              <a:gd name="T58" fmla="*/ 32 w 336"/>
              <a:gd name="T59" fmla="*/ 27 h 368"/>
              <a:gd name="T60" fmla="*/ 39 w 336"/>
              <a:gd name="T61" fmla="*/ 24 h 368"/>
              <a:gd name="T62" fmla="*/ 47 w 336"/>
              <a:gd name="T63" fmla="*/ 24 h 368"/>
              <a:gd name="T64" fmla="*/ 54 w 336"/>
              <a:gd name="T65" fmla="*/ 26 h 368"/>
              <a:gd name="T66" fmla="*/ 61 w 336"/>
              <a:gd name="T67" fmla="*/ 30 h 368"/>
              <a:gd name="T68" fmla="*/ 66 w 336"/>
              <a:gd name="T69" fmla="*/ 36 h 368"/>
              <a:gd name="T70" fmla="*/ 70 w 336"/>
              <a:gd name="T71" fmla="*/ 43 h 368"/>
              <a:gd name="T72" fmla="*/ 71 w 336"/>
              <a:gd name="T73" fmla="*/ 50 h 368"/>
              <a:gd name="T74" fmla="*/ 70 w 336"/>
              <a:gd name="T75" fmla="*/ 58 h 368"/>
              <a:gd name="T76" fmla="*/ 67 w 336"/>
              <a:gd name="T77" fmla="*/ 65 h 368"/>
              <a:gd name="T78" fmla="*/ 62 w 336"/>
              <a:gd name="T79" fmla="*/ 70 h 368"/>
              <a:gd name="T80" fmla="*/ 56 w 336"/>
              <a:gd name="T81" fmla="*/ 74 h 368"/>
              <a:gd name="T82" fmla="*/ 49 w 336"/>
              <a:gd name="T83" fmla="*/ 76 h 368"/>
              <a:gd name="T84" fmla="*/ 41 w 336"/>
              <a:gd name="T85" fmla="*/ 76 h 368"/>
              <a:gd name="T86" fmla="*/ 34 w 336"/>
              <a:gd name="T87" fmla="*/ 74 h 368"/>
              <a:gd name="T88" fmla="*/ 28 w 336"/>
              <a:gd name="T89" fmla="*/ 70 h 3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6"/>
              <a:gd name="T136" fmla="*/ 0 h 368"/>
              <a:gd name="T137" fmla="*/ 336 w 336"/>
              <a:gd name="T138" fmla="*/ 368 h 3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6" h="368">
                <a:moveTo>
                  <a:pt x="123" y="329"/>
                </a:moveTo>
                <a:lnTo>
                  <a:pt x="151" y="306"/>
                </a:lnTo>
                <a:lnTo>
                  <a:pt x="158" y="312"/>
                </a:lnTo>
                <a:lnTo>
                  <a:pt x="164" y="317"/>
                </a:lnTo>
                <a:lnTo>
                  <a:pt x="170" y="322"/>
                </a:lnTo>
                <a:lnTo>
                  <a:pt x="179" y="326"/>
                </a:lnTo>
                <a:lnTo>
                  <a:pt x="186" y="329"/>
                </a:lnTo>
                <a:lnTo>
                  <a:pt x="194" y="331"/>
                </a:lnTo>
                <a:lnTo>
                  <a:pt x="202" y="332"/>
                </a:lnTo>
                <a:lnTo>
                  <a:pt x="211" y="334"/>
                </a:lnTo>
                <a:lnTo>
                  <a:pt x="219" y="334"/>
                </a:lnTo>
                <a:lnTo>
                  <a:pt x="228" y="334"/>
                </a:lnTo>
                <a:lnTo>
                  <a:pt x="236" y="332"/>
                </a:lnTo>
                <a:lnTo>
                  <a:pt x="243" y="330"/>
                </a:lnTo>
                <a:lnTo>
                  <a:pt x="251" y="327"/>
                </a:lnTo>
                <a:lnTo>
                  <a:pt x="258" y="323"/>
                </a:lnTo>
                <a:lnTo>
                  <a:pt x="265" y="320"/>
                </a:lnTo>
                <a:lnTo>
                  <a:pt x="272" y="314"/>
                </a:lnTo>
                <a:lnTo>
                  <a:pt x="279" y="308"/>
                </a:lnTo>
                <a:lnTo>
                  <a:pt x="285" y="301"/>
                </a:lnTo>
                <a:lnTo>
                  <a:pt x="289" y="294"/>
                </a:lnTo>
                <a:lnTo>
                  <a:pt x="294" y="287"/>
                </a:lnTo>
                <a:lnTo>
                  <a:pt x="298" y="279"/>
                </a:lnTo>
                <a:lnTo>
                  <a:pt x="300" y="271"/>
                </a:lnTo>
                <a:lnTo>
                  <a:pt x="301" y="263"/>
                </a:lnTo>
                <a:lnTo>
                  <a:pt x="302" y="254"/>
                </a:lnTo>
                <a:lnTo>
                  <a:pt x="302" y="245"/>
                </a:lnTo>
                <a:lnTo>
                  <a:pt x="301" y="235"/>
                </a:lnTo>
                <a:lnTo>
                  <a:pt x="300" y="226"/>
                </a:lnTo>
                <a:lnTo>
                  <a:pt x="296" y="218"/>
                </a:lnTo>
                <a:lnTo>
                  <a:pt x="293" y="210"/>
                </a:lnTo>
                <a:lnTo>
                  <a:pt x="289" y="202"/>
                </a:lnTo>
                <a:lnTo>
                  <a:pt x="284" y="194"/>
                </a:lnTo>
                <a:lnTo>
                  <a:pt x="278" y="186"/>
                </a:lnTo>
                <a:lnTo>
                  <a:pt x="271" y="178"/>
                </a:lnTo>
                <a:lnTo>
                  <a:pt x="264" y="172"/>
                </a:lnTo>
                <a:lnTo>
                  <a:pt x="257" y="166"/>
                </a:lnTo>
                <a:lnTo>
                  <a:pt x="249" y="162"/>
                </a:lnTo>
                <a:lnTo>
                  <a:pt x="241" y="158"/>
                </a:lnTo>
                <a:lnTo>
                  <a:pt x="233" y="155"/>
                </a:lnTo>
                <a:lnTo>
                  <a:pt x="225" y="152"/>
                </a:lnTo>
                <a:lnTo>
                  <a:pt x="216" y="151"/>
                </a:lnTo>
                <a:lnTo>
                  <a:pt x="207" y="151"/>
                </a:lnTo>
                <a:lnTo>
                  <a:pt x="198" y="151"/>
                </a:lnTo>
                <a:lnTo>
                  <a:pt x="190" y="153"/>
                </a:lnTo>
                <a:lnTo>
                  <a:pt x="182" y="156"/>
                </a:lnTo>
                <a:lnTo>
                  <a:pt x="173" y="159"/>
                </a:lnTo>
                <a:lnTo>
                  <a:pt x="165" y="163"/>
                </a:lnTo>
                <a:lnTo>
                  <a:pt x="157" y="168"/>
                </a:lnTo>
                <a:lnTo>
                  <a:pt x="150" y="174"/>
                </a:lnTo>
                <a:lnTo>
                  <a:pt x="145" y="178"/>
                </a:lnTo>
                <a:lnTo>
                  <a:pt x="140" y="182"/>
                </a:lnTo>
                <a:lnTo>
                  <a:pt x="137" y="186"/>
                </a:lnTo>
                <a:lnTo>
                  <a:pt x="134" y="190"/>
                </a:lnTo>
                <a:lnTo>
                  <a:pt x="131" y="195"/>
                </a:lnTo>
                <a:lnTo>
                  <a:pt x="129" y="200"/>
                </a:lnTo>
                <a:lnTo>
                  <a:pt x="125" y="204"/>
                </a:lnTo>
                <a:lnTo>
                  <a:pt x="124" y="209"/>
                </a:lnTo>
                <a:lnTo>
                  <a:pt x="122" y="214"/>
                </a:lnTo>
                <a:lnTo>
                  <a:pt x="121" y="219"/>
                </a:lnTo>
                <a:lnTo>
                  <a:pt x="120" y="225"/>
                </a:lnTo>
                <a:lnTo>
                  <a:pt x="119" y="230"/>
                </a:lnTo>
                <a:lnTo>
                  <a:pt x="119" y="235"/>
                </a:lnTo>
                <a:lnTo>
                  <a:pt x="119" y="242"/>
                </a:lnTo>
                <a:lnTo>
                  <a:pt x="119" y="248"/>
                </a:lnTo>
                <a:lnTo>
                  <a:pt x="119" y="254"/>
                </a:lnTo>
                <a:lnTo>
                  <a:pt x="90" y="262"/>
                </a:lnTo>
                <a:lnTo>
                  <a:pt x="0" y="104"/>
                </a:lnTo>
                <a:lnTo>
                  <a:pt x="124" y="0"/>
                </a:lnTo>
                <a:lnTo>
                  <a:pt x="147" y="26"/>
                </a:lnTo>
                <a:lnTo>
                  <a:pt x="45" y="112"/>
                </a:lnTo>
                <a:lnTo>
                  <a:pt x="97" y="201"/>
                </a:lnTo>
                <a:lnTo>
                  <a:pt x="98" y="196"/>
                </a:lnTo>
                <a:lnTo>
                  <a:pt x="99" y="192"/>
                </a:lnTo>
                <a:lnTo>
                  <a:pt x="100" y="188"/>
                </a:lnTo>
                <a:lnTo>
                  <a:pt x="102" y="184"/>
                </a:lnTo>
                <a:lnTo>
                  <a:pt x="104" y="180"/>
                </a:lnTo>
                <a:lnTo>
                  <a:pt x="106" y="175"/>
                </a:lnTo>
                <a:lnTo>
                  <a:pt x="107" y="172"/>
                </a:lnTo>
                <a:lnTo>
                  <a:pt x="109" y="168"/>
                </a:lnTo>
                <a:lnTo>
                  <a:pt x="112" y="165"/>
                </a:lnTo>
                <a:lnTo>
                  <a:pt x="114" y="162"/>
                </a:lnTo>
                <a:lnTo>
                  <a:pt x="116" y="158"/>
                </a:lnTo>
                <a:lnTo>
                  <a:pt x="120" y="156"/>
                </a:lnTo>
                <a:lnTo>
                  <a:pt x="122" y="152"/>
                </a:lnTo>
                <a:lnTo>
                  <a:pt x="125" y="149"/>
                </a:lnTo>
                <a:lnTo>
                  <a:pt x="128" y="147"/>
                </a:lnTo>
                <a:lnTo>
                  <a:pt x="131" y="143"/>
                </a:lnTo>
                <a:lnTo>
                  <a:pt x="142" y="136"/>
                </a:lnTo>
                <a:lnTo>
                  <a:pt x="152" y="129"/>
                </a:lnTo>
                <a:lnTo>
                  <a:pt x="164" y="123"/>
                </a:lnTo>
                <a:lnTo>
                  <a:pt x="174" y="120"/>
                </a:lnTo>
                <a:lnTo>
                  <a:pt x="186" y="117"/>
                </a:lnTo>
                <a:lnTo>
                  <a:pt x="197" y="115"/>
                </a:lnTo>
                <a:lnTo>
                  <a:pt x="209" y="114"/>
                </a:lnTo>
                <a:lnTo>
                  <a:pt x="221" y="115"/>
                </a:lnTo>
                <a:lnTo>
                  <a:pt x="233" y="118"/>
                </a:lnTo>
                <a:lnTo>
                  <a:pt x="244" y="120"/>
                </a:lnTo>
                <a:lnTo>
                  <a:pt x="256" y="125"/>
                </a:lnTo>
                <a:lnTo>
                  <a:pt x="266" y="130"/>
                </a:lnTo>
                <a:lnTo>
                  <a:pt x="277" y="137"/>
                </a:lnTo>
                <a:lnTo>
                  <a:pt x="287" y="144"/>
                </a:lnTo>
                <a:lnTo>
                  <a:pt x="296" y="153"/>
                </a:lnTo>
                <a:lnTo>
                  <a:pt x="306" y="164"/>
                </a:lnTo>
                <a:lnTo>
                  <a:pt x="314" y="174"/>
                </a:lnTo>
                <a:lnTo>
                  <a:pt x="321" y="185"/>
                </a:lnTo>
                <a:lnTo>
                  <a:pt x="325" y="195"/>
                </a:lnTo>
                <a:lnTo>
                  <a:pt x="330" y="207"/>
                </a:lnTo>
                <a:lnTo>
                  <a:pt x="333" y="218"/>
                </a:lnTo>
                <a:lnTo>
                  <a:pt x="336" y="231"/>
                </a:lnTo>
                <a:lnTo>
                  <a:pt x="336" y="242"/>
                </a:lnTo>
                <a:lnTo>
                  <a:pt x="336" y="255"/>
                </a:lnTo>
                <a:lnTo>
                  <a:pt x="334" y="268"/>
                </a:lnTo>
                <a:lnTo>
                  <a:pt x="331" y="281"/>
                </a:lnTo>
                <a:lnTo>
                  <a:pt x="328" y="292"/>
                </a:lnTo>
                <a:lnTo>
                  <a:pt x="323" y="302"/>
                </a:lnTo>
                <a:lnTo>
                  <a:pt x="317" y="313"/>
                </a:lnTo>
                <a:lnTo>
                  <a:pt x="310" y="322"/>
                </a:lnTo>
                <a:lnTo>
                  <a:pt x="301" y="331"/>
                </a:lnTo>
                <a:lnTo>
                  <a:pt x="292" y="341"/>
                </a:lnTo>
                <a:lnTo>
                  <a:pt x="283" y="348"/>
                </a:lnTo>
                <a:lnTo>
                  <a:pt x="273" y="353"/>
                </a:lnTo>
                <a:lnTo>
                  <a:pt x="263" y="359"/>
                </a:lnTo>
                <a:lnTo>
                  <a:pt x="252" y="363"/>
                </a:lnTo>
                <a:lnTo>
                  <a:pt x="241" y="366"/>
                </a:lnTo>
                <a:lnTo>
                  <a:pt x="231" y="368"/>
                </a:lnTo>
                <a:lnTo>
                  <a:pt x="219" y="368"/>
                </a:lnTo>
                <a:lnTo>
                  <a:pt x="207" y="368"/>
                </a:lnTo>
                <a:lnTo>
                  <a:pt x="195" y="367"/>
                </a:lnTo>
                <a:lnTo>
                  <a:pt x="184" y="365"/>
                </a:lnTo>
                <a:lnTo>
                  <a:pt x="173" y="361"/>
                </a:lnTo>
                <a:lnTo>
                  <a:pt x="162" y="357"/>
                </a:lnTo>
                <a:lnTo>
                  <a:pt x="152" y="351"/>
                </a:lnTo>
                <a:lnTo>
                  <a:pt x="142" y="345"/>
                </a:lnTo>
                <a:lnTo>
                  <a:pt x="132" y="337"/>
                </a:lnTo>
                <a:lnTo>
                  <a:pt x="123" y="3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48" name="Freeform 41">
            <a:extLst>
              <a:ext uri="{FF2B5EF4-FFF2-40B4-BE49-F238E27FC236}">
                <a16:creationId xmlns:a16="http://schemas.microsoft.com/office/drawing/2014/main" id="{C930C70A-2195-43E1-AFA5-7FBC1971023E}"/>
              </a:ext>
            </a:extLst>
          </p:cNvPr>
          <p:cNvSpPr>
            <a:spLocks noEditPoints="1"/>
          </p:cNvSpPr>
          <p:nvPr/>
        </p:nvSpPr>
        <p:spPr bwMode="auto">
          <a:xfrm>
            <a:off x="6551149" y="4179139"/>
            <a:ext cx="83475" cy="84650"/>
          </a:xfrm>
          <a:custGeom>
            <a:avLst/>
            <a:gdLst>
              <a:gd name="T0" fmla="*/ 33 w 335"/>
              <a:gd name="T1" fmla="*/ 60 h 351"/>
              <a:gd name="T2" fmla="*/ 38 w 335"/>
              <a:gd name="T3" fmla="*/ 64 h 351"/>
              <a:gd name="T4" fmla="*/ 43 w 335"/>
              <a:gd name="T5" fmla="*/ 65 h 351"/>
              <a:gd name="T6" fmla="*/ 48 w 335"/>
              <a:gd name="T7" fmla="*/ 65 h 351"/>
              <a:gd name="T8" fmla="*/ 54 w 335"/>
              <a:gd name="T9" fmla="*/ 63 h 351"/>
              <a:gd name="T10" fmla="*/ 58 w 335"/>
              <a:gd name="T11" fmla="*/ 59 h 351"/>
              <a:gd name="T12" fmla="*/ 62 w 335"/>
              <a:gd name="T13" fmla="*/ 55 h 351"/>
              <a:gd name="T14" fmla="*/ 64 w 335"/>
              <a:gd name="T15" fmla="*/ 50 h 351"/>
              <a:gd name="T16" fmla="*/ 64 w 335"/>
              <a:gd name="T17" fmla="*/ 45 h 351"/>
              <a:gd name="T18" fmla="*/ 62 w 335"/>
              <a:gd name="T19" fmla="*/ 40 h 351"/>
              <a:gd name="T20" fmla="*/ 58 w 335"/>
              <a:gd name="T21" fmla="*/ 34 h 351"/>
              <a:gd name="T22" fmla="*/ 38 w 335"/>
              <a:gd name="T23" fmla="*/ 12 h 351"/>
              <a:gd name="T24" fmla="*/ 33 w 335"/>
              <a:gd name="T25" fmla="*/ 8 h 351"/>
              <a:gd name="T26" fmla="*/ 28 w 335"/>
              <a:gd name="T27" fmla="*/ 7 h 351"/>
              <a:gd name="T28" fmla="*/ 23 w 335"/>
              <a:gd name="T29" fmla="*/ 7 h 351"/>
              <a:gd name="T30" fmla="*/ 18 w 335"/>
              <a:gd name="T31" fmla="*/ 9 h 351"/>
              <a:gd name="T32" fmla="*/ 13 w 335"/>
              <a:gd name="T33" fmla="*/ 13 h 351"/>
              <a:gd name="T34" fmla="*/ 9 w 335"/>
              <a:gd name="T35" fmla="*/ 17 h 351"/>
              <a:gd name="T36" fmla="*/ 7 w 335"/>
              <a:gd name="T37" fmla="*/ 22 h 351"/>
              <a:gd name="T38" fmla="*/ 8 w 335"/>
              <a:gd name="T39" fmla="*/ 27 h 351"/>
              <a:gd name="T40" fmla="*/ 9 w 335"/>
              <a:gd name="T41" fmla="*/ 33 h 351"/>
              <a:gd name="T42" fmla="*/ 13 w 335"/>
              <a:gd name="T43" fmla="*/ 38 h 351"/>
              <a:gd name="T44" fmla="*/ 8 w 335"/>
              <a:gd name="T45" fmla="*/ 44 h 351"/>
              <a:gd name="T46" fmla="*/ 5 w 335"/>
              <a:gd name="T47" fmla="*/ 40 h 351"/>
              <a:gd name="T48" fmla="*/ 3 w 335"/>
              <a:gd name="T49" fmla="*/ 37 h 351"/>
              <a:gd name="T50" fmla="*/ 2 w 335"/>
              <a:gd name="T51" fmla="*/ 34 h 351"/>
              <a:gd name="T52" fmla="*/ 1 w 335"/>
              <a:gd name="T53" fmla="*/ 31 h 351"/>
              <a:gd name="T54" fmla="*/ 0 w 335"/>
              <a:gd name="T55" fmla="*/ 28 h 351"/>
              <a:gd name="T56" fmla="*/ 0 w 335"/>
              <a:gd name="T57" fmla="*/ 24 h 351"/>
              <a:gd name="T58" fmla="*/ 1 w 335"/>
              <a:gd name="T59" fmla="*/ 20 h 351"/>
              <a:gd name="T60" fmla="*/ 2 w 335"/>
              <a:gd name="T61" fmla="*/ 16 h 351"/>
              <a:gd name="T62" fmla="*/ 5 w 335"/>
              <a:gd name="T63" fmla="*/ 12 h 351"/>
              <a:gd name="T64" fmla="*/ 8 w 335"/>
              <a:gd name="T65" fmla="*/ 9 h 351"/>
              <a:gd name="T66" fmla="*/ 12 w 335"/>
              <a:gd name="T67" fmla="*/ 5 h 351"/>
              <a:gd name="T68" fmla="*/ 19 w 335"/>
              <a:gd name="T69" fmla="*/ 1 h 351"/>
              <a:gd name="T70" fmla="*/ 27 w 335"/>
              <a:gd name="T71" fmla="*/ 0 h 351"/>
              <a:gd name="T72" fmla="*/ 34 w 335"/>
              <a:gd name="T73" fmla="*/ 1 h 351"/>
              <a:gd name="T74" fmla="*/ 41 w 335"/>
              <a:gd name="T75" fmla="*/ 5 h 351"/>
              <a:gd name="T76" fmla="*/ 48 w 335"/>
              <a:gd name="T77" fmla="*/ 11 h 351"/>
              <a:gd name="T78" fmla="*/ 65 w 335"/>
              <a:gd name="T79" fmla="*/ 31 h 351"/>
              <a:gd name="T80" fmla="*/ 67 w 335"/>
              <a:gd name="T81" fmla="*/ 34 h 351"/>
              <a:gd name="T82" fmla="*/ 69 w 335"/>
              <a:gd name="T83" fmla="*/ 37 h 351"/>
              <a:gd name="T84" fmla="*/ 70 w 335"/>
              <a:gd name="T85" fmla="*/ 40 h 351"/>
              <a:gd name="T86" fmla="*/ 71 w 335"/>
              <a:gd name="T87" fmla="*/ 42 h 351"/>
              <a:gd name="T88" fmla="*/ 71 w 335"/>
              <a:gd name="T89" fmla="*/ 46 h 351"/>
              <a:gd name="T90" fmla="*/ 71 w 335"/>
              <a:gd name="T91" fmla="*/ 50 h 351"/>
              <a:gd name="T92" fmla="*/ 70 w 335"/>
              <a:gd name="T93" fmla="*/ 54 h 351"/>
              <a:gd name="T94" fmla="*/ 67 w 335"/>
              <a:gd name="T95" fmla="*/ 59 h 351"/>
              <a:gd name="T96" fmla="*/ 65 w 335"/>
              <a:gd name="T97" fmla="*/ 62 h 351"/>
              <a:gd name="T98" fmla="*/ 61 w 335"/>
              <a:gd name="T99" fmla="*/ 66 h 351"/>
              <a:gd name="T100" fmla="*/ 57 w 335"/>
              <a:gd name="T101" fmla="*/ 68 h 351"/>
              <a:gd name="T102" fmla="*/ 53 w 335"/>
              <a:gd name="T103" fmla="*/ 70 h 351"/>
              <a:gd name="T104" fmla="*/ 49 w 335"/>
              <a:gd name="T105" fmla="*/ 72 h 351"/>
              <a:gd name="T106" fmla="*/ 44 w 335"/>
              <a:gd name="T107" fmla="*/ 72 h 351"/>
              <a:gd name="T108" fmla="*/ 40 w 335"/>
              <a:gd name="T109" fmla="*/ 72 h 351"/>
              <a:gd name="T110" fmla="*/ 36 w 335"/>
              <a:gd name="T111" fmla="*/ 71 h 351"/>
              <a:gd name="T112" fmla="*/ 33 w 335"/>
              <a:gd name="T113" fmla="*/ 70 h 351"/>
              <a:gd name="T114" fmla="*/ 31 w 335"/>
              <a:gd name="T115" fmla="*/ 68 h 351"/>
              <a:gd name="T116" fmla="*/ 28 w 335"/>
              <a:gd name="T117" fmla="*/ 66 h 351"/>
              <a:gd name="T118" fmla="*/ 25 w 335"/>
              <a:gd name="T119" fmla="*/ 63 h 3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5"/>
              <a:gd name="T181" fmla="*/ 0 h 351"/>
              <a:gd name="T182" fmla="*/ 335 w 335"/>
              <a:gd name="T183" fmla="*/ 351 h 3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5" h="351">
                <a:moveTo>
                  <a:pt x="139" y="279"/>
                </a:moveTo>
                <a:lnTo>
                  <a:pt x="148" y="287"/>
                </a:lnTo>
                <a:lnTo>
                  <a:pt x="155" y="294"/>
                </a:lnTo>
                <a:lnTo>
                  <a:pt x="163" y="301"/>
                </a:lnTo>
                <a:lnTo>
                  <a:pt x="171" y="306"/>
                </a:lnTo>
                <a:lnTo>
                  <a:pt x="178" y="310"/>
                </a:lnTo>
                <a:lnTo>
                  <a:pt x="186" y="314"/>
                </a:lnTo>
                <a:lnTo>
                  <a:pt x="195" y="316"/>
                </a:lnTo>
                <a:lnTo>
                  <a:pt x="203" y="317"/>
                </a:lnTo>
                <a:lnTo>
                  <a:pt x="211" y="318"/>
                </a:lnTo>
                <a:lnTo>
                  <a:pt x="219" y="318"/>
                </a:lnTo>
                <a:lnTo>
                  <a:pt x="227" y="317"/>
                </a:lnTo>
                <a:lnTo>
                  <a:pt x="237" y="315"/>
                </a:lnTo>
                <a:lnTo>
                  <a:pt x="245" y="312"/>
                </a:lnTo>
                <a:lnTo>
                  <a:pt x="253" y="307"/>
                </a:lnTo>
                <a:lnTo>
                  <a:pt x="261" y="302"/>
                </a:lnTo>
                <a:lnTo>
                  <a:pt x="268" y="297"/>
                </a:lnTo>
                <a:lnTo>
                  <a:pt x="276" y="290"/>
                </a:lnTo>
                <a:lnTo>
                  <a:pt x="282" y="283"/>
                </a:lnTo>
                <a:lnTo>
                  <a:pt x="287" y="276"/>
                </a:lnTo>
                <a:lnTo>
                  <a:pt x="292" y="268"/>
                </a:lnTo>
                <a:lnTo>
                  <a:pt x="295" y="261"/>
                </a:lnTo>
                <a:lnTo>
                  <a:pt x="299" y="253"/>
                </a:lnTo>
                <a:lnTo>
                  <a:pt x="300" y="245"/>
                </a:lnTo>
                <a:lnTo>
                  <a:pt x="301" y="236"/>
                </a:lnTo>
                <a:lnTo>
                  <a:pt x="301" y="227"/>
                </a:lnTo>
                <a:lnTo>
                  <a:pt x="300" y="219"/>
                </a:lnTo>
                <a:lnTo>
                  <a:pt x="298" y="211"/>
                </a:lnTo>
                <a:lnTo>
                  <a:pt x="295" y="202"/>
                </a:lnTo>
                <a:lnTo>
                  <a:pt x="292" y="194"/>
                </a:lnTo>
                <a:lnTo>
                  <a:pt x="286" y="184"/>
                </a:lnTo>
                <a:lnTo>
                  <a:pt x="282" y="176"/>
                </a:lnTo>
                <a:lnTo>
                  <a:pt x="275" y="168"/>
                </a:lnTo>
                <a:lnTo>
                  <a:pt x="194" y="72"/>
                </a:lnTo>
                <a:lnTo>
                  <a:pt x="187" y="64"/>
                </a:lnTo>
                <a:lnTo>
                  <a:pt x="180" y="57"/>
                </a:lnTo>
                <a:lnTo>
                  <a:pt x="172" y="52"/>
                </a:lnTo>
                <a:lnTo>
                  <a:pt x="165" y="46"/>
                </a:lnTo>
                <a:lnTo>
                  <a:pt x="157" y="41"/>
                </a:lnTo>
                <a:lnTo>
                  <a:pt x="149" y="38"/>
                </a:lnTo>
                <a:lnTo>
                  <a:pt x="141" y="35"/>
                </a:lnTo>
                <a:lnTo>
                  <a:pt x="131" y="34"/>
                </a:lnTo>
                <a:lnTo>
                  <a:pt x="123" y="34"/>
                </a:lnTo>
                <a:lnTo>
                  <a:pt x="115" y="34"/>
                </a:lnTo>
                <a:lnTo>
                  <a:pt x="107" y="35"/>
                </a:lnTo>
                <a:lnTo>
                  <a:pt x="99" y="38"/>
                </a:lnTo>
                <a:lnTo>
                  <a:pt x="91" y="41"/>
                </a:lnTo>
                <a:lnTo>
                  <a:pt x="83" y="45"/>
                </a:lnTo>
                <a:lnTo>
                  <a:pt x="75" y="51"/>
                </a:lnTo>
                <a:lnTo>
                  <a:pt x="67" y="56"/>
                </a:lnTo>
                <a:lnTo>
                  <a:pt x="60" y="63"/>
                </a:lnTo>
                <a:lnTo>
                  <a:pt x="53" y="70"/>
                </a:lnTo>
                <a:lnTo>
                  <a:pt x="47" y="77"/>
                </a:lnTo>
                <a:lnTo>
                  <a:pt x="42" y="84"/>
                </a:lnTo>
                <a:lnTo>
                  <a:pt x="39" y="92"/>
                </a:lnTo>
                <a:lnTo>
                  <a:pt x="37" y="100"/>
                </a:lnTo>
                <a:lnTo>
                  <a:pt x="34" y="108"/>
                </a:lnTo>
                <a:lnTo>
                  <a:pt x="34" y="116"/>
                </a:lnTo>
                <a:lnTo>
                  <a:pt x="34" y="126"/>
                </a:lnTo>
                <a:lnTo>
                  <a:pt x="36" y="134"/>
                </a:lnTo>
                <a:lnTo>
                  <a:pt x="37" y="142"/>
                </a:lnTo>
                <a:lnTo>
                  <a:pt x="40" y="151"/>
                </a:lnTo>
                <a:lnTo>
                  <a:pt x="44" y="159"/>
                </a:lnTo>
                <a:lnTo>
                  <a:pt x="49" y="168"/>
                </a:lnTo>
                <a:lnTo>
                  <a:pt x="55" y="176"/>
                </a:lnTo>
                <a:lnTo>
                  <a:pt x="61" y="186"/>
                </a:lnTo>
                <a:lnTo>
                  <a:pt x="139" y="279"/>
                </a:lnTo>
                <a:close/>
                <a:moveTo>
                  <a:pt x="108" y="295"/>
                </a:moveTo>
                <a:lnTo>
                  <a:pt x="39" y="213"/>
                </a:lnTo>
                <a:lnTo>
                  <a:pt x="33" y="206"/>
                </a:lnTo>
                <a:lnTo>
                  <a:pt x="29" y="201"/>
                </a:lnTo>
                <a:lnTo>
                  <a:pt x="24" y="195"/>
                </a:lnTo>
                <a:lnTo>
                  <a:pt x="21" y="189"/>
                </a:lnTo>
                <a:lnTo>
                  <a:pt x="17" y="183"/>
                </a:lnTo>
                <a:lnTo>
                  <a:pt x="14" y="179"/>
                </a:lnTo>
                <a:lnTo>
                  <a:pt x="11" y="174"/>
                </a:lnTo>
                <a:lnTo>
                  <a:pt x="9" y="169"/>
                </a:lnTo>
                <a:lnTo>
                  <a:pt x="8" y="166"/>
                </a:lnTo>
                <a:lnTo>
                  <a:pt x="6" y="161"/>
                </a:lnTo>
                <a:lnTo>
                  <a:pt x="4" y="157"/>
                </a:lnTo>
                <a:lnTo>
                  <a:pt x="3" y="152"/>
                </a:lnTo>
                <a:lnTo>
                  <a:pt x="2" y="148"/>
                </a:lnTo>
                <a:lnTo>
                  <a:pt x="1" y="143"/>
                </a:lnTo>
                <a:lnTo>
                  <a:pt x="1" y="138"/>
                </a:lnTo>
                <a:lnTo>
                  <a:pt x="1" y="134"/>
                </a:lnTo>
                <a:lnTo>
                  <a:pt x="0" y="127"/>
                </a:lnTo>
                <a:lnTo>
                  <a:pt x="1" y="119"/>
                </a:lnTo>
                <a:lnTo>
                  <a:pt x="1" y="112"/>
                </a:lnTo>
                <a:lnTo>
                  <a:pt x="2" y="105"/>
                </a:lnTo>
                <a:lnTo>
                  <a:pt x="3" y="98"/>
                </a:lnTo>
                <a:lnTo>
                  <a:pt x="6" y="91"/>
                </a:lnTo>
                <a:lnTo>
                  <a:pt x="8" y="84"/>
                </a:lnTo>
                <a:lnTo>
                  <a:pt x="10" y="78"/>
                </a:lnTo>
                <a:lnTo>
                  <a:pt x="14" y="71"/>
                </a:lnTo>
                <a:lnTo>
                  <a:pt x="17" y="66"/>
                </a:lnTo>
                <a:lnTo>
                  <a:pt x="22" y="59"/>
                </a:lnTo>
                <a:lnTo>
                  <a:pt x="25" y="53"/>
                </a:lnTo>
                <a:lnTo>
                  <a:pt x="30" y="47"/>
                </a:lnTo>
                <a:lnTo>
                  <a:pt x="36" y="42"/>
                </a:lnTo>
                <a:lnTo>
                  <a:pt x="40" y="37"/>
                </a:lnTo>
                <a:lnTo>
                  <a:pt x="46" y="32"/>
                </a:lnTo>
                <a:lnTo>
                  <a:pt x="58" y="23"/>
                </a:lnTo>
                <a:lnTo>
                  <a:pt x="68" y="16"/>
                </a:lnTo>
                <a:lnTo>
                  <a:pt x="79" y="10"/>
                </a:lnTo>
                <a:lnTo>
                  <a:pt x="91" y="5"/>
                </a:lnTo>
                <a:lnTo>
                  <a:pt x="103" y="2"/>
                </a:lnTo>
                <a:lnTo>
                  <a:pt x="114" y="1"/>
                </a:lnTo>
                <a:lnTo>
                  <a:pt x="126" y="0"/>
                </a:lnTo>
                <a:lnTo>
                  <a:pt x="138" y="1"/>
                </a:lnTo>
                <a:lnTo>
                  <a:pt x="150" y="3"/>
                </a:lnTo>
                <a:lnTo>
                  <a:pt x="161" y="7"/>
                </a:lnTo>
                <a:lnTo>
                  <a:pt x="173" y="11"/>
                </a:lnTo>
                <a:lnTo>
                  <a:pt x="183" y="17"/>
                </a:lnTo>
                <a:lnTo>
                  <a:pt x="195" y="25"/>
                </a:lnTo>
                <a:lnTo>
                  <a:pt x="205" y="33"/>
                </a:lnTo>
                <a:lnTo>
                  <a:pt x="216" y="44"/>
                </a:lnTo>
                <a:lnTo>
                  <a:pt x="226" y="55"/>
                </a:lnTo>
                <a:lnTo>
                  <a:pt x="297" y="139"/>
                </a:lnTo>
                <a:lnTo>
                  <a:pt x="301" y="145"/>
                </a:lnTo>
                <a:lnTo>
                  <a:pt x="306" y="151"/>
                </a:lnTo>
                <a:lnTo>
                  <a:pt x="309" y="156"/>
                </a:lnTo>
                <a:lnTo>
                  <a:pt x="313" y="161"/>
                </a:lnTo>
                <a:lnTo>
                  <a:pt x="316" y="166"/>
                </a:lnTo>
                <a:lnTo>
                  <a:pt x="320" y="171"/>
                </a:lnTo>
                <a:lnTo>
                  <a:pt x="322" y="175"/>
                </a:lnTo>
                <a:lnTo>
                  <a:pt x="324" y="180"/>
                </a:lnTo>
                <a:lnTo>
                  <a:pt x="327" y="184"/>
                </a:lnTo>
                <a:lnTo>
                  <a:pt x="329" y="189"/>
                </a:lnTo>
                <a:lnTo>
                  <a:pt x="330" y="194"/>
                </a:lnTo>
                <a:lnTo>
                  <a:pt x="331" y="197"/>
                </a:lnTo>
                <a:lnTo>
                  <a:pt x="332" y="202"/>
                </a:lnTo>
                <a:lnTo>
                  <a:pt x="334" y="206"/>
                </a:lnTo>
                <a:lnTo>
                  <a:pt x="335" y="211"/>
                </a:lnTo>
                <a:lnTo>
                  <a:pt x="335" y="216"/>
                </a:lnTo>
                <a:lnTo>
                  <a:pt x="335" y="223"/>
                </a:lnTo>
                <a:lnTo>
                  <a:pt x="335" y="231"/>
                </a:lnTo>
                <a:lnTo>
                  <a:pt x="335" y="238"/>
                </a:lnTo>
                <a:lnTo>
                  <a:pt x="334" y="245"/>
                </a:lnTo>
                <a:lnTo>
                  <a:pt x="332" y="251"/>
                </a:lnTo>
                <a:lnTo>
                  <a:pt x="330" y="258"/>
                </a:lnTo>
                <a:lnTo>
                  <a:pt x="328" y="265"/>
                </a:lnTo>
                <a:lnTo>
                  <a:pt x="325" y="272"/>
                </a:lnTo>
                <a:lnTo>
                  <a:pt x="322" y="279"/>
                </a:lnTo>
                <a:lnTo>
                  <a:pt x="318" y="286"/>
                </a:lnTo>
                <a:lnTo>
                  <a:pt x="314" y="292"/>
                </a:lnTo>
                <a:lnTo>
                  <a:pt x="309" y="298"/>
                </a:lnTo>
                <a:lnTo>
                  <a:pt x="305" y="303"/>
                </a:lnTo>
                <a:lnTo>
                  <a:pt x="300" y="309"/>
                </a:lnTo>
                <a:lnTo>
                  <a:pt x="294" y="315"/>
                </a:lnTo>
                <a:lnTo>
                  <a:pt x="288" y="320"/>
                </a:lnTo>
                <a:lnTo>
                  <a:pt x="283" y="325"/>
                </a:lnTo>
                <a:lnTo>
                  <a:pt x="276" y="329"/>
                </a:lnTo>
                <a:lnTo>
                  <a:pt x="270" y="333"/>
                </a:lnTo>
                <a:lnTo>
                  <a:pt x="263" y="337"/>
                </a:lnTo>
                <a:lnTo>
                  <a:pt x="257" y="340"/>
                </a:lnTo>
                <a:lnTo>
                  <a:pt x="250" y="343"/>
                </a:lnTo>
                <a:lnTo>
                  <a:pt x="243" y="345"/>
                </a:lnTo>
                <a:lnTo>
                  <a:pt x="237" y="347"/>
                </a:lnTo>
                <a:lnTo>
                  <a:pt x="230" y="349"/>
                </a:lnTo>
                <a:lnTo>
                  <a:pt x="223" y="350"/>
                </a:lnTo>
                <a:lnTo>
                  <a:pt x="216" y="351"/>
                </a:lnTo>
                <a:lnTo>
                  <a:pt x="209" y="351"/>
                </a:lnTo>
                <a:lnTo>
                  <a:pt x="201" y="351"/>
                </a:lnTo>
                <a:lnTo>
                  <a:pt x="194" y="350"/>
                </a:lnTo>
                <a:lnTo>
                  <a:pt x="187" y="349"/>
                </a:lnTo>
                <a:lnTo>
                  <a:pt x="179" y="347"/>
                </a:lnTo>
                <a:lnTo>
                  <a:pt x="175" y="346"/>
                </a:lnTo>
                <a:lnTo>
                  <a:pt x="171" y="345"/>
                </a:lnTo>
                <a:lnTo>
                  <a:pt x="166" y="344"/>
                </a:lnTo>
                <a:lnTo>
                  <a:pt x="161" y="342"/>
                </a:lnTo>
                <a:lnTo>
                  <a:pt x="158" y="339"/>
                </a:lnTo>
                <a:lnTo>
                  <a:pt x="153" y="337"/>
                </a:lnTo>
                <a:lnTo>
                  <a:pt x="150" y="335"/>
                </a:lnTo>
                <a:lnTo>
                  <a:pt x="145" y="332"/>
                </a:lnTo>
                <a:lnTo>
                  <a:pt x="141" y="329"/>
                </a:lnTo>
                <a:lnTo>
                  <a:pt x="137" y="325"/>
                </a:lnTo>
                <a:lnTo>
                  <a:pt x="133" y="321"/>
                </a:lnTo>
                <a:lnTo>
                  <a:pt x="128" y="316"/>
                </a:lnTo>
                <a:lnTo>
                  <a:pt x="123" y="312"/>
                </a:lnTo>
                <a:lnTo>
                  <a:pt x="118" y="307"/>
                </a:lnTo>
                <a:lnTo>
                  <a:pt x="113" y="301"/>
                </a:lnTo>
                <a:lnTo>
                  <a:pt x="108" y="2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49" name="Freeform 42">
            <a:extLst>
              <a:ext uri="{FF2B5EF4-FFF2-40B4-BE49-F238E27FC236}">
                <a16:creationId xmlns:a16="http://schemas.microsoft.com/office/drawing/2014/main" id="{844EB12D-621E-4FF3-92BB-E07376C477AF}"/>
              </a:ext>
            </a:extLst>
          </p:cNvPr>
          <p:cNvSpPr>
            <a:spLocks noEditPoints="1"/>
          </p:cNvSpPr>
          <p:nvPr/>
        </p:nvSpPr>
        <p:spPr bwMode="auto">
          <a:xfrm>
            <a:off x="6388903" y="4344913"/>
            <a:ext cx="74069" cy="83475"/>
          </a:xfrm>
          <a:custGeom>
            <a:avLst/>
            <a:gdLst>
              <a:gd name="T0" fmla="*/ 42 w 303"/>
              <a:gd name="T1" fmla="*/ 40 h 345"/>
              <a:gd name="T2" fmla="*/ 8 w 303"/>
              <a:gd name="T3" fmla="*/ 11 h 345"/>
              <a:gd name="T4" fmla="*/ 25 w 303"/>
              <a:gd name="T5" fmla="*/ 61 h 345"/>
              <a:gd name="T6" fmla="*/ 42 w 303"/>
              <a:gd name="T7" fmla="*/ 40 h 345"/>
              <a:gd name="T8" fmla="*/ 63 w 303"/>
              <a:gd name="T9" fmla="*/ 48 h 345"/>
              <a:gd name="T10" fmla="*/ 58 w 303"/>
              <a:gd name="T11" fmla="*/ 54 h 345"/>
              <a:gd name="T12" fmla="*/ 47 w 303"/>
              <a:gd name="T13" fmla="*/ 44 h 345"/>
              <a:gd name="T14" fmla="*/ 25 w 303"/>
              <a:gd name="T15" fmla="*/ 71 h 345"/>
              <a:gd name="T16" fmla="*/ 20 w 303"/>
              <a:gd name="T17" fmla="*/ 67 h 345"/>
              <a:gd name="T18" fmla="*/ 0 w 303"/>
              <a:gd name="T19" fmla="*/ 6 h 345"/>
              <a:gd name="T20" fmla="*/ 5 w 303"/>
              <a:gd name="T21" fmla="*/ 0 h 345"/>
              <a:gd name="T22" fmla="*/ 47 w 303"/>
              <a:gd name="T23" fmla="*/ 34 h 345"/>
              <a:gd name="T24" fmla="*/ 52 w 303"/>
              <a:gd name="T25" fmla="*/ 28 h 345"/>
              <a:gd name="T26" fmla="*/ 57 w 303"/>
              <a:gd name="T27" fmla="*/ 33 h 345"/>
              <a:gd name="T28" fmla="*/ 52 w 303"/>
              <a:gd name="T29" fmla="*/ 39 h 345"/>
              <a:gd name="T30" fmla="*/ 63 w 303"/>
              <a:gd name="T31" fmla="*/ 48 h 3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3"/>
              <a:gd name="T49" fmla="*/ 0 h 345"/>
              <a:gd name="T50" fmla="*/ 303 w 303"/>
              <a:gd name="T51" fmla="*/ 345 h 3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3" h="345">
                <a:moveTo>
                  <a:pt x="204" y="194"/>
                </a:moveTo>
                <a:lnTo>
                  <a:pt x="37" y="52"/>
                </a:lnTo>
                <a:lnTo>
                  <a:pt x="118" y="295"/>
                </a:lnTo>
                <a:lnTo>
                  <a:pt x="204" y="194"/>
                </a:lnTo>
                <a:close/>
                <a:moveTo>
                  <a:pt x="303" y="233"/>
                </a:moveTo>
                <a:lnTo>
                  <a:pt x="281" y="260"/>
                </a:lnTo>
                <a:lnTo>
                  <a:pt x="228" y="215"/>
                </a:lnTo>
                <a:lnTo>
                  <a:pt x="118" y="345"/>
                </a:lnTo>
                <a:lnTo>
                  <a:pt x="95" y="324"/>
                </a:lnTo>
                <a:lnTo>
                  <a:pt x="0" y="31"/>
                </a:lnTo>
                <a:lnTo>
                  <a:pt x="26" y="0"/>
                </a:lnTo>
                <a:lnTo>
                  <a:pt x="226" y="167"/>
                </a:lnTo>
                <a:lnTo>
                  <a:pt x="251" y="137"/>
                </a:lnTo>
                <a:lnTo>
                  <a:pt x="275" y="158"/>
                </a:lnTo>
                <a:lnTo>
                  <a:pt x="250" y="188"/>
                </a:lnTo>
                <a:lnTo>
                  <a:pt x="303" y="2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50" name="Freeform 43">
            <a:extLst>
              <a:ext uri="{FF2B5EF4-FFF2-40B4-BE49-F238E27FC236}">
                <a16:creationId xmlns:a16="http://schemas.microsoft.com/office/drawing/2014/main" id="{C80A3CAE-77F1-4CDF-A446-553B7DC2EF96}"/>
              </a:ext>
            </a:extLst>
          </p:cNvPr>
          <p:cNvSpPr>
            <a:spLocks noEditPoints="1"/>
          </p:cNvSpPr>
          <p:nvPr/>
        </p:nvSpPr>
        <p:spPr bwMode="auto">
          <a:xfrm>
            <a:off x="6418295" y="4295534"/>
            <a:ext cx="88177" cy="79948"/>
          </a:xfrm>
          <a:custGeom>
            <a:avLst/>
            <a:gdLst>
              <a:gd name="T0" fmla="*/ 39 w 350"/>
              <a:gd name="T1" fmla="*/ 58 h 335"/>
              <a:gd name="T2" fmla="*/ 45 w 350"/>
              <a:gd name="T3" fmla="*/ 60 h 335"/>
              <a:gd name="T4" fmla="*/ 50 w 350"/>
              <a:gd name="T5" fmla="*/ 61 h 335"/>
              <a:gd name="T6" fmla="*/ 55 w 350"/>
              <a:gd name="T7" fmla="*/ 60 h 335"/>
              <a:gd name="T8" fmla="*/ 60 w 350"/>
              <a:gd name="T9" fmla="*/ 57 h 335"/>
              <a:gd name="T10" fmla="*/ 64 w 350"/>
              <a:gd name="T11" fmla="*/ 53 h 335"/>
              <a:gd name="T12" fmla="*/ 67 w 350"/>
              <a:gd name="T13" fmla="*/ 48 h 335"/>
              <a:gd name="T14" fmla="*/ 68 w 350"/>
              <a:gd name="T15" fmla="*/ 43 h 335"/>
              <a:gd name="T16" fmla="*/ 67 w 350"/>
              <a:gd name="T17" fmla="*/ 38 h 335"/>
              <a:gd name="T18" fmla="*/ 64 w 350"/>
              <a:gd name="T19" fmla="*/ 33 h 335"/>
              <a:gd name="T20" fmla="*/ 60 w 350"/>
              <a:gd name="T21" fmla="*/ 29 h 335"/>
              <a:gd name="T22" fmla="*/ 35 w 350"/>
              <a:gd name="T23" fmla="*/ 10 h 335"/>
              <a:gd name="T24" fmla="*/ 30 w 350"/>
              <a:gd name="T25" fmla="*/ 8 h 335"/>
              <a:gd name="T26" fmla="*/ 24 w 350"/>
              <a:gd name="T27" fmla="*/ 7 h 335"/>
              <a:gd name="T28" fmla="*/ 19 w 350"/>
              <a:gd name="T29" fmla="*/ 8 h 335"/>
              <a:gd name="T30" fmla="*/ 15 w 350"/>
              <a:gd name="T31" fmla="*/ 11 h 335"/>
              <a:gd name="T32" fmla="*/ 10 w 350"/>
              <a:gd name="T33" fmla="*/ 15 h 335"/>
              <a:gd name="T34" fmla="*/ 8 w 350"/>
              <a:gd name="T35" fmla="*/ 20 h 335"/>
              <a:gd name="T36" fmla="*/ 7 w 350"/>
              <a:gd name="T37" fmla="*/ 25 h 335"/>
              <a:gd name="T38" fmla="*/ 8 w 350"/>
              <a:gd name="T39" fmla="*/ 30 h 335"/>
              <a:gd name="T40" fmla="*/ 10 w 350"/>
              <a:gd name="T41" fmla="*/ 35 h 335"/>
              <a:gd name="T42" fmla="*/ 15 w 350"/>
              <a:gd name="T43" fmla="*/ 40 h 335"/>
              <a:gd name="T44" fmla="*/ 12 w 350"/>
              <a:gd name="T45" fmla="*/ 46 h 335"/>
              <a:gd name="T46" fmla="*/ 8 w 350"/>
              <a:gd name="T47" fmla="*/ 43 h 335"/>
              <a:gd name="T48" fmla="*/ 5 w 350"/>
              <a:gd name="T49" fmla="*/ 40 h 335"/>
              <a:gd name="T50" fmla="*/ 3 w 350"/>
              <a:gd name="T51" fmla="*/ 38 h 335"/>
              <a:gd name="T52" fmla="*/ 2 w 350"/>
              <a:gd name="T53" fmla="*/ 35 h 335"/>
              <a:gd name="T54" fmla="*/ 1 w 350"/>
              <a:gd name="T55" fmla="*/ 32 h 335"/>
              <a:gd name="T56" fmla="*/ 0 w 350"/>
              <a:gd name="T57" fmla="*/ 29 h 335"/>
              <a:gd name="T58" fmla="*/ 0 w 350"/>
              <a:gd name="T59" fmla="*/ 24 h 335"/>
              <a:gd name="T60" fmla="*/ 1 w 350"/>
              <a:gd name="T61" fmla="*/ 20 h 335"/>
              <a:gd name="T62" fmla="*/ 2 w 350"/>
              <a:gd name="T63" fmla="*/ 16 h 335"/>
              <a:gd name="T64" fmla="*/ 4 w 350"/>
              <a:gd name="T65" fmla="*/ 12 h 335"/>
              <a:gd name="T66" fmla="*/ 8 w 350"/>
              <a:gd name="T67" fmla="*/ 7 h 335"/>
              <a:gd name="T68" fmla="*/ 15 w 350"/>
              <a:gd name="T69" fmla="*/ 3 h 335"/>
              <a:gd name="T70" fmla="*/ 22 w 350"/>
              <a:gd name="T71" fmla="*/ 0 h 335"/>
              <a:gd name="T72" fmla="*/ 30 w 350"/>
              <a:gd name="T73" fmla="*/ 0 h 335"/>
              <a:gd name="T74" fmla="*/ 37 w 350"/>
              <a:gd name="T75" fmla="*/ 3 h 335"/>
              <a:gd name="T76" fmla="*/ 45 w 350"/>
              <a:gd name="T77" fmla="*/ 8 h 335"/>
              <a:gd name="T78" fmla="*/ 66 w 350"/>
              <a:gd name="T79" fmla="*/ 24 h 335"/>
              <a:gd name="T80" fmla="*/ 68 w 350"/>
              <a:gd name="T81" fmla="*/ 27 h 335"/>
              <a:gd name="T82" fmla="*/ 71 w 350"/>
              <a:gd name="T83" fmla="*/ 29 h 335"/>
              <a:gd name="T84" fmla="*/ 72 w 350"/>
              <a:gd name="T85" fmla="*/ 32 h 335"/>
              <a:gd name="T86" fmla="*/ 74 w 350"/>
              <a:gd name="T87" fmla="*/ 34 h 335"/>
              <a:gd name="T88" fmla="*/ 74 w 350"/>
              <a:gd name="T89" fmla="*/ 37 h 335"/>
              <a:gd name="T90" fmla="*/ 75 w 350"/>
              <a:gd name="T91" fmla="*/ 42 h 335"/>
              <a:gd name="T92" fmla="*/ 74 w 350"/>
              <a:gd name="T93" fmla="*/ 46 h 335"/>
              <a:gd name="T94" fmla="*/ 73 w 350"/>
              <a:gd name="T95" fmla="*/ 51 h 335"/>
              <a:gd name="T96" fmla="*/ 71 w 350"/>
              <a:gd name="T97" fmla="*/ 55 h 335"/>
              <a:gd name="T98" fmla="*/ 68 w 350"/>
              <a:gd name="T99" fmla="*/ 59 h 335"/>
              <a:gd name="T100" fmla="*/ 65 w 350"/>
              <a:gd name="T101" fmla="*/ 62 h 335"/>
              <a:gd name="T102" fmla="*/ 61 w 350"/>
              <a:gd name="T103" fmla="*/ 64 h 335"/>
              <a:gd name="T104" fmla="*/ 57 w 350"/>
              <a:gd name="T105" fmla="*/ 66 h 335"/>
              <a:gd name="T106" fmla="*/ 52 w 350"/>
              <a:gd name="T107" fmla="*/ 68 h 335"/>
              <a:gd name="T108" fmla="*/ 48 w 350"/>
              <a:gd name="T109" fmla="*/ 68 h 335"/>
              <a:gd name="T110" fmla="*/ 44 w 350"/>
              <a:gd name="T111" fmla="*/ 68 h 335"/>
              <a:gd name="T112" fmla="*/ 42 w 350"/>
              <a:gd name="T113" fmla="*/ 67 h 335"/>
              <a:gd name="T114" fmla="*/ 39 w 350"/>
              <a:gd name="T115" fmla="*/ 66 h 335"/>
              <a:gd name="T116" fmla="*/ 35 w 350"/>
              <a:gd name="T117" fmla="*/ 64 h 335"/>
              <a:gd name="T118" fmla="*/ 32 w 350"/>
              <a:gd name="T119" fmla="*/ 62 h 3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0"/>
              <a:gd name="T181" fmla="*/ 0 h 335"/>
              <a:gd name="T182" fmla="*/ 350 w 350"/>
              <a:gd name="T183" fmla="*/ 335 h 3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0" h="335">
                <a:moveTo>
                  <a:pt x="165" y="274"/>
                </a:moveTo>
                <a:lnTo>
                  <a:pt x="174" y="281"/>
                </a:lnTo>
                <a:lnTo>
                  <a:pt x="182" y="286"/>
                </a:lnTo>
                <a:lnTo>
                  <a:pt x="191" y="291"/>
                </a:lnTo>
                <a:lnTo>
                  <a:pt x="199" y="294"/>
                </a:lnTo>
                <a:lnTo>
                  <a:pt x="209" y="298"/>
                </a:lnTo>
                <a:lnTo>
                  <a:pt x="217" y="300"/>
                </a:lnTo>
                <a:lnTo>
                  <a:pt x="225" y="301"/>
                </a:lnTo>
                <a:lnTo>
                  <a:pt x="234" y="301"/>
                </a:lnTo>
                <a:lnTo>
                  <a:pt x="242" y="300"/>
                </a:lnTo>
                <a:lnTo>
                  <a:pt x="250" y="298"/>
                </a:lnTo>
                <a:lnTo>
                  <a:pt x="258" y="296"/>
                </a:lnTo>
                <a:lnTo>
                  <a:pt x="266" y="292"/>
                </a:lnTo>
                <a:lnTo>
                  <a:pt x="273" y="287"/>
                </a:lnTo>
                <a:lnTo>
                  <a:pt x="280" y="282"/>
                </a:lnTo>
                <a:lnTo>
                  <a:pt x="287" y="275"/>
                </a:lnTo>
                <a:lnTo>
                  <a:pt x="294" y="268"/>
                </a:lnTo>
                <a:lnTo>
                  <a:pt x="300" y="260"/>
                </a:lnTo>
                <a:lnTo>
                  <a:pt x="306" y="252"/>
                </a:lnTo>
                <a:lnTo>
                  <a:pt x="309" y="244"/>
                </a:lnTo>
                <a:lnTo>
                  <a:pt x="313" y="235"/>
                </a:lnTo>
                <a:lnTo>
                  <a:pt x="315" y="227"/>
                </a:lnTo>
                <a:lnTo>
                  <a:pt x="316" y="219"/>
                </a:lnTo>
                <a:lnTo>
                  <a:pt x="316" y="211"/>
                </a:lnTo>
                <a:lnTo>
                  <a:pt x="316" y="203"/>
                </a:lnTo>
                <a:lnTo>
                  <a:pt x="315" y="195"/>
                </a:lnTo>
                <a:lnTo>
                  <a:pt x="313" y="186"/>
                </a:lnTo>
                <a:lnTo>
                  <a:pt x="309" y="178"/>
                </a:lnTo>
                <a:lnTo>
                  <a:pt x="305" y="171"/>
                </a:lnTo>
                <a:lnTo>
                  <a:pt x="299" y="163"/>
                </a:lnTo>
                <a:lnTo>
                  <a:pt x="293" y="155"/>
                </a:lnTo>
                <a:lnTo>
                  <a:pt x="286" y="148"/>
                </a:lnTo>
                <a:lnTo>
                  <a:pt x="278" y="141"/>
                </a:lnTo>
                <a:lnTo>
                  <a:pt x="182" y="60"/>
                </a:lnTo>
                <a:lnTo>
                  <a:pt x="174" y="54"/>
                </a:lnTo>
                <a:lnTo>
                  <a:pt x="165" y="48"/>
                </a:lnTo>
                <a:lnTo>
                  <a:pt x="157" y="44"/>
                </a:lnTo>
                <a:lnTo>
                  <a:pt x="149" y="39"/>
                </a:lnTo>
                <a:lnTo>
                  <a:pt x="139" y="37"/>
                </a:lnTo>
                <a:lnTo>
                  <a:pt x="131" y="35"/>
                </a:lnTo>
                <a:lnTo>
                  <a:pt x="123" y="33"/>
                </a:lnTo>
                <a:lnTo>
                  <a:pt x="114" y="33"/>
                </a:lnTo>
                <a:lnTo>
                  <a:pt x="106" y="35"/>
                </a:lnTo>
                <a:lnTo>
                  <a:pt x="98" y="37"/>
                </a:lnTo>
                <a:lnTo>
                  <a:pt x="90" y="39"/>
                </a:lnTo>
                <a:lnTo>
                  <a:pt x="83" y="43"/>
                </a:lnTo>
                <a:lnTo>
                  <a:pt x="75" y="47"/>
                </a:lnTo>
                <a:lnTo>
                  <a:pt x="68" y="53"/>
                </a:lnTo>
                <a:lnTo>
                  <a:pt x="61" y="59"/>
                </a:lnTo>
                <a:lnTo>
                  <a:pt x="54" y="67"/>
                </a:lnTo>
                <a:lnTo>
                  <a:pt x="48" y="75"/>
                </a:lnTo>
                <a:lnTo>
                  <a:pt x="44" y="83"/>
                </a:lnTo>
                <a:lnTo>
                  <a:pt x="39" y="91"/>
                </a:lnTo>
                <a:lnTo>
                  <a:pt x="35" y="99"/>
                </a:lnTo>
                <a:lnTo>
                  <a:pt x="33" y="107"/>
                </a:lnTo>
                <a:lnTo>
                  <a:pt x="32" y="115"/>
                </a:lnTo>
                <a:lnTo>
                  <a:pt x="32" y="123"/>
                </a:lnTo>
                <a:lnTo>
                  <a:pt x="32" y="132"/>
                </a:lnTo>
                <a:lnTo>
                  <a:pt x="34" y="141"/>
                </a:lnTo>
                <a:lnTo>
                  <a:pt x="37" y="149"/>
                </a:lnTo>
                <a:lnTo>
                  <a:pt x="40" y="157"/>
                </a:lnTo>
                <a:lnTo>
                  <a:pt x="45" y="165"/>
                </a:lnTo>
                <a:lnTo>
                  <a:pt x="49" y="172"/>
                </a:lnTo>
                <a:lnTo>
                  <a:pt x="56" y="180"/>
                </a:lnTo>
                <a:lnTo>
                  <a:pt x="63" y="188"/>
                </a:lnTo>
                <a:lnTo>
                  <a:pt x="71" y="195"/>
                </a:lnTo>
                <a:lnTo>
                  <a:pt x="165" y="274"/>
                </a:lnTo>
                <a:close/>
                <a:moveTo>
                  <a:pt x="137" y="296"/>
                </a:moveTo>
                <a:lnTo>
                  <a:pt x="55" y="226"/>
                </a:lnTo>
                <a:lnTo>
                  <a:pt x="48" y="220"/>
                </a:lnTo>
                <a:lnTo>
                  <a:pt x="42" y="216"/>
                </a:lnTo>
                <a:lnTo>
                  <a:pt x="37" y="210"/>
                </a:lnTo>
                <a:lnTo>
                  <a:pt x="32" y="205"/>
                </a:lnTo>
                <a:lnTo>
                  <a:pt x="27" y="201"/>
                </a:lnTo>
                <a:lnTo>
                  <a:pt x="24" y="196"/>
                </a:lnTo>
                <a:lnTo>
                  <a:pt x="20" y="193"/>
                </a:lnTo>
                <a:lnTo>
                  <a:pt x="17" y="188"/>
                </a:lnTo>
                <a:lnTo>
                  <a:pt x="15" y="185"/>
                </a:lnTo>
                <a:lnTo>
                  <a:pt x="12" y="181"/>
                </a:lnTo>
                <a:lnTo>
                  <a:pt x="10" y="177"/>
                </a:lnTo>
                <a:lnTo>
                  <a:pt x="9" y="173"/>
                </a:lnTo>
                <a:lnTo>
                  <a:pt x="7" y="168"/>
                </a:lnTo>
                <a:lnTo>
                  <a:pt x="5" y="164"/>
                </a:lnTo>
                <a:lnTo>
                  <a:pt x="4" y="159"/>
                </a:lnTo>
                <a:lnTo>
                  <a:pt x="3" y="155"/>
                </a:lnTo>
                <a:lnTo>
                  <a:pt x="1" y="148"/>
                </a:lnTo>
                <a:lnTo>
                  <a:pt x="0" y="141"/>
                </a:lnTo>
                <a:lnTo>
                  <a:pt x="0" y="134"/>
                </a:lnTo>
                <a:lnTo>
                  <a:pt x="0" y="126"/>
                </a:lnTo>
                <a:lnTo>
                  <a:pt x="0" y="119"/>
                </a:lnTo>
                <a:lnTo>
                  <a:pt x="1" y="112"/>
                </a:lnTo>
                <a:lnTo>
                  <a:pt x="1" y="105"/>
                </a:lnTo>
                <a:lnTo>
                  <a:pt x="3" y="98"/>
                </a:lnTo>
                <a:lnTo>
                  <a:pt x="4" y="91"/>
                </a:lnTo>
                <a:lnTo>
                  <a:pt x="7" y="84"/>
                </a:lnTo>
                <a:lnTo>
                  <a:pt x="10" y="77"/>
                </a:lnTo>
                <a:lnTo>
                  <a:pt x="14" y="70"/>
                </a:lnTo>
                <a:lnTo>
                  <a:pt x="17" y="65"/>
                </a:lnTo>
                <a:lnTo>
                  <a:pt x="20" y="58"/>
                </a:lnTo>
                <a:lnTo>
                  <a:pt x="25" y="52"/>
                </a:lnTo>
                <a:lnTo>
                  <a:pt x="30" y="46"/>
                </a:lnTo>
                <a:lnTo>
                  <a:pt x="39" y="36"/>
                </a:lnTo>
                <a:lnTo>
                  <a:pt x="49" y="26"/>
                </a:lnTo>
                <a:lnTo>
                  <a:pt x="59" y="19"/>
                </a:lnTo>
                <a:lnTo>
                  <a:pt x="69" y="13"/>
                </a:lnTo>
                <a:lnTo>
                  <a:pt x="79" y="8"/>
                </a:lnTo>
                <a:lnTo>
                  <a:pt x="91" y="3"/>
                </a:lnTo>
                <a:lnTo>
                  <a:pt x="102" y="1"/>
                </a:lnTo>
                <a:lnTo>
                  <a:pt x="114" y="0"/>
                </a:lnTo>
                <a:lnTo>
                  <a:pt x="127" y="0"/>
                </a:lnTo>
                <a:lnTo>
                  <a:pt x="138" y="1"/>
                </a:lnTo>
                <a:lnTo>
                  <a:pt x="150" y="4"/>
                </a:lnTo>
                <a:lnTo>
                  <a:pt x="163" y="8"/>
                </a:lnTo>
                <a:lnTo>
                  <a:pt x="174" y="14"/>
                </a:lnTo>
                <a:lnTo>
                  <a:pt x="187" y="19"/>
                </a:lnTo>
                <a:lnTo>
                  <a:pt x="198" y="28"/>
                </a:lnTo>
                <a:lnTo>
                  <a:pt x="210" y="37"/>
                </a:lnTo>
                <a:lnTo>
                  <a:pt x="295" y="108"/>
                </a:lnTo>
                <a:lnTo>
                  <a:pt x="301" y="113"/>
                </a:lnTo>
                <a:lnTo>
                  <a:pt x="306" y="118"/>
                </a:lnTo>
                <a:lnTo>
                  <a:pt x="310" y="122"/>
                </a:lnTo>
                <a:lnTo>
                  <a:pt x="315" y="127"/>
                </a:lnTo>
                <a:lnTo>
                  <a:pt x="318" y="132"/>
                </a:lnTo>
                <a:lnTo>
                  <a:pt x="323" y="135"/>
                </a:lnTo>
                <a:lnTo>
                  <a:pt x="327" y="140"/>
                </a:lnTo>
                <a:lnTo>
                  <a:pt x="329" y="143"/>
                </a:lnTo>
                <a:lnTo>
                  <a:pt x="332" y="148"/>
                </a:lnTo>
                <a:lnTo>
                  <a:pt x="335" y="151"/>
                </a:lnTo>
                <a:lnTo>
                  <a:pt x="337" y="156"/>
                </a:lnTo>
                <a:lnTo>
                  <a:pt x="339" y="160"/>
                </a:lnTo>
                <a:lnTo>
                  <a:pt x="342" y="164"/>
                </a:lnTo>
                <a:lnTo>
                  <a:pt x="343" y="168"/>
                </a:lnTo>
                <a:lnTo>
                  <a:pt x="344" y="173"/>
                </a:lnTo>
                <a:lnTo>
                  <a:pt x="345" y="177"/>
                </a:lnTo>
                <a:lnTo>
                  <a:pt x="347" y="184"/>
                </a:lnTo>
                <a:lnTo>
                  <a:pt x="348" y="192"/>
                </a:lnTo>
                <a:lnTo>
                  <a:pt x="350" y="199"/>
                </a:lnTo>
                <a:lnTo>
                  <a:pt x="350" y="205"/>
                </a:lnTo>
                <a:lnTo>
                  <a:pt x="350" y="212"/>
                </a:lnTo>
                <a:lnTo>
                  <a:pt x="348" y="220"/>
                </a:lnTo>
                <a:lnTo>
                  <a:pt x="347" y="227"/>
                </a:lnTo>
                <a:lnTo>
                  <a:pt x="346" y="234"/>
                </a:lnTo>
                <a:lnTo>
                  <a:pt x="344" y="242"/>
                </a:lnTo>
                <a:lnTo>
                  <a:pt x="342" y="249"/>
                </a:lnTo>
                <a:lnTo>
                  <a:pt x="339" y="256"/>
                </a:lnTo>
                <a:lnTo>
                  <a:pt x="336" y="262"/>
                </a:lnTo>
                <a:lnTo>
                  <a:pt x="332" y="269"/>
                </a:lnTo>
                <a:lnTo>
                  <a:pt x="328" y="276"/>
                </a:lnTo>
                <a:lnTo>
                  <a:pt x="323" y="282"/>
                </a:lnTo>
                <a:lnTo>
                  <a:pt x="318" y="289"/>
                </a:lnTo>
                <a:lnTo>
                  <a:pt x="314" y="294"/>
                </a:lnTo>
                <a:lnTo>
                  <a:pt x="308" y="299"/>
                </a:lnTo>
                <a:lnTo>
                  <a:pt x="302" y="305"/>
                </a:lnTo>
                <a:lnTo>
                  <a:pt x="296" y="309"/>
                </a:lnTo>
                <a:lnTo>
                  <a:pt x="291" y="313"/>
                </a:lnTo>
                <a:lnTo>
                  <a:pt x="285" y="317"/>
                </a:lnTo>
                <a:lnTo>
                  <a:pt x="279" y="321"/>
                </a:lnTo>
                <a:lnTo>
                  <a:pt x="272" y="323"/>
                </a:lnTo>
                <a:lnTo>
                  <a:pt x="265" y="327"/>
                </a:lnTo>
                <a:lnTo>
                  <a:pt x="258" y="329"/>
                </a:lnTo>
                <a:lnTo>
                  <a:pt x="251" y="330"/>
                </a:lnTo>
                <a:lnTo>
                  <a:pt x="245" y="333"/>
                </a:lnTo>
                <a:lnTo>
                  <a:pt x="238" y="334"/>
                </a:lnTo>
                <a:lnTo>
                  <a:pt x="231" y="334"/>
                </a:lnTo>
                <a:lnTo>
                  <a:pt x="224" y="335"/>
                </a:lnTo>
                <a:lnTo>
                  <a:pt x="216" y="335"/>
                </a:lnTo>
                <a:lnTo>
                  <a:pt x="211" y="334"/>
                </a:lnTo>
                <a:lnTo>
                  <a:pt x="206" y="334"/>
                </a:lnTo>
                <a:lnTo>
                  <a:pt x="203" y="333"/>
                </a:lnTo>
                <a:lnTo>
                  <a:pt x="198" y="331"/>
                </a:lnTo>
                <a:lnTo>
                  <a:pt x="194" y="330"/>
                </a:lnTo>
                <a:lnTo>
                  <a:pt x="189" y="329"/>
                </a:lnTo>
                <a:lnTo>
                  <a:pt x="184" y="327"/>
                </a:lnTo>
                <a:lnTo>
                  <a:pt x="180" y="324"/>
                </a:lnTo>
                <a:lnTo>
                  <a:pt x="175" y="322"/>
                </a:lnTo>
                <a:lnTo>
                  <a:pt x="169" y="320"/>
                </a:lnTo>
                <a:lnTo>
                  <a:pt x="165" y="316"/>
                </a:lnTo>
                <a:lnTo>
                  <a:pt x="160" y="313"/>
                </a:lnTo>
                <a:lnTo>
                  <a:pt x="154" y="309"/>
                </a:lnTo>
                <a:lnTo>
                  <a:pt x="149" y="305"/>
                </a:lnTo>
                <a:lnTo>
                  <a:pt x="143" y="300"/>
                </a:lnTo>
                <a:lnTo>
                  <a:pt x="137" y="2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51" name="Freeform 44">
            <a:extLst>
              <a:ext uri="{FF2B5EF4-FFF2-40B4-BE49-F238E27FC236}">
                <a16:creationId xmlns:a16="http://schemas.microsoft.com/office/drawing/2014/main" id="{30E39B8B-200F-4FFB-904E-0DEBF9001AD3}"/>
              </a:ext>
            </a:extLst>
          </p:cNvPr>
          <p:cNvSpPr>
            <a:spLocks/>
          </p:cNvSpPr>
          <p:nvPr/>
        </p:nvSpPr>
        <p:spPr bwMode="auto">
          <a:xfrm>
            <a:off x="6265455" y="4497754"/>
            <a:ext cx="89353" cy="71718"/>
          </a:xfrm>
          <a:custGeom>
            <a:avLst/>
            <a:gdLst>
              <a:gd name="T0" fmla="*/ 46 w 355"/>
              <a:gd name="T1" fmla="*/ 53 h 295"/>
              <a:gd name="T2" fmla="*/ 53 w 355"/>
              <a:gd name="T3" fmla="*/ 54 h 295"/>
              <a:gd name="T4" fmla="*/ 59 w 355"/>
              <a:gd name="T5" fmla="*/ 52 h 295"/>
              <a:gd name="T6" fmla="*/ 65 w 355"/>
              <a:gd name="T7" fmla="*/ 48 h 295"/>
              <a:gd name="T8" fmla="*/ 68 w 355"/>
              <a:gd name="T9" fmla="*/ 43 h 295"/>
              <a:gd name="T10" fmla="*/ 69 w 355"/>
              <a:gd name="T11" fmla="*/ 36 h 295"/>
              <a:gd name="T12" fmla="*/ 67 w 355"/>
              <a:gd name="T13" fmla="*/ 30 h 295"/>
              <a:gd name="T14" fmla="*/ 63 w 355"/>
              <a:gd name="T15" fmla="*/ 25 h 295"/>
              <a:gd name="T16" fmla="*/ 56 w 355"/>
              <a:gd name="T17" fmla="*/ 21 h 295"/>
              <a:gd name="T18" fmla="*/ 49 w 355"/>
              <a:gd name="T19" fmla="*/ 20 h 295"/>
              <a:gd name="T20" fmla="*/ 42 w 355"/>
              <a:gd name="T21" fmla="*/ 22 h 295"/>
              <a:gd name="T22" fmla="*/ 36 w 355"/>
              <a:gd name="T23" fmla="*/ 27 h 295"/>
              <a:gd name="T24" fmla="*/ 33 w 355"/>
              <a:gd name="T25" fmla="*/ 32 h 295"/>
              <a:gd name="T26" fmla="*/ 33 w 355"/>
              <a:gd name="T27" fmla="*/ 32 h 295"/>
              <a:gd name="T28" fmla="*/ 32 w 355"/>
              <a:gd name="T29" fmla="*/ 33 h 295"/>
              <a:gd name="T30" fmla="*/ 32 w 355"/>
              <a:gd name="T31" fmla="*/ 34 h 295"/>
              <a:gd name="T32" fmla="*/ 27 w 355"/>
              <a:gd name="T33" fmla="*/ 31 h 295"/>
              <a:gd name="T34" fmla="*/ 27 w 355"/>
              <a:gd name="T35" fmla="*/ 30 h 295"/>
              <a:gd name="T36" fmla="*/ 27 w 355"/>
              <a:gd name="T37" fmla="*/ 30 h 295"/>
              <a:gd name="T38" fmla="*/ 28 w 355"/>
              <a:gd name="T39" fmla="*/ 29 h 295"/>
              <a:gd name="T40" fmla="*/ 29 w 355"/>
              <a:gd name="T41" fmla="*/ 27 h 295"/>
              <a:gd name="T42" fmla="*/ 31 w 355"/>
              <a:gd name="T43" fmla="*/ 21 h 295"/>
              <a:gd name="T44" fmla="*/ 31 w 355"/>
              <a:gd name="T45" fmla="*/ 16 h 295"/>
              <a:gd name="T46" fmla="*/ 28 w 355"/>
              <a:gd name="T47" fmla="*/ 12 h 295"/>
              <a:gd name="T48" fmla="*/ 24 w 355"/>
              <a:gd name="T49" fmla="*/ 9 h 295"/>
              <a:gd name="T50" fmla="*/ 19 w 355"/>
              <a:gd name="T51" fmla="*/ 7 h 295"/>
              <a:gd name="T52" fmla="*/ 15 w 355"/>
              <a:gd name="T53" fmla="*/ 8 h 295"/>
              <a:gd name="T54" fmla="*/ 11 w 355"/>
              <a:gd name="T55" fmla="*/ 10 h 295"/>
              <a:gd name="T56" fmla="*/ 8 w 355"/>
              <a:gd name="T57" fmla="*/ 14 h 295"/>
              <a:gd name="T58" fmla="*/ 6 w 355"/>
              <a:gd name="T59" fmla="*/ 19 h 295"/>
              <a:gd name="T60" fmla="*/ 7 w 355"/>
              <a:gd name="T61" fmla="*/ 23 h 295"/>
              <a:gd name="T62" fmla="*/ 10 w 355"/>
              <a:gd name="T63" fmla="*/ 27 h 295"/>
              <a:gd name="T64" fmla="*/ 10 w 355"/>
              <a:gd name="T65" fmla="*/ 35 h 295"/>
              <a:gd name="T66" fmla="*/ 4 w 355"/>
              <a:gd name="T67" fmla="*/ 30 h 295"/>
              <a:gd name="T68" fmla="*/ 0 w 355"/>
              <a:gd name="T69" fmla="*/ 24 h 295"/>
              <a:gd name="T70" fmla="*/ 0 w 355"/>
              <a:gd name="T71" fmla="*/ 17 h 295"/>
              <a:gd name="T72" fmla="*/ 3 w 355"/>
              <a:gd name="T73" fmla="*/ 9 h 295"/>
              <a:gd name="T74" fmla="*/ 8 w 355"/>
              <a:gd name="T75" fmla="*/ 4 h 295"/>
              <a:gd name="T76" fmla="*/ 15 w 355"/>
              <a:gd name="T77" fmla="*/ 1 h 295"/>
              <a:gd name="T78" fmla="*/ 22 w 355"/>
              <a:gd name="T79" fmla="*/ 0 h 295"/>
              <a:gd name="T80" fmla="*/ 29 w 355"/>
              <a:gd name="T81" fmla="*/ 3 h 295"/>
              <a:gd name="T82" fmla="*/ 32 w 355"/>
              <a:gd name="T83" fmla="*/ 5 h 295"/>
              <a:gd name="T84" fmla="*/ 35 w 355"/>
              <a:gd name="T85" fmla="*/ 8 h 295"/>
              <a:gd name="T86" fmla="*/ 37 w 355"/>
              <a:gd name="T87" fmla="*/ 12 h 295"/>
              <a:gd name="T88" fmla="*/ 38 w 355"/>
              <a:gd name="T89" fmla="*/ 16 h 295"/>
              <a:gd name="T90" fmla="*/ 44 w 355"/>
              <a:gd name="T91" fmla="*/ 13 h 295"/>
              <a:gd name="T92" fmla="*/ 50 w 355"/>
              <a:gd name="T93" fmla="*/ 12 h 295"/>
              <a:gd name="T94" fmla="*/ 56 w 355"/>
              <a:gd name="T95" fmla="*/ 13 h 295"/>
              <a:gd name="T96" fmla="*/ 63 w 355"/>
              <a:gd name="T97" fmla="*/ 16 h 295"/>
              <a:gd name="T98" fmla="*/ 70 w 355"/>
              <a:gd name="T99" fmla="*/ 22 h 295"/>
              <a:gd name="T100" fmla="*/ 75 w 355"/>
              <a:gd name="T101" fmla="*/ 30 h 295"/>
              <a:gd name="T102" fmla="*/ 76 w 355"/>
              <a:gd name="T103" fmla="*/ 39 h 295"/>
              <a:gd name="T104" fmla="*/ 72 w 355"/>
              <a:gd name="T105" fmla="*/ 49 h 295"/>
              <a:gd name="T106" fmla="*/ 66 w 355"/>
              <a:gd name="T107" fmla="*/ 56 h 295"/>
              <a:gd name="T108" fmla="*/ 58 w 355"/>
              <a:gd name="T109" fmla="*/ 60 h 295"/>
              <a:gd name="T110" fmla="*/ 48 w 355"/>
              <a:gd name="T111" fmla="*/ 61 h 295"/>
              <a:gd name="T112" fmla="*/ 38 w 355"/>
              <a:gd name="T113" fmla="*/ 57 h 2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5"/>
              <a:gd name="T172" fmla="*/ 0 h 295"/>
              <a:gd name="T173" fmla="*/ 355 w 355"/>
              <a:gd name="T174" fmla="*/ 295 h 2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5" h="295">
                <a:moveTo>
                  <a:pt x="198" y="245"/>
                </a:moveTo>
                <a:lnTo>
                  <a:pt x="200" y="246"/>
                </a:lnTo>
                <a:lnTo>
                  <a:pt x="208" y="251"/>
                </a:lnTo>
                <a:lnTo>
                  <a:pt x="215" y="254"/>
                </a:lnTo>
                <a:lnTo>
                  <a:pt x="223" y="257"/>
                </a:lnTo>
                <a:lnTo>
                  <a:pt x="231" y="258"/>
                </a:lnTo>
                <a:lnTo>
                  <a:pt x="239" y="259"/>
                </a:lnTo>
                <a:lnTo>
                  <a:pt x="246" y="259"/>
                </a:lnTo>
                <a:lnTo>
                  <a:pt x="254" y="259"/>
                </a:lnTo>
                <a:lnTo>
                  <a:pt x="262" y="257"/>
                </a:lnTo>
                <a:lnTo>
                  <a:pt x="270" y="254"/>
                </a:lnTo>
                <a:lnTo>
                  <a:pt x="277" y="252"/>
                </a:lnTo>
                <a:lnTo>
                  <a:pt x="284" y="249"/>
                </a:lnTo>
                <a:lnTo>
                  <a:pt x="290" y="244"/>
                </a:lnTo>
                <a:lnTo>
                  <a:pt x="296" y="239"/>
                </a:lnTo>
                <a:lnTo>
                  <a:pt x="302" y="234"/>
                </a:lnTo>
                <a:lnTo>
                  <a:pt x="306" y="228"/>
                </a:lnTo>
                <a:lnTo>
                  <a:pt x="311" y="221"/>
                </a:lnTo>
                <a:lnTo>
                  <a:pt x="314" y="214"/>
                </a:lnTo>
                <a:lnTo>
                  <a:pt x="318" y="206"/>
                </a:lnTo>
                <a:lnTo>
                  <a:pt x="320" y="198"/>
                </a:lnTo>
                <a:lnTo>
                  <a:pt x="321" y="191"/>
                </a:lnTo>
                <a:lnTo>
                  <a:pt x="322" y="183"/>
                </a:lnTo>
                <a:lnTo>
                  <a:pt x="322" y="175"/>
                </a:lnTo>
                <a:lnTo>
                  <a:pt x="321" y="167"/>
                </a:lnTo>
                <a:lnTo>
                  <a:pt x="319" y="159"/>
                </a:lnTo>
                <a:lnTo>
                  <a:pt x="317" y="152"/>
                </a:lnTo>
                <a:lnTo>
                  <a:pt x="313" y="144"/>
                </a:lnTo>
                <a:lnTo>
                  <a:pt x="310" y="137"/>
                </a:lnTo>
                <a:lnTo>
                  <a:pt x="305" y="131"/>
                </a:lnTo>
                <a:lnTo>
                  <a:pt x="299" y="125"/>
                </a:lnTo>
                <a:lnTo>
                  <a:pt x="293" y="119"/>
                </a:lnTo>
                <a:lnTo>
                  <a:pt x="287" y="114"/>
                </a:lnTo>
                <a:lnTo>
                  <a:pt x="278" y="109"/>
                </a:lnTo>
                <a:lnTo>
                  <a:pt x="270" y="104"/>
                </a:lnTo>
                <a:lnTo>
                  <a:pt x="261" y="101"/>
                </a:lnTo>
                <a:lnTo>
                  <a:pt x="253" y="97"/>
                </a:lnTo>
                <a:lnTo>
                  <a:pt x="244" y="96"/>
                </a:lnTo>
                <a:lnTo>
                  <a:pt x="236" y="95"/>
                </a:lnTo>
                <a:lnTo>
                  <a:pt x="228" y="95"/>
                </a:lnTo>
                <a:lnTo>
                  <a:pt x="220" y="96"/>
                </a:lnTo>
                <a:lnTo>
                  <a:pt x="213" y="99"/>
                </a:lnTo>
                <a:lnTo>
                  <a:pt x="205" y="102"/>
                </a:lnTo>
                <a:lnTo>
                  <a:pt x="198" y="105"/>
                </a:lnTo>
                <a:lnTo>
                  <a:pt x="189" y="110"/>
                </a:lnTo>
                <a:lnTo>
                  <a:pt x="183" y="117"/>
                </a:lnTo>
                <a:lnTo>
                  <a:pt x="177" y="123"/>
                </a:lnTo>
                <a:lnTo>
                  <a:pt x="170" y="131"/>
                </a:lnTo>
                <a:lnTo>
                  <a:pt x="164" y="140"/>
                </a:lnTo>
                <a:lnTo>
                  <a:pt x="157" y="149"/>
                </a:lnTo>
                <a:lnTo>
                  <a:pt x="157" y="151"/>
                </a:lnTo>
                <a:lnTo>
                  <a:pt x="156" y="153"/>
                </a:lnTo>
                <a:lnTo>
                  <a:pt x="155" y="154"/>
                </a:lnTo>
                <a:lnTo>
                  <a:pt x="155" y="155"/>
                </a:lnTo>
                <a:lnTo>
                  <a:pt x="154" y="156"/>
                </a:lnTo>
                <a:lnTo>
                  <a:pt x="153" y="157"/>
                </a:lnTo>
                <a:lnTo>
                  <a:pt x="153" y="159"/>
                </a:lnTo>
                <a:lnTo>
                  <a:pt x="153" y="160"/>
                </a:lnTo>
                <a:lnTo>
                  <a:pt x="151" y="160"/>
                </a:lnTo>
                <a:lnTo>
                  <a:pt x="151" y="161"/>
                </a:lnTo>
                <a:lnTo>
                  <a:pt x="151" y="162"/>
                </a:lnTo>
                <a:lnTo>
                  <a:pt x="150" y="162"/>
                </a:lnTo>
                <a:lnTo>
                  <a:pt x="150" y="163"/>
                </a:lnTo>
                <a:lnTo>
                  <a:pt x="150" y="164"/>
                </a:lnTo>
                <a:lnTo>
                  <a:pt x="124" y="149"/>
                </a:lnTo>
                <a:lnTo>
                  <a:pt x="124" y="148"/>
                </a:lnTo>
                <a:lnTo>
                  <a:pt x="125" y="148"/>
                </a:lnTo>
                <a:lnTo>
                  <a:pt x="125" y="147"/>
                </a:lnTo>
                <a:lnTo>
                  <a:pt x="126" y="146"/>
                </a:lnTo>
                <a:lnTo>
                  <a:pt x="127" y="145"/>
                </a:lnTo>
                <a:lnTo>
                  <a:pt x="127" y="144"/>
                </a:lnTo>
                <a:lnTo>
                  <a:pt x="128" y="142"/>
                </a:lnTo>
                <a:lnTo>
                  <a:pt x="128" y="141"/>
                </a:lnTo>
                <a:lnTo>
                  <a:pt x="129" y="141"/>
                </a:lnTo>
                <a:lnTo>
                  <a:pt x="129" y="140"/>
                </a:lnTo>
                <a:lnTo>
                  <a:pt x="131" y="139"/>
                </a:lnTo>
                <a:lnTo>
                  <a:pt x="132" y="137"/>
                </a:lnTo>
                <a:lnTo>
                  <a:pt x="132" y="136"/>
                </a:lnTo>
                <a:lnTo>
                  <a:pt x="136" y="129"/>
                </a:lnTo>
                <a:lnTo>
                  <a:pt x="140" y="121"/>
                </a:lnTo>
                <a:lnTo>
                  <a:pt x="142" y="114"/>
                </a:lnTo>
                <a:lnTo>
                  <a:pt x="144" y="107"/>
                </a:lnTo>
                <a:lnTo>
                  <a:pt x="146" y="101"/>
                </a:lnTo>
                <a:lnTo>
                  <a:pt x="147" y="94"/>
                </a:lnTo>
                <a:lnTo>
                  <a:pt x="147" y="88"/>
                </a:lnTo>
                <a:lnTo>
                  <a:pt x="147" y="82"/>
                </a:lnTo>
                <a:lnTo>
                  <a:pt x="144" y="77"/>
                </a:lnTo>
                <a:lnTo>
                  <a:pt x="143" y="71"/>
                </a:lnTo>
                <a:lnTo>
                  <a:pt x="140" y="66"/>
                </a:lnTo>
                <a:lnTo>
                  <a:pt x="138" y="62"/>
                </a:lnTo>
                <a:lnTo>
                  <a:pt x="133" y="57"/>
                </a:lnTo>
                <a:lnTo>
                  <a:pt x="128" y="52"/>
                </a:lnTo>
                <a:lnTo>
                  <a:pt x="123" y="48"/>
                </a:lnTo>
                <a:lnTo>
                  <a:pt x="117" y="44"/>
                </a:lnTo>
                <a:lnTo>
                  <a:pt x="111" y="42"/>
                </a:lnTo>
                <a:lnTo>
                  <a:pt x="106" y="40"/>
                </a:lnTo>
                <a:lnTo>
                  <a:pt x="101" y="37"/>
                </a:lnTo>
                <a:lnTo>
                  <a:pt x="95" y="36"/>
                </a:lnTo>
                <a:lnTo>
                  <a:pt x="89" y="35"/>
                </a:lnTo>
                <a:lnTo>
                  <a:pt x="84" y="35"/>
                </a:lnTo>
                <a:lnTo>
                  <a:pt x="79" y="36"/>
                </a:lnTo>
                <a:lnTo>
                  <a:pt x="73" y="37"/>
                </a:lnTo>
                <a:lnTo>
                  <a:pt x="68" y="39"/>
                </a:lnTo>
                <a:lnTo>
                  <a:pt x="62" y="41"/>
                </a:lnTo>
                <a:lnTo>
                  <a:pt x="58" y="43"/>
                </a:lnTo>
                <a:lnTo>
                  <a:pt x="53" y="45"/>
                </a:lnTo>
                <a:lnTo>
                  <a:pt x="50" y="49"/>
                </a:lnTo>
                <a:lnTo>
                  <a:pt x="46" y="52"/>
                </a:lnTo>
                <a:lnTo>
                  <a:pt x="43" y="57"/>
                </a:lnTo>
                <a:lnTo>
                  <a:pt x="39" y="62"/>
                </a:lnTo>
                <a:lnTo>
                  <a:pt x="37" y="67"/>
                </a:lnTo>
                <a:lnTo>
                  <a:pt x="34" y="73"/>
                </a:lnTo>
                <a:lnTo>
                  <a:pt x="32" y="79"/>
                </a:lnTo>
                <a:lnTo>
                  <a:pt x="31" y="85"/>
                </a:lnTo>
                <a:lnTo>
                  <a:pt x="30" y="90"/>
                </a:lnTo>
                <a:lnTo>
                  <a:pt x="30" y="95"/>
                </a:lnTo>
                <a:lnTo>
                  <a:pt x="31" y="101"/>
                </a:lnTo>
                <a:lnTo>
                  <a:pt x="32" y="107"/>
                </a:lnTo>
                <a:lnTo>
                  <a:pt x="35" y="111"/>
                </a:lnTo>
                <a:lnTo>
                  <a:pt x="37" y="116"/>
                </a:lnTo>
                <a:lnTo>
                  <a:pt x="39" y="122"/>
                </a:lnTo>
                <a:lnTo>
                  <a:pt x="43" y="126"/>
                </a:lnTo>
                <a:lnTo>
                  <a:pt x="47" y="130"/>
                </a:lnTo>
                <a:lnTo>
                  <a:pt x="52" y="134"/>
                </a:lnTo>
                <a:lnTo>
                  <a:pt x="58" y="138"/>
                </a:lnTo>
                <a:lnTo>
                  <a:pt x="64" y="142"/>
                </a:lnTo>
                <a:lnTo>
                  <a:pt x="47" y="171"/>
                </a:lnTo>
                <a:lnTo>
                  <a:pt x="38" y="164"/>
                </a:lnTo>
                <a:lnTo>
                  <a:pt x="31" y="159"/>
                </a:lnTo>
                <a:lnTo>
                  <a:pt x="24" y="152"/>
                </a:lnTo>
                <a:lnTo>
                  <a:pt x="19" y="145"/>
                </a:lnTo>
                <a:lnTo>
                  <a:pt x="13" y="138"/>
                </a:lnTo>
                <a:lnTo>
                  <a:pt x="8" y="130"/>
                </a:lnTo>
                <a:lnTo>
                  <a:pt x="5" y="122"/>
                </a:lnTo>
                <a:lnTo>
                  <a:pt x="2" y="114"/>
                </a:lnTo>
                <a:lnTo>
                  <a:pt x="0" y="105"/>
                </a:lnTo>
                <a:lnTo>
                  <a:pt x="0" y="96"/>
                </a:lnTo>
                <a:lnTo>
                  <a:pt x="0" y="88"/>
                </a:lnTo>
                <a:lnTo>
                  <a:pt x="0" y="80"/>
                </a:lnTo>
                <a:lnTo>
                  <a:pt x="2" y="71"/>
                </a:lnTo>
                <a:lnTo>
                  <a:pt x="5" y="63"/>
                </a:lnTo>
                <a:lnTo>
                  <a:pt x="9" y="54"/>
                </a:lnTo>
                <a:lnTo>
                  <a:pt x="14" y="45"/>
                </a:lnTo>
                <a:lnTo>
                  <a:pt x="19" y="37"/>
                </a:lnTo>
                <a:lnTo>
                  <a:pt x="24" y="30"/>
                </a:lnTo>
                <a:lnTo>
                  <a:pt x="30" y="25"/>
                </a:lnTo>
                <a:lnTo>
                  <a:pt x="36" y="19"/>
                </a:lnTo>
                <a:lnTo>
                  <a:pt x="44" y="14"/>
                </a:lnTo>
                <a:lnTo>
                  <a:pt x="51" y="10"/>
                </a:lnTo>
                <a:lnTo>
                  <a:pt x="59" y="6"/>
                </a:lnTo>
                <a:lnTo>
                  <a:pt x="68" y="4"/>
                </a:lnTo>
                <a:lnTo>
                  <a:pt x="77" y="2"/>
                </a:lnTo>
                <a:lnTo>
                  <a:pt x="86" y="0"/>
                </a:lnTo>
                <a:lnTo>
                  <a:pt x="95" y="0"/>
                </a:lnTo>
                <a:lnTo>
                  <a:pt x="103" y="2"/>
                </a:lnTo>
                <a:lnTo>
                  <a:pt x="111" y="3"/>
                </a:lnTo>
                <a:lnTo>
                  <a:pt x="119" y="5"/>
                </a:lnTo>
                <a:lnTo>
                  <a:pt x="127" y="8"/>
                </a:lnTo>
                <a:lnTo>
                  <a:pt x="135" y="13"/>
                </a:lnTo>
                <a:lnTo>
                  <a:pt x="140" y="15"/>
                </a:lnTo>
                <a:lnTo>
                  <a:pt x="144" y="19"/>
                </a:lnTo>
                <a:lnTo>
                  <a:pt x="148" y="21"/>
                </a:lnTo>
                <a:lnTo>
                  <a:pt x="151" y="25"/>
                </a:lnTo>
                <a:lnTo>
                  <a:pt x="155" y="28"/>
                </a:lnTo>
                <a:lnTo>
                  <a:pt x="158" y="32"/>
                </a:lnTo>
                <a:lnTo>
                  <a:pt x="162" y="35"/>
                </a:lnTo>
                <a:lnTo>
                  <a:pt x="164" y="39"/>
                </a:lnTo>
                <a:lnTo>
                  <a:pt x="166" y="43"/>
                </a:lnTo>
                <a:lnTo>
                  <a:pt x="169" y="47"/>
                </a:lnTo>
                <a:lnTo>
                  <a:pt x="170" y="51"/>
                </a:lnTo>
                <a:lnTo>
                  <a:pt x="172" y="56"/>
                </a:lnTo>
                <a:lnTo>
                  <a:pt x="173" y="60"/>
                </a:lnTo>
                <a:lnTo>
                  <a:pt x="174" y="66"/>
                </a:lnTo>
                <a:lnTo>
                  <a:pt x="176" y="71"/>
                </a:lnTo>
                <a:lnTo>
                  <a:pt x="176" y="77"/>
                </a:lnTo>
                <a:lnTo>
                  <a:pt x="183" y="72"/>
                </a:lnTo>
                <a:lnTo>
                  <a:pt x="191" y="69"/>
                </a:lnTo>
                <a:lnTo>
                  <a:pt x="198" y="66"/>
                </a:lnTo>
                <a:lnTo>
                  <a:pt x="205" y="63"/>
                </a:lnTo>
                <a:lnTo>
                  <a:pt x="211" y="62"/>
                </a:lnTo>
                <a:lnTo>
                  <a:pt x="220" y="59"/>
                </a:lnTo>
                <a:lnTo>
                  <a:pt x="226" y="59"/>
                </a:lnTo>
                <a:lnTo>
                  <a:pt x="233" y="58"/>
                </a:lnTo>
                <a:lnTo>
                  <a:pt x="241" y="59"/>
                </a:lnTo>
                <a:lnTo>
                  <a:pt x="248" y="59"/>
                </a:lnTo>
                <a:lnTo>
                  <a:pt x="256" y="62"/>
                </a:lnTo>
                <a:lnTo>
                  <a:pt x="263" y="63"/>
                </a:lnTo>
                <a:lnTo>
                  <a:pt x="271" y="65"/>
                </a:lnTo>
                <a:lnTo>
                  <a:pt x="278" y="69"/>
                </a:lnTo>
                <a:lnTo>
                  <a:pt x="287" y="72"/>
                </a:lnTo>
                <a:lnTo>
                  <a:pt x="293" y="77"/>
                </a:lnTo>
                <a:lnTo>
                  <a:pt x="304" y="82"/>
                </a:lnTo>
                <a:lnTo>
                  <a:pt x="313" y="90"/>
                </a:lnTo>
                <a:lnTo>
                  <a:pt x="322" y="97"/>
                </a:lnTo>
                <a:lnTo>
                  <a:pt x="329" y="107"/>
                </a:lnTo>
                <a:lnTo>
                  <a:pt x="336" y="116"/>
                </a:lnTo>
                <a:lnTo>
                  <a:pt x="342" y="125"/>
                </a:lnTo>
                <a:lnTo>
                  <a:pt x="347" y="136"/>
                </a:lnTo>
                <a:lnTo>
                  <a:pt x="350" y="147"/>
                </a:lnTo>
                <a:lnTo>
                  <a:pt x="352" y="157"/>
                </a:lnTo>
                <a:lnTo>
                  <a:pt x="355" y="169"/>
                </a:lnTo>
                <a:lnTo>
                  <a:pt x="355" y="181"/>
                </a:lnTo>
                <a:lnTo>
                  <a:pt x="353" y="191"/>
                </a:lnTo>
                <a:lnTo>
                  <a:pt x="351" y="203"/>
                </a:lnTo>
                <a:lnTo>
                  <a:pt x="348" y="213"/>
                </a:lnTo>
                <a:lnTo>
                  <a:pt x="344" y="224"/>
                </a:lnTo>
                <a:lnTo>
                  <a:pt x="338" y="235"/>
                </a:lnTo>
                <a:lnTo>
                  <a:pt x="332" y="246"/>
                </a:lnTo>
                <a:lnTo>
                  <a:pt x="323" y="256"/>
                </a:lnTo>
                <a:lnTo>
                  <a:pt x="317" y="265"/>
                </a:lnTo>
                <a:lnTo>
                  <a:pt x="307" y="272"/>
                </a:lnTo>
                <a:lnTo>
                  <a:pt x="299" y="279"/>
                </a:lnTo>
                <a:lnTo>
                  <a:pt x="289" y="285"/>
                </a:lnTo>
                <a:lnTo>
                  <a:pt x="280" y="289"/>
                </a:lnTo>
                <a:lnTo>
                  <a:pt x="269" y="291"/>
                </a:lnTo>
                <a:lnTo>
                  <a:pt x="259" y="294"/>
                </a:lnTo>
                <a:lnTo>
                  <a:pt x="247" y="295"/>
                </a:lnTo>
                <a:lnTo>
                  <a:pt x="237" y="295"/>
                </a:lnTo>
                <a:lnTo>
                  <a:pt x="225" y="294"/>
                </a:lnTo>
                <a:lnTo>
                  <a:pt x="214" y="291"/>
                </a:lnTo>
                <a:lnTo>
                  <a:pt x="202" y="287"/>
                </a:lnTo>
                <a:lnTo>
                  <a:pt x="191" y="282"/>
                </a:lnTo>
                <a:lnTo>
                  <a:pt x="179" y="276"/>
                </a:lnTo>
                <a:lnTo>
                  <a:pt x="198" y="2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52" name="Freeform 45">
            <a:extLst>
              <a:ext uri="{FF2B5EF4-FFF2-40B4-BE49-F238E27FC236}">
                <a16:creationId xmlns:a16="http://schemas.microsoft.com/office/drawing/2014/main" id="{ACF9AD15-30EB-4962-AF2E-C4A557E6EE6D}"/>
              </a:ext>
            </a:extLst>
          </p:cNvPr>
          <p:cNvSpPr>
            <a:spLocks noEditPoints="1"/>
          </p:cNvSpPr>
          <p:nvPr/>
        </p:nvSpPr>
        <p:spPr bwMode="auto">
          <a:xfrm>
            <a:off x="6300726" y="4434266"/>
            <a:ext cx="91705" cy="76420"/>
          </a:xfrm>
          <a:custGeom>
            <a:avLst/>
            <a:gdLst>
              <a:gd name="T0" fmla="*/ 45 w 362"/>
              <a:gd name="T1" fmla="*/ 56 h 314"/>
              <a:gd name="T2" fmla="*/ 51 w 362"/>
              <a:gd name="T3" fmla="*/ 58 h 314"/>
              <a:gd name="T4" fmla="*/ 57 w 362"/>
              <a:gd name="T5" fmla="*/ 57 h 314"/>
              <a:gd name="T6" fmla="*/ 62 w 362"/>
              <a:gd name="T7" fmla="*/ 55 h 314"/>
              <a:gd name="T8" fmla="*/ 66 w 362"/>
              <a:gd name="T9" fmla="*/ 52 h 314"/>
              <a:gd name="T10" fmla="*/ 69 w 362"/>
              <a:gd name="T11" fmla="*/ 47 h 314"/>
              <a:gd name="T12" fmla="*/ 71 w 362"/>
              <a:gd name="T13" fmla="*/ 41 h 314"/>
              <a:gd name="T14" fmla="*/ 71 w 362"/>
              <a:gd name="T15" fmla="*/ 36 h 314"/>
              <a:gd name="T16" fmla="*/ 69 w 362"/>
              <a:gd name="T17" fmla="*/ 31 h 314"/>
              <a:gd name="T18" fmla="*/ 65 w 362"/>
              <a:gd name="T19" fmla="*/ 27 h 314"/>
              <a:gd name="T20" fmla="*/ 60 w 362"/>
              <a:gd name="T21" fmla="*/ 23 h 314"/>
              <a:gd name="T22" fmla="*/ 33 w 362"/>
              <a:gd name="T23" fmla="*/ 8 h 314"/>
              <a:gd name="T24" fmla="*/ 27 w 362"/>
              <a:gd name="T25" fmla="*/ 7 h 314"/>
              <a:gd name="T26" fmla="*/ 21 w 362"/>
              <a:gd name="T27" fmla="*/ 7 h 314"/>
              <a:gd name="T28" fmla="*/ 16 w 362"/>
              <a:gd name="T29" fmla="*/ 9 h 314"/>
              <a:gd name="T30" fmla="*/ 12 w 362"/>
              <a:gd name="T31" fmla="*/ 13 h 314"/>
              <a:gd name="T32" fmla="*/ 9 w 362"/>
              <a:gd name="T33" fmla="*/ 18 h 314"/>
              <a:gd name="T34" fmla="*/ 7 w 362"/>
              <a:gd name="T35" fmla="*/ 23 h 314"/>
              <a:gd name="T36" fmla="*/ 7 w 362"/>
              <a:gd name="T37" fmla="*/ 29 h 314"/>
              <a:gd name="T38" fmla="*/ 9 w 362"/>
              <a:gd name="T39" fmla="*/ 33 h 314"/>
              <a:gd name="T40" fmla="*/ 13 w 362"/>
              <a:gd name="T41" fmla="*/ 38 h 314"/>
              <a:gd name="T42" fmla="*/ 18 w 362"/>
              <a:gd name="T43" fmla="*/ 42 h 314"/>
              <a:gd name="T44" fmla="*/ 16 w 362"/>
              <a:gd name="T45" fmla="*/ 49 h 314"/>
              <a:gd name="T46" fmla="*/ 11 w 362"/>
              <a:gd name="T47" fmla="*/ 46 h 314"/>
              <a:gd name="T48" fmla="*/ 8 w 362"/>
              <a:gd name="T49" fmla="*/ 44 h 314"/>
              <a:gd name="T50" fmla="*/ 6 w 362"/>
              <a:gd name="T51" fmla="*/ 42 h 314"/>
              <a:gd name="T52" fmla="*/ 4 w 362"/>
              <a:gd name="T53" fmla="*/ 39 h 314"/>
              <a:gd name="T54" fmla="*/ 2 w 362"/>
              <a:gd name="T55" fmla="*/ 37 h 314"/>
              <a:gd name="T56" fmla="*/ 1 w 362"/>
              <a:gd name="T57" fmla="*/ 33 h 314"/>
              <a:gd name="T58" fmla="*/ 0 w 362"/>
              <a:gd name="T59" fmla="*/ 29 h 314"/>
              <a:gd name="T60" fmla="*/ 0 w 362"/>
              <a:gd name="T61" fmla="*/ 24 h 314"/>
              <a:gd name="T62" fmla="*/ 1 w 362"/>
              <a:gd name="T63" fmla="*/ 20 h 314"/>
              <a:gd name="T64" fmla="*/ 2 w 362"/>
              <a:gd name="T65" fmla="*/ 16 h 314"/>
              <a:gd name="T66" fmla="*/ 5 w 362"/>
              <a:gd name="T67" fmla="*/ 11 h 314"/>
              <a:gd name="T68" fmla="*/ 11 w 362"/>
              <a:gd name="T69" fmla="*/ 5 h 314"/>
              <a:gd name="T70" fmla="*/ 18 w 362"/>
              <a:gd name="T71" fmla="*/ 1 h 314"/>
              <a:gd name="T72" fmla="*/ 25 w 362"/>
              <a:gd name="T73" fmla="*/ 0 h 314"/>
              <a:gd name="T74" fmla="*/ 33 w 362"/>
              <a:gd name="T75" fmla="*/ 1 h 314"/>
              <a:gd name="T76" fmla="*/ 42 w 362"/>
              <a:gd name="T77" fmla="*/ 5 h 314"/>
              <a:gd name="T78" fmla="*/ 65 w 362"/>
              <a:gd name="T79" fmla="*/ 18 h 314"/>
              <a:gd name="T80" fmla="*/ 68 w 362"/>
              <a:gd name="T81" fmla="*/ 20 h 314"/>
              <a:gd name="T82" fmla="*/ 71 w 362"/>
              <a:gd name="T83" fmla="*/ 22 h 314"/>
              <a:gd name="T84" fmla="*/ 73 w 362"/>
              <a:gd name="T85" fmla="*/ 24 h 314"/>
              <a:gd name="T86" fmla="*/ 75 w 362"/>
              <a:gd name="T87" fmla="*/ 26 h 314"/>
              <a:gd name="T88" fmla="*/ 76 w 362"/>
              <a:gd name="T89" fmla="*/ 30 h 314"/>
              <a:gd name="T90" fmla="*/ 78 w 362"/>
              <a:gd name="T91" fmla="*/ 34 h 314"/>
              <a:gd name="T92" fmla="*/ 78 w 362"/>
              <a:gd name="T93" fmla="*/ 39 h 314"/>
              <a:gd name="T94" fmla="*/ 78 w 362"/>
              <a:gd name="T95" fmla="*/ 43 h 314"/>
              <a:gd name="T96" fmla="*/ 76 w 362"/>
              <a:gd name="T97" fmla="*/ 48 h 314"/>
              <a:gd name="T98" fmla="*/ 74 w 362"/>
              <a:gd name="T99" fmla="*/ 52 h 314"/>
              <a:gd name="T100" fmla="*/ 71 w 362"/>
              <a:gd name="T101" fmla="*/ 56 h 314"/>
              <a:gd name="T102" fmla="*/ 68 w 362"/>
              <a:gd name="T103" fmla="*/ 59 h 314"/>
              <a:gd name="T104" fmla="*/ 64 w 362"/>
              <a:gd name="T105" fmla="*/ 61 h 314"/>
              <a:gd name="T106" fmla="*/ 60 w 362"/>
              <a:gd name="T107" fmla="*/ 63 h 314"/>
              <a:gd name="T108" fmla="*/ 56 w 362"/>
              <a:gd name="T109" fmla="*/ 65 h 314"/>
              <a:gd name="T110" fmla="*/ 52 w 362"/>
              <a:gd name="T111" fmla="*/ 65 h 314"/>
              <a:gd name="T112" fmla="*/ 49 w 362"/>
              <a:gd name="T113" fmla="*/ 65 h 314"/>
              <a:gd name="T114" fmla="*/ 46 w 362"/>
              <a:gd name="T115" fmla="*/ 64 h 314"/>
              <a:gd name="T116" fmla="*/ 42 w 362"/>
              <a:gd name="T117" fmla="*/ 63 h 314"/>
              <a:gd name="T118" fmla="*/ 39 w 362"/>
              <a:gd name="T119" fmla="*/ 61 h 3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2"/>
              <a:gd name="T181" fmla="*/ 0 h 314"/>
              <a:gd name="T182" fmla="*/ 362 w 362"/>
              <a:gd name="T183" fmla="*/ 314 h 3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2" h="314">
                <a:moveTo>
                  <a:pt x="190" y="262"/>
                </a:moveTo>
                <a:lnTo>
                  <a:pt x="201" y="268"/>
                </a:lnTo>
                <a:lnTo>
                  <a:pt x="210" y="272"/>
                </a:lnTo>
                <a:lnTo>
                  <a:pt x="219" y="275"/>
                </a:lnTo>
                <a:lnTo>
                  <a:pt x="228" y="277"/>
                </a:lnTo>
                <a:lnTo>
                  <a:pt x="238" y="279"/>
                </a:lnTo>
                <a:lnTo>
                  <a:pt x="246" y="279"/>
                </a:lnTo>
                <a:lnTo>
                  <a:pt x="255" y="279"/>
                </a:lnTo>
                <a:lnTo>
                  <a:pt x="263" y="277"/>
                </a:lnTo>
                <a:lnTo>
                  <a:pt x="271" y="275"/>
                </a:lnTo>
                <a:lnTo>
                  <a:pt x="279" y="272"/>
                </a:lnTo>
                <a:lnTo>
                  <a:pt x="286" y="268"/>
                </a:lnTo>
                <a:lnTo>
                  <a:pt x="293" y="263"/>
                </a:lnTo>
                <a:lnTo>
                  <a:pt x="300" y="257"/>
                </a:lnTo>
                <a:lnTo>
                  <a:pt x="306" y="250"/>
                </a:lnTo>
                <a:lnTo>
                  <a:pt x="311" y="243"/>
                </a:lnTo>
                <a:lnTo>
                  <a:pt x="316" y="234"/>
                </a:lnTo>
                <a:lnTo>
                  <a:pt x="321" y="226"/>
                </a:lnTo>
                <a:lnTo>
                  <a:pt x="325" y="217"/>
                </a:lnTo>
                <a:lnTo>
                  <a:pt x="328" y="209"/>
                </a:lnTo>
                <a:lnTo>
                  <a:pt x="330" y="200"/>
                </a:lnTo>
                <a:lnTo>
                  <a:pt x="330" y="191"/>
                </a:lnTo>
                <a:lnTo>
                  <a:pt x="330" y="183"/>
                </a:lnTo>
                <a:lnTo>
                  <a:pt x="329" y="175"/>
                </a:lnTo>
                <a:lnTo>
                  <a:pt x="328" y="167"/>
                </a:lnTo>
                <a:lnTo>
                  <a:pt x="324" y="159"/>
                </a:lnTo>
                <a:lnTo>
                  <a:pt x="321" y="151"/>
                </a:lnTo>
                <a:lnTo>
                  <a:pt x="316" y="144"/>
                </a:lnTo>
                <a:lnTo>
                  <a:pt x="310" y="137"/>
                </a:lnTo>
                <a:lnTo>
                  <a:pt x="303" y="130"/>
                </a:lnTo>
                <a:lnTo>
                  <a:pt x="296" y="124"/>
                </a:lnTo>
                <a:lnTo>
                  <a:pt x="288" y="118"/>
                </a:lnTo>
                <a:lnTo>
                  <a:pt x="279" y="112"/>
                </a:lnTo>
                <a:lnTo>
                  <a:pt x="171" y="49"/>
                </a:lnTo>
                <a:lnTo>
                  <a:pt x="161" y="45"/>
                </a:lnTo>
                <a:lnTo>
                  <a:pt x="152" y="40"/>
                </a:lnTo>
                <a:lnTo>
                  <a:pt x="143" y="38"/>
                </a:lnTo>
                <a:lnTo>
                  <a:pt x="134" y="36"/>
                </a:lnTo>
                <a:lnTo>
                  <a:pt x="124" y="33"/>
                </a:lnTo>
                <a:lnTo>
                  <a:pt x="116" y="33"/>
                </a:lnTo>
                <a:lnTo>
                  <a:pt x="107" y="34"/>
                </a:lnTo>
                <a:lnTo>
                  <a:pt x="99" y="36"/>
                </a:lnTo>
                <a:lnTo>
                  <a:pt x="91" y="38"/>
                </a:lnTo>
                <a:lnTo>
                  <a:pt x="83" y="41"/>
                </a:lnTo>
                <a:lnTo>
                  <a:pt x="76" y="45"/>
                </a:lnTo>
                <a:lnTo>
                  <a:pt x="69" y="49"/>
                </a:lnTo>
                <a:lnTo>
                  <a:pt x="62" y="55"/>
                </a:lnTo>
                <a:lnTo>
                  <a:pt x="56" y="62"/>
                </a:lnTo>
                <a:lnTo>
                  <a:pt x="50" y="70"/>
                </a:lnTo>
                <a:lnTo>
                  <a:pt x="46" y="78"/>
                </a:lnTo>
                <a:lnTo>
                  <a:pt x="41" y="86"/>
                </a:lnTo>
                <a:lnTo>
                  <a:pt x="38" y="96"/>
                </a:lnTo>
                <a:lnTo>
                  <a:pt x="34" y="104"/>
                </a:lnTo>
                <a:lnTo>
                  <a:pt x="33" y="113"/>
                </a:lnTo>
                <a:lnTo>
                  <a:pt x="32" y="121"/>
                </a:lnTo>
                <a:lnTo>
                  <a:pt x="32" y="129"/>
                </a:lnTo>
                <a:lnTo>
                  <a:pt x="33" y="138"/>
                </a:lnTo>
                <a:lnTo>
                  <a:pt x="35" y="146"/>
                </a:lnTo>
                <a:lnTo>
                  <a:pt x="38" y="155"/>
                </a:lnTo>
                <a:lnTo>
                  <a:pt x="42" y="161"/>
                </a:lnTo>
                <a:lnTo>
                  <a:pt x="47" y="170"/>
                </a:lnTo>
                <a:lnTo>
                  <a:pt x="53" y="176"/>
                </a:lnTo>
                <a:lnTo>
                  <a:pt x="60" y="183"/>
                </a:lnTo>
                <a:lnTo>
                  <a:pt x="67" y="189"/>
                </a:lnTo>
                <a:lnTo>
                  <a:pt x="76" y="195"/>
                </a:lnTo>
                <a:lnTo>
                  <a:pt x="85" y="201"/>
                </a:lnTo>
                <a:lnTo>
                  <a:pt x="190" y="262"/>
                </a:lnTo>
                <a:close/>
                <a:moveTo>
                  <a:pt x="166" y="288"/>
                </a:moveTo>
                <a:lnTo>
                  <a:pt x="74" y="235"/>
                </a:lnTo>
                <a:lnTo>
                  <a:pt x="66" y="231"/>
                </a:lnTo>
                <a:lnTo>
                  <a:pt x="60" y="226"/>
                </a:lnTo>
                <a:lnTo>
                  <a:pt x="53" y="223"/>
                </a:lnTo>
                <a:lnTo>
                  <a:pt x="47" y="219"/>
                </a:lnTo>
                <a:lnTo>
                  <a:pt x="42" y="215"/>
                </a:lnTo>
                <a:lnTo>
                  <a:pt x="38" y="211"/>
                </a:lnTo>
                <a:lnTo>
                  <a:pt x="33" y="208"/>
                </a:lnTo>
                <a:lnTo>
                  <a:pt x="30" y="204"/>
                </a:lnTo>
                <a:lnTo>
                  <a:pt x="27" y="201"/>
                </a:lnTo>
                <a:lnTo>
                  <a:pt x="24" y="197"/>
                </a:lnTo>
                <a:lnTo>
                  <a:pt x="22" y="194"/>
                </a:lnTo>
                <a:lnTo>
                  <a:pt x="18" y="190"/>
                </a:lnTo>
                <a:lnTo>
                  <a:pt x="16" y="186"/>
                </a:lnTo>
                <a:lnTo>
                  <a:pt x="14" y="182"/>
                </a:lnTo>
                <a:lnTo>
                  <a:pt x="11" y="178"/>
                </a:lnTo>
                <a:lnTo>
                  <a:pt x="10" y="174"/>
                </a:lnTo>
                <a:lnTo>
                  <a:pt x="7" y="167"/>
                </a:lnTo>
                <a:lnTo>
                  <a:pt x="4" y="160"/>
                </a:lnTo>
                <a:lnTo>
                  <a:pt x="3" y="153"/>
                </a:lnTo>
                <a:lnTo>
                  <a:pt x="2" y="146"/>
                </a:lnTo>
                <a:lnTo>
                  <a:pt x="1" y="139"/>
                </a:lnTo>
                <a:lnTo>
                  <a:pt x="0" y="131"/>
                </a:lnTo>
                <a:lnTo>
                  <a:pt x="0" y="124"/>
                </a:lnTo>
                <a:lnTo>
                  <a:pt x="0" y="118"/>
                </a:lnTo>
                <a:lnTo>
                  <a:pt x="1" y="111"/>
                </a:lnTo>
                <a:lnTo>
                  <a:pt x="2" y="104"/>
                </a:lnTo>
                <a:lnTo>
                  <a:pt x="3" y="97"/>
                </a:lnTo>
                <a:lnTo>
                  <a:pt x="5" y="90"/>
                </a:lnTo>
                <a:lnTo>
                  <a:pt x="8" y="83"/>
                </a:lnTo>
                <a:lnTo>
                  <a:pt x="11" y="76"/>
                </a:lnTo>
                <a:lnTo>
                  <a:pt x="15" y="69"/>
                </a:lnTo>
                <a:lnTo>
                  <a:pt x="18" y="62"/>
                </a:lnTo>
                <a:lnTo>
                  <a:pt x="25" y="51"/>
                </a:lnTo>
                <a:lnTo>
                  <a:pt x="33" y="40"/>
                </a:lnTo>
                <a:lnTo>
                  <a:pt x="41" y="31"/>
                </a:lnTo>
                <a:lnTo>
                  <a:pt x="50" y="23"/>
                </a:lnTo>
                <a:lnTo>
                  <a:pt x="61" y="16"/>
                </a:lnTo>
                <a:lnTo>
                  <a:pt x="71" y="10"/>
                </a:lnTo>
                <a:lnTo>
                  <a:pt x="82" y="6"/>
                </a:lnTo>
                <a:lnTo>
                  <a:pt x="93" y="2"/>
                </a:lnTo>
                <a:lnTo>
                  <a:pt x="105" y="0"/>
                </a:lnTo>
                <a:lnTo>
                  <a:pt x="117" y="0"/>
                </a:lnTo>
                <a:lnTo>
                  <a:pt x="129" y="0"/>
                </a:lnTo>
                <a:lnTo>
                  <a:pt x="142" y="2"/>
                </a:lnTo>
                <a:lnTo>
                  <a:pt x="154" y="4"/>
                </a:lnTo>
                <a:lnTo>
                  <a:pt x="168" y="9"/>
                </a:lnTo>
                <a:lnTo>
                  <a:pt x="181" y="15"/>
                </a:lnTo>
                <a:lnTo>
                  <a:pt x="195" y="23"/>
                </a:lnTo>
                <a:lnTo>
                  <a:pt x="291" y="78"/>
                </a:lnTo>
                <a:lnTo>
                  <a:pt x="296" y="82"/>
                </a:lnTo>
                <a:lnTo>
                  <a:pt x="302" y="85"/>
                </a:lnTo>
                <a:lnTo>
                  <a:pt x="308" y="89"/>
                </a:lnTo>
                <a:lnTo>
                  <a:pt x="313" y="92"/>
                </a:lnTo>
                <a:lnTo>
                  <a:pt x="317" y="96"/>
                </a:lnTo>
                <a:lnTo>
                  <a:pt x="322" y="99"/>
                </a:lnTo>
                <a:lnTo>
                  <a:pt x="326" y="103"/>
                </a:lnTo>
                <a:lnTo>
                  <a:pt x="330" y="106"/>
                </a:lnTo>
                <a:lnTo>
                  <a:pt x="333" y="109"/>
                </a:lnTo>
                <a:lnTo>
                  <a:pt x="337" y="113"/>
                </a:lnTo>
                <a:lnTo>
                  <a:pt x="340" y="116"/>
                </a:lnTo>
                <a:lnTo>
                  <a:pt x="343" y="121"/>
                </a:lnTo>
                <a:lnTo>
                  <a:pt x="345" y="124"/>
                </a:lnTo>
                <a:lnTo>
                  <a:pt x="347" y="128"/>
                </a:lnTo>
                <a:lnTo>
                  <a:pt x="350" y="133"/>
                </a:lnTo>
                <a:lnTo>
                  <a:pt x="352" y="136"/>
                </a:lnTo>
                <a:lnTo>
                  <a:pt x="354" y="143"/>
                </a:lnTo>
                <a:lnTo>
                  <a:pt x="357" y="150"/>
                </a:lnTo>
                <a:lnTo>
                  <a:pt x="359" y="157"/>
                </a:lnTo>
                <a:lnTo>
                  <a:pt x="360" y="164"/>
                </a:lnTo>
                <a:lnTo>
                  <a:pt x="361" y="171"/>
                </a:lnTo>
                <a:lnTo>
                  <a:pt x="362" y="179"/>
                </a:lnTo>
                <a:lnTo>
                  <a:pt x="362" y="186"/>
                </a:lnTo>
                <a:lnTo>
                  <a:pt x="362" y="193"/>
                </a:lnTo>
                <a:lnTo>
                  <a:pt x="361" y="201"/>
                </a:lnTo>
                <a:lnTo>
                  <a:pt x="360" y="208"/>
                </a:lnTo>
                <a:lnTo>
                  <a:pt x="359" y="215"/>
                </a:lnTo>
                <a:lnTo>
                  <a:pt x="357" y="223"/>
                </a:lnTo>
                <a:lnTo>
                  <a:pt x="354" y="230"/>
                </a:lnTo>
                <a:lnTo>
                  <a:pt x="351" y="237"/>
                </a:lnTo>
                <a:lnTo>
                  <a:pt x="347" y="243"/>
                </a:lnTo>
                <a:lnTo>
                  <a:pt x="344" y="250"/>
                </a:lnTo>
                <a:lnTo>
                  <a:pt x="340" y="257"/>
                </a:lnTo>
                <a:lnTo>
                  <a:pt x="336" y="263"/>
                </a:lnTo>
                <a:lnTo>
                  <a:pt x="331" y="269"/>
                </a:lnTo>
                <a:lnTo>
                  <a:pt x="326" y="275"/>
                </a:lnTo>
                <a:lnTo>
                  <a:pt x="322" y="279"/>
                </a:lnTo>
                <a:lnTo>
                  <a:pt x="316" y="285"/>
                </a:lnTo>
                <a:lnTo>
                  <a:pt x="310" y="288"/>
                </a:lnTo>
                <a:lnTo>
                  <a:pt x="305" y="293"/>
                </a:lnTo>
                <a:lnTo>
                  <a:pt x="299" y="297"/>
                </a:lnTo>
                <a:lnTo>
                  <a:pt x="292" y="300"/>
                </a:lnTo>
                <a:lnTo>
                  <a:pt x="286" y="304"/>
                </a:lnTo>
                <a:lnTo>
                  <a:pt x="279" y="306"/>
                </a:lnTo>
                <a:lnTo>
                  <a:pt x="272" y="308"/>
                </a:lnTo>
                <a:lnTo>
                  <a:pt x="265" y="310"/>
                </a:lnTo>
                <a:lnTo>
                  <a:pt x="258" y="313"/>
                </a:lnTo>
                <a:lnTo>
                  <a:pt x="250" y="314"/>
                </a:lnTo>
                <a:lnTo>
                  <a:pt x="247" y="314"/>
                </a:lnTo>
                <a:lnTo>
                  <a:pt x="242" y="314"/>
                </a:lnTo>
                <a:lnTo>
                  <a:pt x="238" y="314"/>
                </a:lnTo>
                <a:lnTo>
                  <a:pt x="233" y="314"/>
                </a:lnTo>
                <a:lnTo>
                  <a:pt x="228" y="314"/>
                </a:lnTo>
                <a:lnTo>
                  <a:pt x="224" y="313"/>
                </a:lnTo>
                <a:lnTo>
                  <a:pt x="218" y="312"/>
                </a:lnTo>
                <a:lnTo>
                  <a:pt x="213" y="310"/>
                </a:lnTo>
                <a:lnTo>
                  <a:pt x="209" y="309"/>
                </a:lnTo>
                <a:lnTo>
                  <a:pt x="203" y="307"/>
                </a:lnTo>
                <a:lnTo>
                  <a:pt x="197" y="305"/>
                </a:lnTo>
                <a:lnTo>
                  <a:pt x="191" y="302"/>
                </a:lnTo>
                <a:lnTo>
                  <a:pt x="186" y="299"/>
                </a:lnTo>
                <a:lnTo>
                  <a:pt x="180" y="297"/>
                </a:lnTo>
                <a:lnTo>
                  <a:pt x="173" y="293"/>
                </a:lnTo>
                <a:lnTo>
                  <a:pt x="166"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53" name="Freeform 46">
            <a:extLst>
              <a:ext uri="{FF2B5EF4-FFF2-40B4-BE49-F238E27FC236}">
                <a16:creationId xmlns:a16="http://schemas.microsoft.com/office/drawing/2014/main" id="{38E7F3B1-17A5-4EA2-8BF7-29A09F0DA7D0}"/>
              </a:ext>
            </a:extLst>
          </p:cNvPr>
          <p:cNvSpPr>
            <a:spLocks/>
          </p:cNvSpPr>
          <p:nvPr/>
        </p:nvSpPr>
        <p:spPr bwMode="auto">
          <a:xfrm>
            <a:off x="6197264" y="4669406"/>
            <a:ext cx="98759" cy="74069"/>
          </a:xfrm>
          <a:custGeom>
            <a:avLst/>
            <a:gdLst>
              <a:gd name="T0" fmla="*/ 68 w 392"/>
              <a:gd name="T1" fmla="*/ 63 h 306"/>
              <a:gd name="T2" fmla="*/ 45 w 392"/>
              <a:gd name="T3" fmla="*/ 27 h 306"/>
              <a:gd name="T4" fmla="*/ 43 w 392"/>
              <a:gd name="T5" fmla="*/ 23 h 306"/>
              <a:gd name="T6" fmla="*/ 41 w 392"/>
              <a:gd name="T7" fmla="*/ 19 h 306"/>
              <a:gd name="T8" fmla="*/ 39 w 392"/>
              <a:gd name="T9" fmla="*/ 16 h 306"/>
              <a:gd name="T10" fmla="*/ 38 w 392"/>
              <a:gd name="T11" fmla="*/ 13 h 306"/>
              <a:gd name="T12" fmla="*/ 36 w 392"/>
              <a:gd name="T13" fmla="*/ 12 h 306"/>
              <a:gd name="T14" fmla="*/ 34 w 392"/>
              <a:gd name="T15" fmla="*/ 10 h 306"/>
              <a:gd name="T16" fmla="*/ 32 w 392"/>
              <a:gd name="T17" fmla="*/ 9 h 306"/>
              <a:gd name="T18" fmla="*/ 30 w 392"/>
              <a:gd name="T19" fmla="*/ 8 h 306"/>
              <a:gd name="T20" fmla="*/ 27 w 392"/>
              <a:gd name="T21" fmla="*/ 7 h 306"/>
              <a:gd name="T22" fmla="*/ 23 w 392"/>
              <a:gd name="T23" fmla="*/ 7 h 306"/>
              <a:gd name="T24" fmla="*/ 20 w 392"/>
              <a:gd name="T25" fmla="*/ 7 h 306"/>
              <a:gd name="T26" fmla="*/ 17 w 392"/>
              <a:gd name="T27" fmla="*/ 8 h 306"/>
              <a:gd name="T28" fmla="*/ 14 w 392"/>
              <a:gd name="T29" fmla="*/ 10 h 306"/>
              <a:gd name="T30" fmla="*/ 11 w 392"/>
              <a:gd name="T31" fmla="*/ 12 h 306"/>
              <a:gd name="T32" fmla="*/ 9 w 392"/>
              <a:gd name="T33" fmla="*/ 15 h 306"/>
              <a:gd name="T34" fmla="*/ 8 w 392"/>
              <a:gd name="T35" fmla="*/ 18 h 306"/>
              <a:gd name="T36" fmla="*/ 7 w 392"/>
              <a:gd name="T37" fmla="*/ 21 h 306"/>
              <a:gd name="T38" fmla="*/ 7 w 392"/>
              <a:gd name="T39" fmla="*/ 24 h 306"/>
              <a:gd name="T40" fmla="*/ 7 w 392"/>
              <a:gd name="T41" fmla="*/ 27 h 306"/>
              <a:gd name="T42" fmla="*/ 8 w 392"/>
              <a:gd name="T43" fmla="*/ 30 h 306"/>
              <a:gd name="T44" fmla="*/ 11 w 392"/>
              <a:gd name="T45" fmla="*/ 33 h 306"/>
              <a:gd name="T46" fmla="*/ 13 w 392"/>
              <a:gd name="T47" fmla="*/ 35 h 306"/>
              <a:gd name="T48" fmla="*/ 16 w 392"/>
              <a:gd name="T49" fmla="*/ 37 h 306"/>
              <a:gd name="T50" fmla="*/ 20 w 392"/>
              <a:gd name="T51" fmla="*/ 39 h 306"/>
              <a:gd name="T52" fmla="*/ 20 w 392"/>
              <a:gd name="T53" fmla="*/ 39 h 306"/>
              <a:gd name="T54" fmla="*/ 20 w 392"/>
              <a:gd name="T55" fmla="*/ 39 h 306"/>
              <a:gd name="T56" fmla="*/ 20 w 392"/>
              <a:gd name="T57" fmla="*/ 39 h 306"/>
              <a:gd name="T58" fmla="*/ 21 w 392"/>
              <a:gd name="T59" fmla="*/ 39 h 306"/>
              <a:gd name="T60" fmla="*/ 21 w 392"/>
              <a:gd name="T61" fmla="*/ 39 h 306"/>
              <a:gd name="T62" fmla="*/ 21 w 392"/>
              <a:gd name="T63" fmla="*/ 39 h 306"/>
              <a:gd name="T64" fmla="*/ 21 w 392"/>
              <a:gd name="T65" fmla="*/ 39 h 306"/>
              <a:gd name="T66" fmla="*/ 22 w 392"/>
              <a:gd name="T67" fmla="*/ 39 h 306"/>
              <a:gd name="T68" fmla="*/ 18 w 392"/>
              <a:gd name="T69" fmla="*/ 46 h 306"/>
              <a:gd name="T70" fmla="*/ 13 w 392"/>
              <a:gd name="T71" fmla="*/ 43 h 306"/>
              <a:gd name="T72" fmla="*/ 8 w 392"/>
              <a:gd name="T73" fmla="*/ 41 h 306"/>
              <a:gd name="T74" fmla="*/ 5 w 392"/>
              <a:gd name="T75" fmla="*/ 37 h 306"/>
              <a:gd name="T76" fmla="*/ 3 w 392"/>
              <a:gd name="T77" fmla="*/ 33 h 306"/>
              <a:gd name="T78" fmla="*/ 0 w 392"/>
              <a:gd name="T79" fmla="*/ 29 h 306"/>
              <a:gd name="T80" fmla="*/ 0 w 392"/>
              <a:gd name="T81" fmla="*/ 24 h 306"/>
              <a:gd name="T82" fmla="*/ 0 w 392"/>
              <a:gd name="T83" fmla="*/ 20 h 306"/>
              <a:gd name="T84" fmla="*/ 1 w 392"/>
              <a:gd name="T85" fmla="*/ 15 h 306"/>
              <a:gd name="T86" fmla="*/ 4 w 392"/>
              <a:gd name="T87" fmla="*/ 11 h 306"/>
              <a:gd name="T88" fmla="*/ 6 w 392"/>
              <a:gd name="T89" fmla="*/ 7 h 306"/>
              <a:gd name="T90" fmla="*/ 10 w 392"/>
              <a:gd name="T91" fmla="*/ 4 h 306"/>
              <a:gd name="T92" fmla="*/ 14 w 392"/>
              <a:gd name="T93" fmla="*/ 2 h 306"/>
              <a:gd name="T94" fmla="*/ 19 w 392"/>
              <a:gd name="T95" fmla="*/ 0 h 306"/>
              <a:gd name="T96" fmla="*/ 23 w 392"/>
              <a:gd name="T97" fmla="*/ 0 h 306"/>
              <a:gd name="T98" fmla="*/ 28 w 392"/>
              <a:gd name="T99" fmla="*/ 0 h 306"/>
              <a:gd name="T100" fmla="*/ 33 w 392"/>
              <a:gd name="T101" fmla="*/ 1 h 306"/>
              <a:gd name="T102" fmla="*/ 36 w 392"/>
              <a:gd name="T103" fmla="*/ 3 h 306"/>
              <a:gd name="T104" fmla="*/ 38 w 392"/>
              <a:gd name="T105" fmla="*/ 4 h 306"/>
              <a:gd name="T106" fmla="*/ 41 w 392"/>
              <a:gd name="T107" fmla="*/ 6 h 306"/>
              <a:gd name="T108" fmla="*/ 43 w 392"/>
              <a:gd name="T109" fmla="*/ 8 h 306"/>
              <a:gd name="T110" fmla="*/ 45 w 392"/>
              <a:gd name="T111" fmla="*/ 10 h 306"/>
              <a:gd name="T112" fmla="*/ 47 w 392"/>
              <a:gd name="T113" fmla="*/ 13 h 306"/>
              <a:gd name="T114" fmla="*/ 48 w 392"/>
              <a:gd name="T115" fmla="*/ 16 h 306"/>
              <a:gd name="T116" fmla="*/ 50 w 392"/>
              <a:gd name="T117" fmla="*/ 20 h 306"/>
              <a:gd name="T118" fmla="*/ 77 w 392"/>
              <a:gd name="T119" fmla="*/ 17 h 3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2"/>
              <a:gd name="T181" fmla="*/ 0 h 306"/>
              <a:gd name="T182" fmla="*/ 392 w 392"/>
              <a:gd name="T183" fmla="*/ 306 h 3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2" h="306">
                <a:moveTo>
                  <a:pt x="392" y="95"/>
                </a:moveTo>
                <a:lnTo>
                  <a:pt x="315" y="306"/>
                </a:lnTo>
                <a:lnTo>
                  <a:pt x="282" y="295"/>
                </a:lnTo>
                <a:lnTo>
                  <a:pt x="211" y="132"/>
                </a:lnTo>
                <a:lnTo>
                  <a:pt x="207" y="120"/>
                </a:lnTo>
                <a:lnTo>
                  <a:pt x="202" y="110"/>
                </a:lnTo>
                <a:lnTo>
                  <a:pt x="196" y="101"/>
                </a:lnTo>
                <a:lnTo>
                  <a:pt x="192" y="91"/>
                </a:lnTo>
                <a:lnTo>
                  <a:pt x="188" y="83"/>
                </a:lnTo>
                <a:lnTo>
                  <a:pt x="184" y="76"/>
                </a:lnTo>
                <a:lnTo>
                  <a:pt x="179" y="71"/>
                </a:lnTo>
                <a:lnTo>
                  <a:pt x="176" y="65"/>
                </a:lnTo>
                <a:lnTo>
                  <a:pt x="172" y="61"/>
                </a:lnTo>
                <a:lnTo>
                  <a:pt x="168" y="57"/>
                </a:lnTo>
                <a:lnTo>
                  <a:pt x="163" y="53"/>
                </a:lnTo>
                <a:lnTo>
                  <a:pt x="158" y="50"/>
                </a:lnTo>
                <a:lnTo>
                  <a:pt x="154" y="46"/>
                </a:lnTo>
                <a:lnTo>
                  <a:pt x="149" y="44"/>
                </a:lnTo>
                <a:lnTo>
                  <a:pt x="144" y="41"/>
                </a:lnTo>
                <a:lnTo>
                  <a:pt x="139" y="39"/>
                </a:lnTo>
                <a:lnTo>
                  <a:pt x="132" y="36"/>
                </a:lnTo>
                <a:lnTo>
                  <a:pt x="124" y="35"/>
                </a:lnTo>
                <a:lnTo>
                  <a:pt x="116" y="34"/>
                </a:lnTo>
                <a:lnTo>
                  <a:pt x="107" y="34"/>
                </a:lnTo>
                <a:lnTo>
                  <a:pt x="101" y="34"/>
                </a:lnTo>
                <a:lnTo>
                  <a:pt x="92" y="36"/>
                </a:lnTo>
                <a:lnTo>
                  <a:pt x="86" y="37"/>
                </a:lnTo>
                <a:lnTo>
                  <a:pt x="77" y="41"/>
                </a:lnTo>
                <a:lnTo>
                  <a:pt x="71" y="44"/>
                </a:lnTo>
                <a:lnTo>
                  <a:pt x="65" y="49"/>
                </a:lnTo>
                <a:lnTo>
                  <a:pt x="59" y="53"/>
                </a:lnTo>
                <a:lnTo>
                  <a:pt x="53" y="58"/>
                </a:lnTo>
                <a:lnTo>
                  <a:pt x="49" y="64"/>
                </a:lnTo>
                <a:lnTo>
                  <a:pt x="44" y="71"/>
                </a:lnTo>
                <a:lnTo>
                  <a:pt x="41" y="77"/>
                </a:lnTo>
                <a:lnTo>
                  <a:pt x="37" y="86"/>
                </a:lnTo>
                <a:lnTo>
                  <a:pt x="35" y="94"/>
                </a:lnTo>
                <a:lnTo>
                  <a:pt x="32" y="102"/>
                </a:lnTo>
                <a:lnTo>
                  <a:pt x="31" y="110"/>
                </a:lnTo>
                <a:lnTo>
                  <a:pt x="31" y="118"/>
                </a:lnTo>
                <a:lnTo>
                  <a:pt x="32" y="125"/>
                </a:lnTo>
                <a:lnTo>
                  <a:pt x="34" y="132"/>
                </a:lnTo>
                <a:lnTo>
                  <a:pt x="36" y="140"/>
                </a:lnTo>
                <a:lnTo>
                  <a:pt x="39" y="147"/>
                </a:lnTo>
                <a:lnTo>
                  <a:pt x="44" y="154"/>
                </a:lnTo>
                <a:lnTo>
                  <a:pt x="49" y="159"/>
                </a:lnTo>
                <a:lnTo>
                  <a:pt x="54" y="165"/>
                </a:lnTo>
                <a:lnTo>
                  <a:pt x="60" y="171"/>
                </a:lnTo>
                <a:lnTo>
                  <a:pt x="67" y="176"/>
                </a:lnTo>
                <a:lnTo>
                  <a:pt x="74" y="180"/>
                </a:lnTo>
                <a:lnTo>
                  <a:pt x="82" y="184"/>
                </a:lnTo>
                <a:lnTo>
                  <a:pt x="91" y="188"/>
                </a:lnTo>
                <a:lnTo>
                  <a:pt x="92" y="188"/>
                </a:lnTo>
                <a:lnTo>
                  <a:pt x="94" y="188"/>
                </a:lnTo>
                <a:lnTo>
                  <a:pt x="95" y="188"/>
                </a:lnTo>
                <a:lnTo>
                  <a:pt x="95" y="190"/>
                </a:lnTo>
                <a:lnTo>
                  <a:pt x="96" y="190"/>
                </a:lnTo>
                <a:lnTo>
                  <a:pt x="97" y="190"/>
                </a:lnTo>
                <a:lnTo>
                  <a:pt x="98" y="190"/>
                </a:lnTo>
                <a:lnTo>
                  <a:pt x="98" y="191"/>
                </a:lnTo>
                <a:lnTo>
                  <a:pt x="99" y="191"/>
                </a:lnTo>
                <a:lnTo>
                  <a:pt x="101" y="191"/>
                </a:lnTo>
                <a:lnTo>
                  <a:pt x="89" y="224"/>
                </a:lnTo>
                <a:lnTo>
                  <a:pt x="83" y="222"/>
                </a:lnTo>
                <a:lnTo>
                  <a:pt x="72" y="217"/>
                </a:lnTo>
                <a:lnTo>
                  <a:pt x="60" y="211"/>
                </a:lnTo>
                <a:lnTo>
                  <a:pt x="50" y="205"/>
                </a:lnTo>
                <a:lnTo>
                  <a:pt x="39" y="198"/>
                </a:lnTo>
                <a:lnTo>
                  <a:pt x="31" y="190"/>
                </a:lnTo>
                <a:lnTo>
                  <a:pt x="23" y="180"/>
                </a:lnTo>
                <a:lnTo>
                  <a:pt x="17" y="171"/>
                </a:lnTo>
                <a:lnTo>
                  <a:pt x="12" y="161"/>
                </a:lnTo>
                <a:lnTo>
                  <a:pt x="6" y="150"/>
                </a:lnTo>
                <a:lnTo>
                  <a:pt x="2" y="140"/>
                </a:lnTo>
                <a:lnTo>
                  <a:pt x="0" y="129"/>
                </a:lnTo>
                <a:lnTo>
                  <a:pt x="0" y="118"/>
                </a:lnTo>
                <a:lnTo>
                  <a:pt x="0" y="106"/>
                </a:lnTo>
                <a:lnTo>
                  <a:pt x="1" y="95"/>
                </a:lnTo>
                <a:lnTo>
                  <a:pt x="4" y="83"/>
                </a:lnTo>
                <a:lnTo>
                  <a:pt x="7" y="72"/>
                </a:lnTo>
                <a:lnTo>
                  <a:pt x="12" y="61"/>
                </a:lnTo>
                <a:lnTo>
                  <a:pt x="17" y="52"/>
                </a:lnTo>
                <a:lnTo>
                  <a:pt x="23" y="43"/>
                </a:lnTo>
                <a:lnTo>
                  <a:pt x="30" y="35"/>
                </a:lnTo>
                <a:lnTo>
                  <a:pt x="37" y="27"/>
                </a:lnTo>
                <a:lnTo>
                  <a:pt x="46" y="21"/>
                </a:lnTo>
                <a:lnTo>
                  <a:pt x="56" y="15"/>
                </a:lnTo>
                <a:lnTo>
                  <a:pt x="66" y="9"/>
                </a:lnTo>
                <a:lnTo>
                  <a:pt x="76" y="6"/>
                </a:lnTo>
                <a:lnTo>
                  <a:pt x="87" y="2"/>
                </a:lnTo>
                <a:lnTo>
                  <a:pt x="97" y="0"/>
                </a:lnTo>
                <a:lnTo>
                  <a:pt x="109" y="0"/>
                </a:lnTo>
                <a:lnTo>
                  <a:pt x="119" y="0"/>
                </a:lnTo>
                <a:lnTo>
                  <a:pt x="131" y="1"/>
                </a:lnTo>
                <a:lnTo>
                  <a:pt x="142" y="4"/>
                </a:lnTo>
                <a:lnTo>
                  <a:pt x="154" y="7"/>
                </a:lnTo>
                <a:lnTo>
                  <a:pt x="159" y="10"/>
                </a:lnTo>
                <a:lnTo>
                  <a:pt x="166" y="13"/>
                </a:lnTo>
                <a:lnTo>
                  <a:pt x="172" y="16"/>
                </a:lnTo>
                <a:lnTo>
                  <a:pt x="178" y="20"/>
                </a:lnTo>
                <a:lnTo>
                  <a:pt x="184" y="24"/>
                </a:lnTo>
                <a:lnTo>
                  <a:pt x="189" y="29"/>
                </a:lnTo>
                <a:lnTo>
                  <a:pt x="194" y="34"/>
                </a:lnTo>
                <a:lnTo>
                  <a:pt x="199" y="38"/>
                </a:lnTo>
                <a:lnTo>
                  <a:pt x="205" y="44"/>
                </a:lnTo>
                <a:lnTo>
                  <a:pt x="209" y="50"/>
                </a:lnTo>
                <a:lnTo>
                  <a:pt x="214" y="57"/>
                </a:lnTo>
                <a:lnTo>
                  <a:pt x="218" y="64"/>
                </a:lnTo>
                <a:lnTo>
                  <a:pt x="222" y="72"/>
                </a:lnTo>
                <a:lnTo>
                  <a:pt x="226" y="80"/>
                </a:lnTo>
                <a:lnTo>
                  <a:pt x="230" y="88"/>
                </a:lnTo>
                <a:lnTo>
                  <a:pt x="235" y="97"/>
                </a:lnTo>
                <a:lnTo>
                  <a:pt x="298" y="250"/>
                </a:lnTo>
                <a:lnTo>
                  <a:pt x="359" y="83"/>
                </a:lnTo>
                <a:lnTo>
                  <a:pt x="39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54" name="Freeform 47">
            <a:extLst>
              <a:ext uri="{FF2B5EF4-FFF2-40B4-BE49-F238E27FC236}">
                <a16:creationId xmlns:a16="http://schemas.microsoft.com/office/drawing/2014/main" id="{7F9223B2-BA15-4602-99B7-67640CED78AB}"/>
              </a:ext>
            </a:extLst>
          </p:cNvPr>
          <p:cNvSpPr>
            <a:spLocks noEditPoints="1"/>
          </p:cNvSpPr>
          <p:nvPr/>
        </p:nvSpPr>
        <p:spPr bwMode="auto">
          <a:xfrm>
            <a:off x="6220778" y="4602391"/>
            <a:ext cx="94056" cy="71718"/>
          </a:xfrm>
          <a:custGeom>
            <a:avLst/>
            <a:gdLst>
              <a:gd name="T0" fmla="*/ 50 w 371"/>
              <a:gd name="T1" fmla="*/ 53 h 292"/>
              <a:gd name="T2" fmla="*/ 56 w 371"/>
              <a:gd name="T3" fmla="*/ 54 h 292"/>
              <a:gd name="T4" fmla="*/ 62 w 371"/>
              <a:gd name="T5" fmla="*/ 52 h 292"/>
              <a:gd name="T6" fmla="*/ 66 w 371"/>
              <a:gd name="T7" fmla="*/ 50 h 292"/>
              <a:gd name="T8" fmla="*/ 70 w 371"/>
              <a:gd name="T9" fmla="*/ 45 h 292"/>
              <a:gd name="T10" fmla="*/ 72 w 371"/>
              <a:gd name="T11" fmla="*/ 40 h 292"/>
              <a:gd name="T12" fmla="*/ 73 w 371"/>
              <a:gd name="T13" fmla="*/ 34 h 292"/>
              <a:gd name="T14" fmla="*/ 72 w 371"/>
              <a:gd name="T15" fmla="*/ 29 h 292"/>
              <a:gd name="T16" fmla="*/ 69 w 371"/>
              <a:gd name="T17" fmla="*/ 24 h 292"/>
              <a:gd name="T18" fmla="*/ 65 w 371"/>
              <a:gd name="T19" fmla="*/ 20 h 292"/>
              <a:gd name="T20" fmla="*/ 59 w 371"/>
              <a:gd name="T21" fmla="*/ 18 h 292"/>
              <a:gd name="T22" fmla="*/ 30 w 371"/>
              <a:gd name="T23" fmla="*/ 8 h 292"/>
              <a:gd name="T24" fmla="*/ 24 w 371"/>
              <a:gd name="T25" fmla="*/ 7 h 292"/>
              <a:gd name="T26" fmla="*/ 18 w 371"/>
              <a:gd name="T27" fmla="*/ 9 h 292"/>
              <a:gd name="T28" fmla="*/ 14 w 371"/>
              <a:gd name="T29" fmla="*/ 11 h 292"/>
              <a:gd name="T30" fmla="*/ 10 w 371"/>
              <a:gd name="T31" fmla="*/ 15 h 292"/>
              <a:gd name="T32" fmla="*/ 8 w 371"/>
              <a:gd name="T33" fmla="*/ 21 h 292"/>
              <a:gd name="T34" fmla="*/ 7 w 371"/>
              <a:gd name="T35" fmla="*/ 27 h 292"/>
              <a:gd name="T36" fmla="*/ 8 w 371"/>
              <a:gd name="T37" fmla="*/ 32 h 292"/>
              <a:gd name="T38" fmla="*/ 11 w 371"/>
              <a:gd name="T39" fmla="*/ 37 h 292"/>
              <a:gd name="T40" fmla="*/ 15 w 371"/>
              <a:gd name="T41" fmla="*/ 40 h 292"/>
              <a:gd name="T42" fmla="*/ 21 w 371"/>
              <a:gd name="T43" fmla="*/ 43 h 292"/>
              <a:gd name="T44" fmla="*/ 20 w 371"/>
              <a:gd name="T45" fmla="*/ 51 h 292"/>
              <a:gd name="T46" fmla="*/ 16 w 371"/>
              <a:gd name="T47" fmla="*/ 49 h 292"/>
              <a:gd name="T48" fmla="*/ 12 w 371"/>
              <a:gd name="T49" fmla="*/ 47 h 292"/>
              <a:gd name="T50" fmla="*/ 9 w 371"/>
              <a:gd name="T51" fmla="*/ 45 h 292"/>
              <a:gd name="T52" fmla="*/ 7 w 371"/>
              <a:gd name="T53" fmla="*/ 43 h 292"/>
              <a:gd name="T54" fmla="*/ 5 w 371"/>
              <a:gd name="T55" fmla="*/ 41 h 292"/>
              <a:gd name="T56" fmla="*/ 3 w 371"/>
              <a:gd name="T57" fmla="*/ 37 h 292"/>
              <a:gd name="T58" fmla="*/ 1 w 371"/>
              <a:gd name="T59" fmla="*/ 33 h 292"/>
              <a:gd name="T60" fmla="*/ 0 w 371"/>
              <a:gd name="T61" fmla="*/ 29 h 292"/>
              <a:gd name="T62" fmla="*/ 0 w 371"/>
              <a:gd name="T63" fmla="*/ 24 h 292"/>
              <a:gd name="T64" fmla="*/ 1 w 371"/>
              <a:gd name="T65" fmla="*/ 20 h 292"/>
              <a:gd name="T66" fmla="*/ 3 w 371"/>
              <a:gd name="T67" fmla="*/ 14 h 292"/>
              <a:gd name="T68" fmla="*/ 8 w 371"/>
              <a:gd name="T69" fmla="*/ 8 h 292"/>
              <a:gd name="T70" fmla="*/ 13 w 371"/>
              <a:gd name="T71" fmla="*/ 3 h 292"/>
              <a:gd name="T72" fmla="*/ 21 w 371"/>
              <a:gd name="T73" fmla="*/ 0 h 292"/>
              <a:gd name="T74" fmla="*/ 29 w 371"/>
              <a:gd name="T75" fmla="*/ 0 h 292"/>
              <a:gd name="T76" fmla="*/ 38 w 371"/>
              <a:gd name="T77" fmla="*/ 3 h 292"/>
              <a:gd name="T78" fmla="*/ 63 w 371"/>
              <a:gd name="T79" fmla="*/ 11 h 292"/>
              <a:gd name="T80" fmla="*/ 67 w 371"/>
              <a:gd name="T81" fmla="*/ 13 h 292"/>
              <a:gd name="T82" fmla="*/ 70 w 371"/>
              <a:gd name="T83" fmla="*/ 15 h 292"/>
              <a:gd name="T84" fmla="*/ 72 w 371"/>
              <a:gd name="T85" fmla="*/ 17 h 292"/>
              <a:gd name="T86" fmla="*/ 74 w 371"/>
              <a:gd name="T87" fmla="*/ 19 h 292"/>
              <a:gd name="T88" fmla="*/ 76 w 371"/>
              <a:gd name="T89" fmla="*/ 21 h 292"/>
              <a:gd name="T90" fmla="*/ 78 w 371"/>
              <a:gd name="T91" fmla="*/ 25 h 292"/>
              <a:gd name="T92" fmla="*/ 80 w 371"/>
              <a:gd name="T93" fmla="*/ 30 h 292"/>
              <a:gd name="T94" fmla="*/ 80 w 371"/>
              <a:gd name="T95" fmla="*/ 34 h 292"/>
              <a:gd name="T96" fmla="*/ 79 w 371"/>
              <a:gd name="T97" fmla="*/ 39 h 292"/>
              <a:gd name="T98" fmla="*/ 78 w 371"/>
              <a:gd name="T99" fmla="*/ 44 h 292"/>
              <a:gd name="T100" fmla="*/ 76 w 371"/>
              <a:gd name="T101" fmla="*/ 48 h 292"/>
              <a:gd name="T102" fmla="*/ 74 w 371"/>
              <a:gd name="T103" fmla="*/ 52 h 292"/>
              <a:gd name="T104" fmla="*/ 70 w 371"/>
              <a:gd name="T105" fmla="*/ 55 h 292"/>
              <a:gd name="T106" fmla="*/ 66 w 371"/>
              <a:gd name="T107" fmla="*/ 58 h 292"/>
              <a:gd name="T108" fmla="*/ 62 w 371"/>
              <a:gd name="T109" fmla="*/ 60 h 292"/>
              <a:gd name="T110" fmla="*/ 59 w 371"/>
              <a:gd name="T111" fmla="*/ 61 h 292"/>
              <a:gd name="T112" fmla="*/ 56 w 371"/>
              <a:gd name="T113" fmla="*/ 61 h 292"/>
              <a:gd name="T114" fmla="*/ 53 w 371"/>
              <a:gd name="T115" fmla="*/ 61 h 292"/>
              <a:gd name="T116" fmla="*/ 49 w 371"/>
              <a:gd name="T117" fmla="*/ 60 h 292"/>
              <a:gd name="T118" fmla="*/ 45 w 371"/>
              <a:gd name="T119" fmla="*/ 59 h 2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1"/>
              <a:gd name="T181" fmla="*/ 0 h 292"/>
              <a:gd name="T182" fmla="*/ 371 w 371"/>
              <a:gd name="T183" fmla="*/ 292 h 2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1" h="292">
                <a:moveTo>
                  <a:pt x="214" y="249"/>
                </a:moveTo>
                <a:lnTo>
                  <a:pt x="224" y="252"/>
                </a:lnTo>
                <a:lnTo>
                  <a:pt x="234" y="254"/>
                </a:lnTo>
                <a:lnTo>
                  <a:pt x="244" y="255"/>
                </a:lnTo>
                <a:lnTo>
                  <a:pt x="253" y="257"/>
                </a:lnTo>
                <a:lnTo>
                  <a:pt x="262" y="257"/>
                </a:lnTo>
                <a:lnTo>
                  <a:pt x="271" y="255"/>
                </a:lnTo>
                <a:lnTo>
                  <a:pt x="279" y="253"/>
                </a:lnTo>
                <a:lnTo>
                  <a:pt x="288" y="251"/>
                </a:lnTo>
                <a:lnTo>
                  <a:pt x="294" y="246"/>
                </a:lnTo>
                <a:lnTo>
                  <a:pt x="303" y="243"/>
                </a:lnTo>
                <a:lnTo>
                  <a:pt x="308" y="237"/>
                </a:lnTo>
                <a:lnTo>
                  <a:pt x="314" y="231"/>
                </a:lnTo>
                <a:lnTo>
                  <a:pt x="320" y="224"/>
                </a:lnTo>
                <a:lnTo>
                  <a:pt x="324" y="216"/>
                </a:lnTo>
                <a:lnTo>
                  <a:pt x="329" y="208"/>
                </a:lnTo>
                <a:lnTo>
                  <a:pt x="333" y="199"/>
                </a:lnTo>
                <a:lnTo>
                  <a:pt x="336" y="190"/>
                </a:lnTo>
                <a:lnTo>
                  <a:pt x="338" y="180"/>
                </a:lnTo>
                <a:lnTo>
                  <a:pt x="339" y="171"/>
                </a:lnTo>
                <a:lnTo>
                  <a:pt x="339" y="163"/>
                </a:lnTo>
                <a:lnTo>
                  <a:pt x="339" y="154"/>
                </a:lnTo>
                <a:lnTo>
                  <a:pt x="337" y="146"/>
                </a:lnTo>
                <a:lnTo>
                  <a:pt x="335" y="138"/>
                </a:lnTo>
                <a:lnTo>
                  <a:pt x="331" y="131"/>
                </a:lnTo>
                <a:lnTo>
                  <a:pt x="327" y="123"/>
                </a:lnTo>
                <a:lnTo>
                  <a:pt x="322" y="116"/>
                </a:lnTo>
                <a:lnTo>
                  <a:pt x="316" y="110"/>
                </a:lnTo>
                <a:lnTo>
                  <a:pt x="309" y="104"/>
                </a:lnTo>
                <a:lnTo>
                  <a:pt x="303" y="98"/>
                </a:lnTo>
                <a:lnTo>
                  <a:pt x="293" y="94"/>
                </a:lnTo>
                <a:lnTo>
                  <a:pt x="284" y="89"/>
                </a:lnTo>
                <a:lnTo>
                  <a:pt x="275" y="85"/>
                </a:lnTo>
                <a:lnTo>
                  <a:pt x="157" y="42"/>
                </a:lnTo>
                <a:lnTo>
                  <a:pt x="147" y="39"/>
                </a:lnTo>
                <a:lnTo>
                  <a:pt x="137" y="36"/>
                </a:lnTo>
                <a:lnTo>
                  <a:pt x="127" y="35"/>
                </a:lnTo>
                <a:lnTo>
                  <a:pt x="118" y="34"/>
                </a:lnTo>
                <a:lnTo>
                  <a:pt x="110" y="35"/>
                </a:lnTo>
                <a:lnTo>
                  <a:pt x="100" y="36"/>
                </a:lnTo>
                <a:lnTo>
                  <a:pt x="92" y="37"/>
                </a:lnTo>
                <a:lnTo>
                  <a:pt x="84" y="41"/>
                </a:lnTo>
                <a:lnTo>
                  <a:pt x="76" y="44"/>
                </a:lnTo>
                <a:lnTo>
                  <a:pt x="69" y="49"/>
                </a:lnTo>
                <a:lnTo>
                  <a:pt x="63" y="54"/>
                </a:lnTo>
                <a:lnTo>
                  <a:pt x="57" y="60"/>
                </a:lnTo>
                <a:lnTo>
                  <a:pt x="52" y="67"/>
                </a:lnTo>
                <a:lnTo>
                  <a:pt x="47" y="74"/>
                </a:lnTo>
                <a:lnTo>
                  <a:pt x="43" y="82"/>
                </a:lnTo>
                <a:lnTo>
                  <a:pt x="39" y="91"/>
                </a:lnTo>
                <a:lnTo>
                  <a:pt x="36" y="102"/>
                </a:lnTo>
                <a:lnTo>
                  <a:pt x="33" y="111"/>
                </a:lnTo>
                <a:lnTo>
                  <a:pt x="32" y="119"/>
                </a:lnTo>
                <a:lnTo>
                  <a:pt x="32" y="128"/>
                </a:lnTo>
                <a:lnTo>
                  <a:pt x="32" y="136"/>
                </a:lnTo>
                <a:lnTo>
                  <a:pt x="35" y="145"/>
                </a:lnTo>
                <a:lnTo>
                  <a:pt x="37" y="153"/>
                </a:lnTo>
                <a:lnTo>
                  <a:pt x="40" y="161"/>
                </a:lnTo>
                <a:lnTo>
                  <a:pt x="45" y="168"/>
                </a:lnTo>
                <a:lnTo>
                  <a:pt x="50" y="175"/>
                </a:lnTo>
                <a:lnTo>
                  <a:pt x="57" y="182"/>
                </a:lnTo>
                <a:lnTo>
                  <a:pt x="62" y="187"/>
                </a:lnTo>
                <a:lnTo>
                  <a:pt x="70" y="193"/>
                </a:lnTo>
                <a:lnTo>
                  <a:pt x="80" y="198"/>
                </a:lnTo>
                <a:lnTo>
                  <a:pt x="89" y="202"/>
                </a:lnTo>
                <a:lnTo>
                  <a:pt x="98" y="207"/>
                </a:lnTo>
                <a:lnTo>
                  <a:pt x="214" y="249"/>
                </a:lnTo>
                <a:close/>
                <a:moveTo>
                  <a:pt x="194" y="279"/>
                </a:moveTo>
                <a:lnTo>
                  <a:pt x="93" y="242"/>
                </a:lnTo>
                <a:lnTo>
                  <a:pt x="85" y="239"/>
                </a:lnTo>
                <a:lnTo>
                  <a:pt x="78" y="236"/>
                </a:lnTo>
                <a:lnTo>
                  <a:pt x="72" y="234"/>
                </a:lnTo>
                <a:lnTo>
                  <a:pt x="65" y="230"/>
                </a:lnTo>
                <a:lnTo>
                  <a:pt x="59" y="228"/>
                </a:lnTo>
                <a:lnTo>
                  <a:pt x="54" y="224"/>
                </a:lnTo>
                <a:lnTo>
                  <a:pt x="50" y="222"/>
                </a:lnTo>
                <a:lnTo>
                  <a:pt x="45" y="219"/>
                </a:lnTo>
                <a:lnTo>
                  <a:pt x="42" y="216"/>
                </a:lnTo>
                <a:lnTo>
                  <a:pt x="38" y="214"/>
                </a:lnTo>
                <a:lnTo>
                  <a:pt x="35" y="210"/>
                </a:lnTo>
                <a:lnTo>
                  <a:pt x="31" y="207"/>
                </a:lnTo>
                <a:lnTo>
                  <a:pt x="29" y="203"/>
                </a:lnTo>
                <a:lnTo>
                  <a:pt x="25" y="200"/>
                </a:lnTo>
                <a:lnTo>
                  <a:pt x="23" y="197"/>
                </a:lnTo>
                <a:lnTo>
                  <a:pt x="20" y="192"/>
                </a:lnTo>
                <a:lnTo>
                  <a:pt x="16" y="186"/>
                </a:lnTo>
                <a:lnTo>
                  <a:pt x="13" y="179"/>
                </a:lnTo>
                <a:lnTo>
                  <a:pt x="9" y="173"/>
                </a:lnTo>
                <a:lnTo>
                  <a:pt x="7" y="167"/>
                </a:lnTo>
                <a:lnTo>
                  <a:pt x="5" y="160"/>
                </a:lnTo>
                <a:lnTo>
                  <a:pt x="3" y="153"/>
                </a:lnTo>
                <a:lnTo>
                  <a:pt x="2" y="146"/>
                </a:lnTo>
                <a:lnTo>
                  <a:pt x="1" y="139"/>
                </a:lnTo>
                <a:lnTo>
                  <a:pt x="0" y="132"/>
                </a:lnTo>
                <a:lnTo>
                  <a:pt x="0" y="124"/>
                </a:lnTo>
                <a:lnTo>
                  <a:pt x="1" y="117"/>
                </a:lnTo>
                <a:lnTo>
                  <a:pt x="1" y="110"/>
                </a:lnTo>
                <a:lnTo>
                  <a:pt x="2" y="103"/>
                </a:lnTo>
                <a:lnTo>
                  <a:pt x="5" y="95"/>
                </a:lnTo>
                <a:lnTo>
                  <a:pt x="6" y="88"/>
                </a:lnTo>
                <a:lnTo>
                  <a:pt x="9" y="81"/>
                </a:lnTo>
                <a:lnTo>
                  <a:pt x="14" y="68"/>
                </a:lnTo>
                <a:lnTo>
                  <a:pt x="20" y="57"/>
                </a:lnTo>
                <a:lnTo>
                  <a:pt x="27" y="45"/>
                </a:lnTo>
                <a:lnTo>
                  <a:pt x="35" y="36"/>
                </a:lnTo>
                <a:lnTo>
                  <a:pt x="43" y="28"/>
                </a:lnTo>
                <a:lnTo>
                  <a:pt x="52" y="20"/>
                </a:lnTo>
                <a:lnTo>
                  <a:pt x="62" y="14"/>
                </a:lnTo>
                <a:lnTo>
                  <a:pt x="73" y="8"/>
                </a:lnTo>
                <a:lnTo>
                  <a:pt x="84" y="5"/>
                </a:lnTo>
                <a:lnTo>
                  <a:pt x="96" y="1"/>
                </a:lnTo>
                <a:lnTo>
                  <a:pt x="107" y="0"/>
                </a:lnTo>
                <a:lnTo>
                  <a:pt x="120" y="0"/>
                </a:lnTo>
                <a:lnTo>
                  <a:pt x="134" y="1"/>
                </a:lnTo>
                <a:lnTo>
                  <a:pt x="148" y="3"/>
                </a:lnTo>
                <a:lnTo>
                  <a:pt x="162" y="6"/>
                </a:lnTo>
                <a:lnTo>
                  <a:pt x="175" y="12"/>
                </a:lnTo>
                <a:lnTo>
                  <a:pt x="279" y="49"/>
                </a:lnTo>
                <a:lnTo>
                  <a:pt x="286" y="52"/>
                </a:lnTo>
                <a:lnTo>
                  <a:pt x="293" y="54"/>
                </a:lnTo>
                <a:lnTo>
                  <a:pt x="299" y="57"/>
                </a:lnTo>
                <a:lnTo>
                  <a:pt x="305" y="59"/>
                </a:lnTo>
                <a:lnTo>
                  <a:pt x="309" y="63"/>
                </a:lnTo>
                <a:lnTo>
                  <a:pt x="315" y="65"/>
                </a:lnTo>
                <a:lnTo>
                  <a:pt x="320" y="67"/>
                </a:lnTo>
                <a:lnTo>
                  <a:pt x="323" y="71"/>
                </a:lnTo>
                <a:lnTo>
                  <a:pt x="328" y="73"/>
                </a:lnTo>
                <a:lnTo>
                  <a:pt x="331" y="76"/>
                </a:lnTo>
                <a:lnTo>
                  <a:pt x="335" y="79"/>
                </a:lnTo>
                <a:lnTo>
                  <a:pt x="338" y="82"/>
                </a:lnTo>
                <a:lnTo>
                  <a:pt x="342" y="86"/>
                </a:lnTo>
                <a:lnTo>
                  <a:pt x="345" y="89"/>
                </a:lnTo>
                <a:lnTo>
                  <a:pt x="348" y="93"/>
                </a:lnTo>
                <a:lnTo>
                  <a:pt x="350" y="96"/>
                </a:lnTo>
                <a:lnTo>
                  <a:pt x="354" y="102"/>
                </a:lnTo>
                <a:lnTo>
                  <a:pt x="358" y="109"/>
                </a:lnTo>
                <a:lnTo>
                  <a:pt x="361" y="115"/>
                </a:lnTo>
                <a:lnTo>
                  <a:pt x="364" y="121"/>
                </a:lnTo>
                <a:lnTo>
                  <a:pt x="366" y="128"/>
                </a:lnTo>
                <a:lnTo>
                  <a:pt x="368" y="135"/>
                </a:lnTo>
                <a:lnTo>
                  <a:pt x="369" y="142"/>
                </a:lnTo>
                <a:lnTo>
                  <a:pt x="371" y="150"/>
                </a:lnTo>
                <a:lnTo>
                  <a:pt x="371" y="157"/>
                </a:lnTo>
                <a:lnTo>
                  <a:pt x="371" y="165"/>
                </a:lnTo>
                <a:lnTo>
                  <a:pt x="371" y="172"/>
                </a:lnTo>
                <a:lnTo>
                  <a:pt x="369" y="179"/>
                </a:lnTo>
                <a:lnTo>
                  <a:pt x="368" y="187"/>
                </a:lnTo>
                <a:lnTo>
                  <a:pt x="367" y="194"/>
                </a:lnTo>
                <a:lnTo>
                  <a:pt x="365" y="202"/>
                </a:lnTo>
                <a:lnTo>
                  <a:pt x="363" y="209"/>
                </a:lnTo>
                <a:lnTo>
                  <a:pt x="360" y="217"/>
                </a:lnTo>
                <a:lnTo>
                  <a:pt x="357" y="223"/>
                </a:lnTo>
                <a:lnTo>
                  <a:pt x="353" y="230"/>
                </a:lnTo>
                <a:lnTo>
                  <a:pt x="350" y="237"/>
                </a:lnTo>
                <a:lnTo>
                  <a:pt x="345" y="243"/>
                </a:lnTo>
                <a:lnTo>
                  <a:pt x="341" y="249"/>
                </a:lnTo>
                <a:lnTo>
                  <a:pt x="336" y="253"/>
                </a:lnTo>
                <a:lnTo>
                  <a:pt x="331" y="259"/>
                </a:lnTo>
                <a:lnTo>
                  <a:pt x="326" y="264"/>
                </a:lnTo>
                <a:lnTo>
                  <a:pt x="320" y="268"/>
                </a:lnTo>
                <a:lnTo>
                  <a:pt x="314" y="273"/>
                </a:lnTo>
                <a:lnTo>
                  <a:pt x="308" y="276"/>
                </a:lnTo>
                <a:lnTo>
                  <a:pt x="303" y="280"/>
                </a:lnTo>
                <a:lnTo>
                  <a:pt x="296" y="283"/>
                </a:lnTo>
                <a:lnTo>
                  <a:pt x="289" y="285"/>
                </a:lnTo>
                <a:lnTo>
                  <a:pt x="282" y="288"/>
                </a:lnTo>
                <a:lnTo>
                  <a:pt x="277" y="289"/>
                </a:lnTo>
                <a:lnTo>
                  <a:pt x="274" y="290"/>
                </a:lnTo>
                <a:lnTo>
                  <a:pt x="269" y="291"/>
                </a:lnTo>
                <a:lnTo>
                  <a:pt x="264" y="291"/>
                </a:lnTo>
                <a:lnTo>
                  <a:pt x="260" y="292"/>
                </a:lnTo>
                <a:lnTo>
                  <a:pt x="254" y="292"/>
                </a:lnTo>
                <a:lnTo>
                  <a:pt x="249" y="292"/>
                </a:lnTo>
                <a:lnTo>
                  <a:pt x="245" y="291"/>
                </a:lnTo>
                <a:lnTo>
                  <a:pt x="239" y="291"/>
                </a:lnTo>
                <a:lnTo>
                  <a:pt x="233" y="290"/>
                </a:lnTo>
                <a:lnTo>
                  <a:pt x="227" y="289"/>
                </a:lnTo>
                <a:lnTo>
                  <a:pt x="222" y="287"/>
                </a:lnTo>
                <a:lnTo>
                  <a:pt x="215" y="285"/>
                </a:lnTo>
                <a:lnTo>
                  <a:pt x="209" y="283"/>
                </a:lnTo>
                <a:lnTo>
                  <a:pt x="202" y="281"/>
                </a:lnTo>
                <a:lnTo>
                  <a:pt x="194" y="2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55" name="Freeform 48">
            <a:extLst>
              <a:ext uri="{FF2B5EF4-FFF2-40B4-BE49-F238E27FC236}">
                <a16:creationId xmlns:a16="http://schemas.microsoft.com/office/drawing/2014/main" id="{58D15594-1ABF-4E6F-8EB3-77D90834082F}"/>
              </a:ext>
            </a:extLst>
          </p:cNvPr>
          <p:cNvSpPr>
            <a:spLocks/>
          </p:cNvSpPr>
          <p:nvPr/>
        </p:nvSpPr>
        <p:spPr bwMode="auto">
          <a:xfrm>
            <a:off x="6152587" y="4872802"/>
            <a:ext cx="92880" cy="24690"/>
          </a:xfrm>
          <a:custGeom>
            <a:avLst/>
            <a:gdLst>
              <a:gd name="T0" fmla="*/ 79 w 374"/>
              <a:gd name="T1" fmla="*/ 13 h 105"/>
              <a:gd name="T2" fmla="*/ 78 w 374"/>
              <a:gd name="T3" fmla="*/ 20 h 105"/>
              <a:gd name="T4" fmla="*/ 9 w 374"/>
              <a:gd name="T5" fmla="*/ 8 h 105"/>
              <a:gd name="T6" fmla="*/ 7 w 374"/>
              <a:gd name="T7" fmla="*/ 21 h 105"/>
              <a:gd name="T8" fmla="*/ 0 w 374"/>
              <a:gd name="T9" fmla="*/ 20 h 105"/>
              <a:gd name="T10" fmla="*/ 4 w 374"/>
              <a:gd name="T11" fmla="*/ 0 h 105"/>
              <a:gd name="T12" fmla="*/ 79 w 374"/>
              <a:gd name="T13" fmla="*/ 13 h 105"/>
              <a:gd name="T14" fmla="*/ 0 60000 65536"/>
              <a:gd name="T15" fmla="*/ 0 60000 65536"/>
              <a:gd name="T16" fmla="*/ 0 60000 65536"/>
              <a:gd name="T17" fmla="*/ 0 60000 65536"/>
              <a:gd name="T18" fmla="*/ 0 60000 65536"/>
              <a:gd name="T19" fmla="*/ 0 60000 65536"/>
              <a:gd name="T20" fmla="*/ 0 60000 65536"/>
              <a:gd name="T21" fmla="*/ 0 w 374"/>
              <a:gd name="T22" fmla="*/ 0 h 105"/>
              <a:gd name="T23" fmla="*/ 374 w 374"/>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4" h="105">
                <a:moveTo>
                  <a:pt x="374" y="63"/>
                </a:moveTo>
                <a:lnTo>
                  <a:pt x="367" y="100"/>
                </a:lnTo>
                <a:lnTo>
                  <a:pt x="41" y="42"/>
                </a:lnTo>
                <a:lnTo>
                  <a:pt x="31" y="105"/>
                </a:lnTo>
                <a:lnTo>
                  <a:pt x="0" y="99"/>
                </a:lnTo>
                <a:lnTo>
                  <a:pt x="17" y="0"/>
                </a:lnTo>
                <a:lnTo>
                  <a:pt x="374"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56" name="Freeform 49">
            <a:extLst>
              <a:ext uri="{FF2B5EF4-FFF2-40B4-BE49-F238E27FC236}">
                <a16:creationId xmlns:a16="http://schemas.microsoft.com/office/drawing/2014/main" id="{FEB41477-1F86-4A18-B063-A101481741B4}"/>
              </a:ext>
            </a:extLst>
          </p:cNvPr>
          <p:cNvSpPr>
            <a:spLocks noEditPoints="1"/>
          </p:cNvSpPr>
          <p:nvPr/>
        </p:nvSpPr>
        <p:spPr bwMode="auto">
          <a:xfrm>
            <a:off x="6164344" y="4784625"/>
            <a:ext cx="95232" cy="65839"/>
          </a:xfrm>
          <a:custGeom>
            <a:avLst/>
            <a:gdLst>
              <a:gd name="T0" fmla="*/ 55 w 375"/>
              <a:gd name="T1" fmla="*/ 49 h 268"/>
              <a:gd name="T2" fmla="*/ 61 w 375"/>
              <a:gd name="T3" fmla="*/ 48 h 268"/>
              <a:gd name="T4" fmla="*/ 66 w 375"/>
              <a:gd name="T5" fmla="*/ 46 h 268"/>
              <a:gd name="T6" fmla="*/ 70 w 375"/>
              <a:gd name="T7" fmla="*/ 42 h 268"/>
              <a:gd name="T8" fmla="*/ 73 w 375"/>
              <a:gd name="T9" fmla="*/ 38 h 268"/>
              <a:gd name="T10" fmla="*/ 74 w 375"/>
              <a:gd name="T11" fmla="*/ 32 h 268"/>
              <a:gd name="T12" fmla="*/ 74 w 375"/>
              <a:gd name="T13" fmla="*/ 26 h 268"/>
              <a:gd name="T14" fmla="*/ 72 w 375"/>
              <a:gd name="T15" fmla="*/ 21 h 268"/>
              <a:gd name="T16" fmla="*/ 68 w 375"/>
              <a:gd name="T17" fmla="*/ 17 h 268"/>
              <a:gd name="T18" fmla="*/ 64 w 375"/>
              <a:gd name="T19" fmla="*/ 14 h 268"/>
              <a:gd name="T20" fmla="*/ 57 w 375"/>
              <a:gd name="T21" fmla="*/ 12 h 268"/>
              <a:gd name="T22" fmla="*/ 26 w 375"/>
              <a:gd name="T23" fmla="*/ 7 h 268"/>
              <a:gd name="T24" fmla="*/ 20 w 375"/>
              <a:gd name="T25" fmla="*/ 8 h 268"/>
              <a:gd name="T26" fmla="*/ 15 w 375"/>
              <a:gd name="T27" fmla="*/ 10 h 268"/>
              <a:gd name="T28" fmla="*/ 11 w 375"/>
              <a:gd name="T29" fmla="*/ 14 h 268"/>
              <a:gd name="T30" fmla="*/ 8 w 375"/>
              <a:gd name="T31" fmla="*/ 18 h 268"/>
              <a:gd name="T32" fmla="*/ 7 w 375"/>
              <a:gd name="T33" fmla="*/ 24 h 268"/>
              <a:gd name="T34" fmla="*/ 7 w 375"/>
              <a:gd name="T35" fmla="*/ 30 h 268"/>
              <a:gd name="T36" fmla="*/ 9 w 375"/>
              <a:gd name="T37" fmla="*/ 35 h 268"/>
              <a:gd name="T38" fmla="*/ 13 w 375"/>
              <a:gd name="T39" fmla="*/ 39 h 268"/>
              <a:gd name="T40" fmla="*/ 18 w 375"/>
              <a:gd name="T41" fmla="*/ 42 h 268"/>
              <a:gd name="T42" fmla="*/ 24 w 375"/>
              <a:gd name="T43" fmla="*/ 44 h 268"/>
              <a:gd name="T44" fmla="*/ 25 w 375"/>
              <a:gd name="T45" fmla="*/ 51 h 268"/>
              <a:gd name="T46" fmla="*/ 20 w 375"/>
              <a:gd name="T47" fmla="*/ 50 h 268"/>
              <a:gd name="T48" fmla="*/ 16 w 375"/>
              <a:gd name="T49" fmla="*/ 49 h 268"/>
              <a:gd name="T50" fmla="*/ 13 w 375"/>
              <a:gd name="T51" fmla="*/ 48 h 268"/>
              <a:gd name="T52" fmla="*/ 10 w 375"/>
              <a:gd name="T53" fmla="*/ 46 h 268"/>
              <a:gd name="T54" fmla="*/ 8 w 375"/>
              <a:gd name="T55" fmla="*/ 45 h 268"/>
              <a:gd name="T56" fmla="*/ 5 w 375"/>
              <a:gd name="T57" fmla="*/ 41 h 268"/>
              <a:gd name="T58" fmla="*/ 3 w 375"/>
              <a:gd name="T59" fmla="*/ 37 h 268"/>
              <a:gd name="T60" fmla="*/ 1 w 375"/>
              <a:gd name="T61" fmla="*/ 33 h 268"/>
              <a:gd name="T62" fmla="*/ 0 w 375"/>
              <a:gd name="T63" fmla="*/ 29 h 268"/>
              <a:gd name="T64" fmla="*/ 0 w 375"/>
              <a:gd name="T65" fmla="*/ 24 h 268"/>
              <a:gd name="T66" fmla="*/ 1 w 375"/>
              <a:gd name="T67" fmla="*/ 18 h 268"/>
              <a:gd name="T68" fmla="*/ 5 w 375"/>
              <a:gd name="T69" fmla="*/ 11 h 268"/>
              <a:gd name="T70" fmla="*/ 10 w 375"/>
              <a:gd name="T71" fmla="*/ 5 h 268"/>
              <a:gd name="T72" fmla="*/ 16 w 375"/>
              <a:gd name="T73" fmla="*/ 2 h 268"/>
              <a:gd name="T74" fmla="*/ 24 w 375"/>
              <a:gd name="T75" fmla="*/ 0 h 268"/>
              <a:gd name="T76" fmla="*/ 33 w 375"/>
              <a:gd name="T77" fmla="*/ 1 h 268"/>
              <a:gd name="T78" fmla="*/ 60 w 375"/>
              <a:gd name="T79" fmla="*/ 5 h 268"/>
              <a:gd name="T80" fmla="*/ 64 w 375"/>
              <a:gd name="T81" fmla="*/ 6 h 268"/>
              <a:gd name="T82" fmla="*/ 67 w 375"/>
              <a:gd name="T83" fmla="*/ 8 h 268"/>
              <a:gd name="T84" fmla="*/ 70 w 375"/>
              <a:gd name="T85" fmla="*/ 9 h 268"/>
              <a:gd name="T86" fmla="*/ 72 w 375"/>
              <a:gd name="T87" fmla="*/ 11 h 268"/>
              <a:gd name="T88" fmla="*/ 75 w 375"/>
              <a:gd name="T89" fmla="*/ 13 h 268"/>
              <a:gd name="T90" fmla="*/ 78 w 375"/>
              <a:gd name="T91" fmla="*/ 17 h 268"/>
              <a:gd name="T92" fmla="*/ 79 w 375"/>
              <a:gd name="T93" fmla="*/ 21 h 268"/>
              <a:gd name="T94" fmla="*/ 81 w 375"/>
              <a:gd name="T95" fmla="*/ 25 h 268"/>
              <a:gd name="T96" fmla="*/ 81 w 375"/>
              <a:gd name="T97" fmla="*/ 30 h 268"/>
              <a:gd name="T98" fmla="*/ 81 w 375"/>
              <a:gd name="T99" fmla="*/ 35 h 268"/>
              <a:gd name="T100" fmla="*/ 79 w 375"/>
              <a:gd name="T101" fmla="*/ 39 h 268"/>
              <a:gd name="T102" fmla="*/ 78 w 375"/>
              <a:gd name="T103" fmla="*/ 44 h 268"/>
              <a:gd name="T104" fmla="*/ 75 w 375"/>
              <a:gd name="T105" fmla="*/ 47 h 268"/>
              <a:gd name="T106" fmla="*/ 71 w 375"/>
              <a:gd name="T107" fmla="*/ 51 h 268"/>
              <a:gd name="T108" fmla="*/ 68 w 375"/>
              <a:gd name="T109" fmla="*/ 53 h 268"/>
              <a:gd name="T110" fmla="*/ 65 w 375"/>
              <a:gd name="T111" fmla="*/ 55 h 268"/>
              <a:gd name="T112" fmla="*/ 62 w 375"/>
              <a:gd name="T113" fmla="*/ 56 h 268"/>
              <a:gd name="T114" fmla="*/ 59 w 375"/>
              <a:gd name="T115" fmla="*/ 56 h 268"/>
              <a:gd name="T116" fmla="*/ 55 w 375"/>
              <a:gd name="T117" fmla="*/ 56 h 268"/>
              <a:gd name="T118" fmla="*/ 51 w 375"/>
              <a:gd name="T119" fmla="*/ 56 h 2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5"/>
              <a:gd name="T181" fmla="*/ 0 h 268"/>
              <a:gd name="T182" fmla="*/ 375 w 375"/>
              <a:gd name="T183" fmla="*/ 268 h 2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5" h="268">
                <a:moveTo>
                  <a:pt x="233" y="231"/>
                </a:moveTo>
                <a:lnTo>
                  <a:pt x="245" y="232"/>
                </a:lnTo>
                <a:lnTo>
                  <a:pt x="255" y="233"/>
                </a:lnTo>
                <a:lnTo>
                  <a:pt x="264" y="233"/>
                </a:lnTo>
                <a:lnTo>
                  <a:pt x="273" y="232"/>
                </a:lnTo>
                <a:lnTo>
                  <a:pt x="283" y="230"/>
                </a:lnTo>
                <a:lnTo>
                  <a:pt x="291" y="228"/>
                </a:lnTo>
                <a:lnTo>
                  <a:pt x="299" y="224"/>
                </a:lnTo>
                <a:lnTo>
                  <a:pt x="306" y="221"/>
                </a:lnTo>
                <a:lnTo>
                  <a:pt x="313" y="215"/>
                </a:lnTo>
                <a:lnTo>
                  <a:pt x="320" y="209"/>
                </a:lnTo>
                <a:lnTo>
                  <a:pt x="325" y="203"/>
                </a:lnTo>
                <a:lnTo>
                  <a:pt x="330" y="196"/>
                </a:lnTo>
                <a:lnTo>
                  <a:pt x="334" y="188"/>
                </a:lnTo>
                <a:lnTo>
                  <a:pt x="337" y="180"/>
                </a:lnTo>
                <a:lnTo>
                  <a:pt x="340" y="171"/>
                </a:lnTo>
                <a:lnTo>
                  <a:pt x="343" y="162"/>
                </a:lnTo>
                <a:lnTo>
                  <a:pt x="344" y="151"/>
                </a:lnTo>
                <a:lnTo>
                  <a:pt x="344" y="142"/>
                </a:lnTo>
                <a:lnTo>
                  <a:pt x="344" y="133"/>
                </a:lnTo>
                <a:lnTo>
                  <a:pt x="343" y="125"/>
                </a:lnTo>
                <a:lnTo>
                  <a:pt x="340" y="117"/>
                </a:lnTo>
                <a:lnTo>
                  <a:pt x="337" y="109"/>
                </a:lnTo>
                <a:lnTo>
                  <a:pt x="334" y="101"/>
                </a:lnTo>
                <a:lnTo>
                  <a:pt x="329" y="94"/>
                </a:lnTo>
                <a:lnTo>
                  <a:pt x="323" y="88"/>
                </a:lnTo>
                <a:lnTo>
                  <a:pt x="317" y="82"/>
                </a:lnTo>
                <a:lnTo>
                  <a:pt x="310" y="76"/>
                </a:lnTo>
                <a:lnTo>
                  <a:pt x="302" y="72"/>
                </a:lnTo>
                <a:lnTo>
                  <a:pt x="294" y="68"/>
                </a:lnTo>
                <a:lnTo>
                  <a:pt x="285" y="65"/>
                </a:lnTo>
                <a:lnTo>
                  <a:pt x="276" y="61"/>
                </a:lnTo>
                <a:lnTo>
                  <a:pt x="264" y="59"/>
                </a:lnTo>
                <a:lnTo>
                  <a:pt x="142" y="37"/>
                </a:lnTo>
                <a:lnTo>
                  <a:pt x="131" y="36"/>
                </a:lnTo>
                <a:lnTo>
                  <a:pt x="121" y="35"/>
                </a:lnTo>
                <a:lnTo>
                  <a:pt x="112" y="35"/>
                </a:lnTo>
                <a:lnTo>
                  <a:pt x="103" y="36"/>
                </a:lnTo>
                <a:lnTo>
                  <a:pt x="93" y="38"/>
                </a:lnTo>
                <a:lnTo>
                  <a:pt x="85" y="41"/>
                </a:lnTo>
                <a:lnTo>
                  <a:pt x="77" y="44"/>
                </a:lnTo>
                <a:lnTo>
                  <a:pt x="70" y="49"/>
                </a:lnTo>
                <a:lnTo>
                  <a:pt x="63" y="53"/>
                </a:lnTo>
                <a:lnTo>
                  <a:pt x="56" y="59"/>
                </a:lnTo>
                <a:lnTo>
                  <a:pt x="52" y="65"/>
                </a:lnTo>
                <a:lnTo>
                  <a:pt x="46" y="72"/>
                </a:lnTo>
                <a:lnTo>
                  <a:pt x="42" y="80"/>
                </a:lnTo>
                <a:lnTo>
                  <a:pt x="39" y="88"/>
                </a:lnTo>
                <a:lnTo>
                  <a:pt x="36" y="97"/>
                </a:lnTo>
                <a:lnTo>
                  <a:pt x="34" y="106"/>
                </a:lnTo>
                <a:lnTo>
                  <a:pt x="32" y="117"/>
                </a:lnTo>
                <a:lnTo>
                  <a:pt x="32" y="126"/>
                </a:lnTo>
                <a:lnTo>
                  <a:pt x="32" y="135"/>
                </a:lnTo>
                <a:lnTo>
                  <a:pt x="34" y="143"/>
                </a:lnTo>
                <a:lnTo>
                  <a:pt x="36" y="151"/>
                </a:lnTo>
                <a:lnTo>
                  <a:pt x="39" y="160"/>
                </a:lnTo>
                <a:lnTo>
                  <a:pt x="42" y="168"/>
                </a:lnTo>
                <a:lnTo>
                  <a:pt x="48" y="175"/>
                </a:lnTo>
                <a:lnTo>
                  <a:pt x="53" y="180"/>
                </a:lnTo>
                <a:lnTo>
                  <a:pt x="60" y="186"/>
                </a:lnTo>
                <a:lnTo>
                  <a:pt x="67" y="192"/>
                </a:lnTo>
                <a:lnTo>
                  <a:pt x="75" y="196"/>
                </a:lnTo>
                <a:lnTo>
                  <a:pt x="83" y="201"/>
                </a:lnTo>
                <a:lnTo>
                  <a:pt x="92" y="205"/>
                </a:lnTo>
                <a:lnTo>
                  <a:pt x="103" y="207"/>
                </a:lnTo>
                <a:lnTo>
                  <a:pt x="113" y="209"/>
                </a:lnTo>
                <a:lnTo>
                  <a:pt x="233" y="231"/>
                </a:lnTo>
                <a:close/>
                <a:moveTo>
                  <a:pt x="219" y="263"/>
                </a:moveTo>
                <a:lnTo>
                  <a:pt x="114" y="245"/>
                </a:lnTo>
                <a:lnTo>
                  <a:pt x="106" y="244"/>
                </a:lnTo>
                <a:lnTo>
                  <a:pt x="98" y="242"/>
                </a:lnTo>
                <a:lnTo>
                  <a:pt x="91" y="240"/>
                </a:lnTo>
                <a:lnTo>
                  <a:pt x="84" y="238"/>
                </a:lnTo>
                <a:lnTo>
                  <a:pt x="78" y="237"/>
                </a:lnTo>
                <a:lnTo>
                  <a:pt x="73" y="235"/>
                </a:lnTo>
                <a:lnTo>
                  <a:pt x="68" y="232"/>
                </a:lnTo>
                <a:lnTo>
                  <a:pt x="63" y="231"/>
                </a:lnTo>
                <a:lnTo>
                  <a:pt x="59" y="229"/>
                </a:lnTo>
                <a:lnTo>
                  <a:pt x="55" y="226"/>
                </a:lnTo>
                <a:lnTo>
                  <a:pt x="51" y="224"/>
                </a:lnTo>
                <a:lnTo>
                  <a:pt x="47" y="222"/>
                </a:lnTo>
                <a:lnTo>
                  <a:pt x="44" y="218"/>
                </a:lnTo>
                <a:lnTo>
                  <a:pt x="40" y="215"/>
                </a:lnTo>
                <a:lnTo>
                  <a:pt x="37" y="213"/>
                </a:lnTo>
                <a:lnTo>
                  <a:pt x="33" y="209"/>
                </a:lnTo>
                <a:lnTo>
                  <a:pt x="29" y="203"/>
                </a:lnTo>
                <a:lnTo>
                  <a:pt x="24" y="198"/>
                </a:lnTo>
                <a:lnTo>
                  <a:pt x="19" y="192"/>
                </a:lnTo>
                <a:lnTo>
                  <a:pt x="16" y="186"/>
                </a:lnTo>
                <a:lnTo>
                  <a:pt x="12" y="179"/>
                </a:lnTo>
                <a:lnTo>
                  <a:pt x="10" y="173"/>
                </a:lnTo>
                <a:lnTo>
                  <a:pt x="7" y="166"/>
                </a:lnTo>
                <a:lnTo>
                  <a:pt x="6" y="160"/>
                </a:lnTo>
                <a:lnTo>
                  <a:pt x="3" y="153"/>
                </a:lnTo>
                <a:lnTo>
                  <a:pt x="2" y="146"/>
                </a:lnTo>
                <a:lnTo>
                  <a:pt x="1" y="138"/>
                </a:lnTo>
                <a:lnTo>
                  <a:pt x="1" y="131"/>
                </a:lnTo>
                <a:lnTo>
                  <a:pt x="0" y="124"/>
                </a:lnTo>
                <a:lnTo>
                  <a:pt x="1" y="116"/>
                </a:lnTo>
                <a:lnTo>
                  <a:pt x="1" y="109"/>
                </a:lnTo>
                <a:lnTo>
                  <a:pt x="2" y="101"/>
                </a:lnTo>
                <a:lnTo>
                  <a:pt x="6" y="88"/>
                </a:lnTo>
                <a:lnTo>
                  <a:pt x="9" y="75"/>
                </a:lnTo>
                <a:lnTo>
                  <a:pt x="14" y="64"/>
                </a:lnTo>
                <a:lnTo>
                  <a:pt x="21" y="52"/>
                </a:lnTo>
                <a:lnTo>
                  <a:pt x="26" y="43"/>
                </a:lnTo>
                <a:lnTo>
                  <a:pt x="34" y="34"/>
                </a:lnTo>
                <a:lnTo>
                  <a:pt x="44" y="26"/>
                </a:lnTo>
                <a:lnTo>
                  <a:pt x="53" y="19"/>
                </a:lnTo>
                <a:lnTo>
                  <a:pt x="63" y="13"/>
                </a:lnTo>
                <a:lnTo>
                  <a:pt x="75" y="8"/>
                </a:lnTo>
                <a:lnTo>
                  <a:pt x="86" y="5"/>
                </a:lnTo>
                <a:lnTo>
                  <a:pt x="98" y="2"/>
                </a:lnTo>
                <a:lnTo>
                  <a:pt x="112" y="0"/>
                </a:lnTo>
                <a:lnTo>
                  <a:pt x="126" y="0"/>
                </a:lnTo>
                <a:lnTo>
                  <a:pt x="139" y="1"/>
                </a:lnTo>
                <a:lnTo>
                  <a:pt x="155" y="4"/>
                </a:lnTo>
                <a:lnTo>
                  <a:pt x="264" y="23"/>
                </a:lnTo>
                <a:lnTo>
                  <a:pt x="271" y="24"/>
                </a:lnTo>
                <a:lnTo>
                  <a:pt x="277" y="26"/>
                </a:lnTo>
                <a:lnTo>
                  <a:pt x="284" y="28"/>
                </a:lnTo>
                <a:lnTo>
                  <a:pt x="290" y="29"/>
                </a:lnTo>
                <a:lnTo>
                  <a:pt x="295" y="30"/>
                </a:lnTo>
                <a:lnTo>
                  <a:pt x="301" y="32"/>
                </a:lnTo>
                <a:lnTo>
                  <a:pt x="306" y="35"/>
                </a:lnTo>
                <a:lnTo>
                  <a:pt x="310" y="36"/>
                </a:lnTo>
                <a:lnTo>
                  <a:pt x="315" y="38"/>
                </a:lnTo>
                <a:lnTo>
                  <a:pt x="320" y="41"/>
                </a:lnTo>
                <a:lnTo>
                  <a:pt x="323" y="43"/>
                </a:lnTo>
                <a:lnTo>
                  <a:pt x="328" y="45"/>
                </a:lnTo>
                <a:lnTo>
                  <a:pt x="331" y="49"/>
                </a:lnTo>
                <a:lnTo>
                  <a:pt x="335" y="51"/>
                </a:lnTo>
                <a:lnTo>
                  <a:pt x="338" y="54"/>
                </a:lnTo>
                <a:lnTo>
                  <a:pt x="342" y="57"/>
                </a:lnTo>
                <a:lnTo>
                  <a:pt x="346" y="62"/>
                </a:lnTo>
                <a:lnTo>
                  <a:pt x="351" y="68"/>
                </a:lnTo>
                <a:lnTo>
                  <a:pt x="355" y="74"/>
                </a:lnTo>
                <a:lnTo>
                  <a:pt x="359" y="80"/>
                </a:lnTo>
                <a:lnTo>
                  <a:pt x="362" y="87"/>
                </a:lnTo>
                <a:lnTo>
                  <a:pt x="366" y="93"/>
                </a:lnTo>
                <a:lnTo>
                  <a:pt x="368" y="99"/>
                </a:lnTo>
                <a:lnTo>
                  <a:pt x="370" y="106"/>
                </a:lnTo>
                <a:lnTo>
                  <a:pt x="373" y="114"/>
                </a:lnTo>
                <a:lnTo>
                  <a:pt x="374" y="121"/>
                </a:lnTo>
                <a:lnTo>
                  <a:pt x="375" y="128"/>
                </a:lnTo>
                <a:lnTo>
                  <a:pt x="375" y="136"/>
                </a:lnTo>
                <a:lnTo>
                  <a:pt x="375" y="143"/>
                </a:lnTo>
                <a:lnTo>
                  <a:pt x="375" y="151"/>
                </a:lnTo>
                <a:lnTo>
                  <a:pt x="374" y="160"/>
                </a:lnTo>
                <a:lnTo>
                  <a:pt x="373" y="166"/>
                </a:lnTo>
                <a:lnTo>
                  <a:pt x="372" y="175"/>
                </a:lnTo>
                <a:lnTo>
                  <a:pt x="369" y="181"/>
                </a:lnTo>
                <a:lnTo>
                  <a:pt x="368" y="188"/>
                </a:lnTo>
                <a:lnTo>
                  <a:pt x="365" y="195"/>
                </a:lnTo>
                <a:lnTo>
                  <a:pt x="362" y="202"/>
                </a:lnTo>
                <a:lnTo>
                  <a:pt x="359" y="209"/>
                </a:lnTo>
                <a:lnTo>
                  <a:pt x="355" y="215"/>
                </a:lnTo>
                <a:lnTo>
                  <a:pt x="351" y="221"/>
                </a:lnTo>
                <a:lnTo>
                  <a:pt x="346" y="226"/>
                </a:lnTo>
                <a:lnTo>
                  <a:pt x="342" y="232"/>
                </a:lnTo>
                <a:lnTo>
                  <a:pt x="337" y="237"/>
                </a:lnTo>
                <a:lnTo>
                  <a:pt x="331" y="242"/>
                </a:lnTo>
                <a:lnTo>
                  <a:pt x="327" y="246"/>
                </a:lnTo>
                <a:lnTo>
                  <a:pt x="320" y="251"/>
                </a:lnTo>
                <a:lnTo>
                  <a:pt x="314" y="254"/>
                </a:lnTo>
                <a:lnTo>
                  <a:pt x="307" y="259"/>
                </a:lnTo>
                <a:lnTo>
                  <a:pt x="303" y="260"/>
                </a:lnTo>
                <a:lnTo>
                  <a:pt x="299" y="262"/>
                </a:lnTo>
                <a:lnTo>
                  <a:pt x="295" y="263"/>
                </a:lnTo>
                <a:lnTo>
                  <a:pt x="291" y="265"/>
                </a:lnTo>
                <a:lnTo>
                  <a:pt x="286" y="266"/>
                </a:lnTo>
                <a:lnTo>
                  <a:pt x="282" y="267"/>
                </a:lnTo>
                <a:lnTo>
                  <a:pt x="277" y="268"/>
                </a:lnTo>
                <a:lnTo>
                  <a:pt x="271" y="268"/>
                </a:lnTo>
                <a:lnTo>
                  <a:pt x="267" y="268"/>
                </a:lnTo>
                <a:lnTo>
                  <a:pt x="261" y="268"/>
                </a:lnTo>
                <a:lnTo>
                  <a:pt x="255" y="268"/>
                </a:lnTo>
                <a:lnTo>
                  <a:pt x="248" y="268"/>
                </a:lnTo>
                <a:lnTo>
                  <a:pt x="241" y="267"/>
                </a:lnTo>
                <a:lnTo>
                  <a:pt x="234" y="266"/>
                </a:lnTo>
                <a:lnTo>
                  <a:pt x="227" y="265"/>
                </a:lnTo>
                <a:lnTo>
                  <a:pt x="219" y="2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57" name="Freeform 50">
            <a:extLst>
              <a:ext uri="{FF2B5EF4-FFF2-40B4-BE49-F238E27FC236}">
                <a16:creationId xmlns:a16="http://schemas.microsoft.com/office/drawing/2014/main" id="{3E89DAE5-184F-485D-A0DA-1A4329D22220}"/>
              </a:ext>
            </a:extLst>
          </p:cNvPr>
          <p:cNvSpPr>
            <a:spLocks noEditPoints="1"/>
          </p:cNvSpPr>
          <p:nvPr/>
        </p:nvSpPr>
        <p:spPr bwMode="auto">
          <a:xfrm>
            <a:off x="7351800" y="3975743"/>
            <a:ext cx="61136" cy="91705"/>
          </a:xfrm>
          <a:custGeom>
            <a:avLst/>
            <a:gdLst>
              <a:gd name="T0" fmla="*/ 18 w 245"/>
              <a:gd name="T1" fmla="*/ 22 h 373"/>
              <a:gd name="T2" fmla="*/ 20 w 245"/>
              <a:gd name="T3" fmla="*/ 27 h 373"/>
              <a:gd name="T4" fmla="*/ 25 w 245"/>
              <a:gd name="T5" fmla="*/ 30 h 373"/>
              <a:gd name="T6" fmla="*/ 33 w 245"/>
              <a:gd name="T7" fmla="*/ 32 h 373"/>
              <a:gd name="T8" fmla="*/ 39 w 245"/>
              <a:gd name="T9" fmla="*/ 30 h 373"/>
              <a:gd name="T10" fmla="*/ 43 w 245"/>
              <a:gd name="T11" fmla="*/ 25 h 373"/>
              <a:gd name="T12" fmla="*/ 45 w 245"/>
              <a:gd name="T13" fmla="*/ 19 h 373"/>
              <a:gd name="T14" fmla="*/ 43 w 245"/>
              <a:gd name="T15" fmla="*/ 13 h 373"/>
              <a:gd name="T16" fmla="*/ 38 w 245"/>
              <a:gd name="T17" fmla="*/ 9 h 373"/>
              <a:gd name="T18" fmla="*/ 32 w 245"/>
              <a:gd name="T19" fmla="*/ 7 h 373"/>
              <a:gd name="T20" fmla="*/ 25 w 245"/>
              <a:gd name="T21" fmla="*/ 8 h 373"/>
              <a:gd name="T22" fmla="*/ 20 w 245"/>
              <a:gd name="T23" fmla="*/ 11 h 373"/>
              <a:gd name="T24" fmla="*/ 18 w 245"/>
              <a:gd name="T25" fmla="*/ 16 h 373"/>
              <a:gd name="T26" fmla="*/ 8 w 245"/>
              <a:gd name="T27" fmla="*/ 59 h 373"/>
              <a:gd name="T28" fmla="*/ 11 w 245"/>
              <a:gd name="T29" fmla="*/ 66 h 373"/>
              <a:gd name="T30" fmla="*/ 18 w 245"/>
              <a:gd name="T31" fmla="*/ 70 h 373"/>
              <a:gd name="T32" fmla="*/ 26 w 245"/>
              <a:gd name="T33" fmla="*/ 72 h 373"/>
              <a:gd name="T34" fmla="*/ 34 w 245"/>
              <a:gd name="T35" fmla="*/ 69 h 373"/>
              <a:gd name="T36" fmla="*/ 39 w 245"/>
              <a:gd name="T37" fmla="*/ 62 h 373"/>
              <a:gd name="T38" fmla="*/ 41 w 245"/>
              <a:gd name="T39" fmla="*/ 54 h 373"/>
              <a:gd name="T40" fmla="*/ 39 w 245"/>
              <a:gd name="T41" fmla="*/ 46 h 373"/>
              <a:gd name="T42" fmla="*/ 34 w 245"/>
              <a:gd name="T43" fmla="*/ 40 h 373"/>
              <a:gd name="T44" fmla="*/ 26 w 245"/>
              <a:gd name="T45" fmla="*/ 38 h 373"/>
              <a:gd name="T46" fmla="*/ 17 w 245"/>
              <a:gd name="T47" fmla="*/ 39 h 373"/>
              <a:gd name="T48" fmla="*/ 11 w 245"/>
              <a:gd name="T49" fmla="*/ 44 h 373"/>
              <a:gd name="T50" fmla="*/ 8 w 245"/>
              <a:gd name="T51" fmla="*/ 52 h 373"/>
              <a:gd name="T52" fmla="*/ 12 w 245"/>
              <a:gd name="T53" fmla="*/ 29 h 373"/>
              <a:gd name="T54" fmla="*/ 10 w 245"/>
              <a:gd name="T55" fmla="*/ 24 h 373"/>
              <a:gd name="T56" fmla="*/ 10 w 245"/>
              <a:gd name="T57" fmla="*/ 19 h 373"/>
              <a:gd name="T58" fmla="*/ 12 w 245"/>
              <a:gd name="T59" fmla="*/ 11 h 373"/>
              <a:gd name="T60" fmla="*/ 18 w 245"/>
              <a:gd name="T61" fmla="*/ 4 h 373"/>
              <a:gd name="T62" fmla="*/ 28 w 245"/>
              <a:gd name="T63" fmla="*/ 0 h 373"/>
              <a:gd name="T64" fmla="*/ 38 w 245"/>
              <a:gd name="T65" fmla="*/ 1 h 373"/>
              <a:gd name="T66" fmla="*/ 47 w 245"/>
              <a:gd name="T67" fmla="*/ 7 h 373"/>
              <a:gd name="T68" fmla="*/ 52 w 245"/>
              <a:gd name="T69" fmla="*/ 15 h 373"/>
              <a:gd name="T70" fmla="*/ 52 w 245"/>
              <a:gd name="T71" fmla="*/ 24 h 373"/>
              <a:gd name="T72" fmla="*/ 49 w 245"/>
              <a:gd name="T73" fmla="*/ 30 h 373"/>
              <a:gd name="T74" fmla="*/ 46 w 245"/>
              <a:gd name="T75" fmla="*/ 34 h 373"/>
              <a:gd name="T76" fmla="*/ 41 w 245"/>
              <a:gd name="T77" fmla="*/ 37 h 373"/>
              <a:gd name="T78" fmla="*/ 46 w 245"/>
              <a:gd name="T79" fmla="*/ 42 h 373"/>
              <a:gd name="T80" fmla="*/ 49 w 245"/>
              <a:gd name="T81" fmla="*/ 49 h 373"/>
              <a:gd name="T82" fmla="*/ 49 w 245"/>
              <a:gd name="T83" fmla="*/ 56 h 373"/>
              <a:gd name="T84" fmla="*/ 45 w 245"/>
              <a:gd name="T85" fmla="*/ 67 h 373"/>
              <a:gd name="T86" fmla="*/ 37 w 245"/>
              <a:gd name="T87" fmla="*/ 75 h 373"/>
              <a:gd name="T88" fmla="*/ 25 w 245"/>
              <a:gd name="T89" fmla="*/ 78 h 373"/>
              <a:gd name="T90" fmla="*/ 13 w 245"/>
              <a:gd name="T91" fmla="*/ 75 h 373"/>
              <a:gd name="T92" fmla="*/ 4 w 245"/>
              <a:gd name="T93" fmla="*/ 68 h 373"/>
              <a:gd name="T94" fmla="*/ 0 w 245"/>
              <a:gd name="T95" fmla="*/ 57 h 373"/>
              <a:gd name="T96" fmla="*/ 1 w 245"/>
              <a:gd name="T97" fmla="*/ 47 h 373"/>
              <a:gd name="T98" fmla="*/ 4 w 245"/>
              <a:gd name="T99" fmla="*/ 40 h 373"/>
              <a:gd name="T100" fmla="*/ 9 w 245"/>
              <a:gd name="T101" fmla="*/ 35 h 3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5"/>
              <a:gd name="T154" fmla="*/ 0 h 373"/>
              <a:gd name="T155" fmla="*/ 245 w 245"/>
              <a:gd name="T156" fmla="*/ 373 h 3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5" h="373">
                <a:moveTo>
                  <a:pt x="83" y="78"/>
                </a:moveTo>
                <a:lnTo>
                  <a:pt x="82" y="85"/>
                </a:lnTo>
                <a:lnTo>
                  <a:pt x="82" y="91"/>
                </a:lnTo>
                <a:lnTo>
                  <a:pt x="82" y="98"/>
                </a:lnTo>
                <a:lnTo>
                  <a:pt x="83" y="104"/>
                </a:lnTo>
                <a:lnTo>
                  <a:pt x="84" y="109"/>
                </a:lnTo>
                <a:lnTo>
                  <a:pt x="87" y="114"/>
                </a:lnTo>
                <a:lnTo>
                  <a:pt x="89" y="120"/>
                </a:lnTo>
                <a:lnTo>
                  <a:pt x="92" y="124"/>
                </a:lnTo>
                <a:lnTo>
                  <a:pt x="96" y="129"/>
                </a:lnTo>
                <a:lnTo>
                  <a:pt x="99" y="134"/>
                </a:lnTo>
                <a:lnTo>
                  <a:pt x="104" y="137"/>
                </a:lnTo>
                <a:lnTo>
                  <a:pt x="109" y="141"/>
                </a:lnTo>
                <a:lnTo>
                  <a:pt x="114" y="143"/>
                </a:lnTo>
                <a:lnTo>
                  <a:pt x="120" y="145"/>
                </a:lnTo>
                <a:lnTo>
                  <a:pt x="126" y="148"/>
                </a:lnTo>
                <a:lnTo>
                  <a:pt x="133" y="149"/>
                </a:lnTo>
                <a:lnTo>
                  <a:pt x="141" y="150"/>
                </a:lnTo>
                <a:lnTo>
                  <a:pt x="148" y="151"/>
                </a:lnTo>
                <a:lnTo>
                  <a:pt x="155" y="151"/>
                </a:lnTo>
                <a:lnTo>
                  <a:pt x="162" y="150"/>
                </a:lnTo>
                <a:lnTo>
                  <a:pt x="169" y="149"/>
                </a:lnTo>
                <a:lnTo>
                  <a:pt x="174" y="148"/>
                </a:lnTo>
                <a:lnTo>
                  <a:pt x="179" y="145"/>
                </a:lnTo>
                <a:lnTo>
                  <a:pt x="185" y="143"/>
                </a:lnTo>
                <a:lnTo>
                  <a:pt x="189" y="139"/>
                </a:lnTo>
                <a:lnTo>
                  <a:pt x="194" y="136"/>
                </a:lnTo>
                <a:lnTo>
                  <a:pt x="198" y="131"/>
                </a:lnTo>
                <a:lnTo>
                  <a:pt x="201" y="127"/>
                </a:lnTo>
                <a:lnTo>
                  <a:pt x="203" y="121"/>
                </a:lnTo>
                <a:lnTo>
                  <a:pt x="206" y="115"/>
                </a:lnTo>
                <a:lnTo>
                  <a:pt x="208" y="109"/>
                </a:lnTo>
                <a:lnTo>
                  <a:pt x="209" y="102"/>
                </a:lnTo>
                <a:lnTo>
                  <a:pt x="210" y="96"/>
                </a:lnTo>
                <a:lnTo>
                  <a:pt x="210" y="90"/>
                </a:lnTo>
                <a:lnTo>
                  <a:pt x="210" y="84"/>
                </a:lnTo>
                <a:lnTo>
                  <a:pt x="209" y="78"/>
                </a:lnTo>
                <a:lnTo>
                  <a:pt x="208" y="72"/>
                </a:lnTo>
                <a:lnTo>
                  <a:pt x="206" y="67"/>
                </a:lnTo>
                <a:lnTo>
                  <a:pt x="202" y="62"/>
                </a:lnTo>
                <a:lnTo>
                  <a:pt x="200" y="57"/>
                </a:lnTo>
                <a:lnTo>
                  <a:pt x="195" y="53"/>
                </a:lnTo>
                <a:lnTo>
                  <a:pt x="191" y="48"/>
                </a:lnTo>
                <a:lnTo>
                  <a:pt x="186" y="45"/>
                </a:lnTo>
                <a:lnTo>
                  <a:pt x="181" y="41"/>
                </a:lnTo>
                <a:lnTo>
                  <a:pt x="176" y="39"/>
                </a:lnTo>
                <a:lnTo>
                  <a:pt x="170" y="36"/>
                </a:lnTo>
                <a:lnTo>
                  <a:pt x="164" y="34"/>
                </a:lnTo>
                <a:lnTo>
                  <a:pt x="157" y="33"/>
                </a:lnTo>
                <a:lnTo>
                  <a:pt x="150" y="32"/>
                </a:lnTo>
                <a:lnTo>
                  <a:pt x="143" y="31"/>
                </a:lnTo>
                <a:lnTo>
                  <a:pt x="137" y="32"/>
                </a:lnTo>
                <a:lnTo>
                  <a:pt x="131" y="32"/>
                </a:lnTo>
                <a:lnTo>
                  <a:pt x="125" y="33"/>
                </a:lnTo>
                <a:lnTo>
                  <a:pt x="119" y="36"/>
                </a:lnTo>
                <a:lnTo>
                  <a:pt x="114" y="38"/>
                </a:lnTo>
                <a:lnTo>
                  <a:pt x="109" y="41"/>
                </a:lnTo>
                <a:lnTo>
                  <a:pt x="103" y="45"/>
                </a:lnTo>
                <a:lnTo>
                  <a:pt x="99" y="48"/>
                </a:lnTo>
                <a:lnTo>
                  <a:pt x="95" y="53"/>
                </a:lnTo>
                <a:lnTo>
                  <a:pt x="91" y="57"/>
                </a:lnTo>
                <a:lnTo>
                  <a:pt x="89" y="62"/>
                </a:lnTo>
                <a:lnTo>
                  <a:pt x="87" y="67"/>
                </a:lnTo>
                <a:lnTo>
                  <a:pt x="84" y="72"/>
                </a:lnTo>
                <a:lnTo>
                  <a:pt x="83" y="78"/>
                </a:lnTo>
                <a:close/>
                <a:moveTo>
                  <a:pt x="37" y="248"/>
                </a:moveTo>
                <a:lnTo>
                  <a:pt x="36" y="256"/>
                </a:lnTo>
                <a:lnTo>
                  <a:pt x="35" y="265"/>
                </a:lnTo>
                <a:lnTo>
                  <a:pt x="36" y="272"/>
                </a:lnTo>
                <a:lnTo>
                  <a:pt x="37" y="280"/>
                </a:lnTo>
                <a:lnTo>
                  <a:pt x="38" y="287"/>
                </a:lnTo>
                <a:lnTo>
                  <a:pt x="42" y="295"/>
                </a:lnTo>
                <a:lnTo>
                  <a:pt x="45" y="302"/>
                </a:lnTo>
                <a:lnTo>
                  <a:pt x="49" y="308"/>
                </a:lnTo>
                <a:lnTo>
                  <a:pt x="53" y="315"/>
                </a:lnTo>
                <a:lnTo>
                  <a:pt x="59" y="321"/>
                </a:lnTo>
                <a:lnTo>
                  <a:pt x="65" y="325"/>
                </a:lnTo>
                <a:lnTo>
                  <a:pt x="70" y="330"/>
                </a:lnTo>
                <a:lnTo>
                  <a:pt x="76" y="333"/>
                </a:lnTo>
                <a:lnTo>
                  <a:pt x="83" y="336"/>
                </a:lnTo>
                <a:lnTo>
                  <a:pt x="91" y="339"/>
                </a:lnTo>
                <a:lnTo>
                  <a:pt x="98" y="340"/>
                </a:lnTo>
                <a:lnTo>
                  <a:pt x="107" y="342"/>
                </a:lnTo>
                <a:lnTo>
                  <a:pt x="116" y="342"/>
                </a:lnTo>
                <a:lnTo>
                  <a:pt x="124" y="342"/>
                </a:lnTo>
                <a:lnTo>
                  <a:pt x="132" y="340"/>
                </a:lnTo>
                <a:lnTo>
                  <a:pt x="139" y="338"/>
                </a:lnTo>
                <a:lnTo>
                  <a:pt x="147" y="336"/>
                </a:lnTo>
                <a:lnTo>
                  <a:pt x="154" y="332"/>
                </a:lnTo>
                <a:lnTo>
                  <a:pt x="161" y="328"/>
                </a:lnTo>
                <a:lnTo>
                  <a:pt x="166" y="323"/>
                </a:lnTo>
                <a:lnTo>
                  <a:pt x="172" y="317"/>
                </a:lnTo>
                <a:lnTo>
                  <a:pt x="178" y="312"/>
                </a:lnTo>
                <a:lnTo>
                  <a:pt x="181" y="305"/>
                </a:lnTo>
                <a:lnTo>
                  <a:pt x="186" y="298"/>
                </a:lnTo>
                <a:lnTo>
                  <a:pt x="188" y="291"/>
                </a:lnTo>
                <a:lnTo>
                  <a:pt x="192" y="283"/>
                </a:lnTo>
                <a:lnTo>
                  <a:pt x="193" y="275"/>
                </a:lnTo>
                <a:lnTo>
                  <a:pt x="194" y="265"/>
                </a:lnTo>
                <a:lnTo>
                  <a:pt x="195" y="257"/>
                </a:lnTo>
                <a:lnTo>
                  <a:pt x="195" y="249"/>
                </a:lnTo>
                <a:lnTo>
                  <a:pt x="194" y="241"/>
                </a:lnTo>
                <a:lnTo>
                  <a:pt x="192" y="234"/>
                </a:lnTo>
                <a:lnTo>
                  <a:pt x="189" y="226"/>
                </a:lnTo>
                <a:lnTo>
                  <a:pt x="186" y="219"/>
                </a:lnTo>
                <a:lnTo>
                  <a:pt x="182" y="213"/>
                </a:lnTo>
                <a:lnTo>
                  <a:pt x="178" y="206"/>
                </a:lnTo>
                <a:lnTo>
                  <a:pt x="172" y="202"/>
                </a:lnTo>
                <a:lnTo>
                  <a:pt x="166" y="197"/>
                </a:lnTo>
                <a:lnTo>
                  <a:pt x="161" y="193"/>
                </a:lnTo>
                <a:lnTo>
                  <a:pt x="154" y="189"/>
                </a:lnTo>
                <a:lnTo>
                  <a:pt x="147" y="186"/>
                </a:lnTo>
                <a:lnTo>
                  <a:pt x="139" y="183"/>
                </a:lnTo>
                <a:lnTo>
                  <a:pt x="129" y="181"/>
                </a:lnTo>
                <a:lnTo>
                  <a:pt x="121" y="180"/>
                </a:lnTo>
                <a:lnTo>
                  <a:pt x="112" y="180"/>
                </a:lnTo>
                <a:lnTo>
                  <a:pt x="104" y="180"/>
                </a:lnTo>
                <a:lnTo>
                  <a:pt x="96" y="181"/>
                </a:lnTo>
                <a:lnTo>
                  <a:pt x="89" y="183"/>
                </a:lnTo>
                <a:lnTo>
                  <a:pt x="82" y="186"/>
                </a:lnTo>
                <a:lnTo>
                  <a:pt x="75" y="189"/>
                </a:lnTo>
                <a:lnTo>
                  <a:pt x="68" y="193"/>
                </a:lnTo>
                <a:lnTo>
                  <a:pt x="62" y="197"/>
                </a:lnTo>
                <a:lnTo>
                  <a:pt x="57" y="203"/>
                </a:lnTo>
                <a:lnTo>
                  <a:pt x="52" y="209"/>
                </a:lnTo>
                <a:lnTo>
                  <a:pt x="47" y="216"/>
                </a:lnTo>
                <a:lnTo>
                  <a:pt x="44" y="223"/>
                </a:lnTo>
                <a:lnTo>
                  <a:pt x="42" y="231"/>
                </a:lnTo>
                <a:lnTo>
                  <a:pt x="38" y="239"/>
                </a:lnTo>
                <a:lnTo>
                  <a:pt x="37" y="248"/>
                </a:lnTo>
                <a:close/>
                <a:moveTo>
                  <a:pt x="73" y="154"/>
                </a:moveTo>
                <a:lnTo>
                  <a:pt x="68" y="151"/>
                </a:lnTo>
                <a:lnTo>
                  <a:pt x="65" y="146"/>
                </a:lnTo>
                <a:lnTo>
                  <a:pt x="61" y="143"/>
                </a:lnTo>
                <a:lnTo>
                  <a:pt x="58" y="138"/>
                </a:lnTo>
                <a:lnTo>
                  <a:pt x="55" y="134"/>
                </a:lnTo>
                <a:lnTo>
                  <a:pt x="53" y="129"/>
                </a:lnTo>
                <a:lnTo>
                  <a:pt x="51" y="124"/>
                </a:lnTo>
                <a:lnTo>
                  <a:pt x="50" y="120"/>
                </a:lnTo>
                <a:lnTo>
                  <a:pt x="47" y="115"/>
                </a:lnTo>
                <a:lnTo>
                  <a:pt x="46" y="109"/>
                </a:lnTo>
                <a:lnTo>
                  <a:pt x="46" y="105"/>
                </a:lnTo>
                <a:lnTo>
                  <a:pt x="45" y="99"/>
                </a:lnTo>
                <a:lnTo>
                  <a:pt x="45" y="94"/>
                </a:lnTo>
                <a:lnTo>
                  <a:pt x="45" y="89"/>
                </a:lnTo>
                <a:lnTo>
                  <a:pt x="46" y="83"/>
                </a:lnTo>
                <a:lnTo>
                  <a:pt x="46" y="78"/>
                </a:lnTo>
                <a:lnTo>
                  <a:pt x="49" y="69"/>
                </a:lnTo>
                <a:lnTo>
                  <a:pt x="52" y="60"/>
                </a:lnTo>
                <a:lnTo>
                  <a:pt x="55" y="52"/>
                </a:lnTo>
                <a:lnTo>
                  <a:pt x="60" y="44"/>
                </a:lnTo>
                <a:lnTo>
                  <a:pt x="66" y="37"/>
                </a:lnTo>
                <a:lnTo>
                  <a:pt x="72" y="30"/>
                </a:lnTo>
                <a:lnTo>
                  <a:pt x="79" y="23"/>
                </a:lnTo>
                <a:lnTo>
                  <a:pt x="87" y="17"/>
                </a:lnTo>
                <a:lnTo>
                  <a:pt x="96" y="11"/>
                </a:lnTo>
                <a:lnTo>
                  <a:pt x="104" y="7"/>
                </a:lnTo>
                <a:lnTo>
                  <a:pt x="113" y="4"/>
                </a:lnTo>
                <a:lnTo>
                  <a:pt x="122" y="1"/>
                </a:lnTo>
                <a:lnTo>
                  <a:pt x="132" y="0"/>
                </a:lnTo>
                <a:lnTo>
                  <a:pt x="141" y="0"/>
                </a:lnTo>
                <a:lnTo>
                  <a:pt x="151" y="0"/>
                </a:lnTo>
                <a:lnTo>
                  <a:pt x="161" y="1"/>
                </a:lnTo>
                <a:lnTo>
                  <a:pt x="171" y="3"/>
                </a:lnTo>
                <a:lnTo>
                  <a:pt x="180" y="7"/>
                </a:lnTo>
                <a:lnTo>
                  <a:pt x="189" y="10"/>
                </a:lnTo>
                <a:lnTo>
                  <a:pt x="198" y="15"/>
                </a:lnTo>
                <a:lnTo>
                  <a:pt x="206" y="19"/>
                </a:lnTo>
                <a:lnTo>
                  <a:pt x="214" y="26"/>
                </a:lnTo>
                <a:lnTo>
                  <a:pt x="221" y="33"/>
                </a:lnTo>
                <a:lnTo>
                  <a:pt x="226" y="40"/>
                </a:lnTo>
                <a:lnTo>
                  <a:pt x="232" y="48"/>
                </a:lnTo>
                <a:lnTo>
                  <a:pt x="236" y="56"/>
                </a:lnTo>
                <a:lnTo>
                  <a:pt x="240" y="66"/>
                </a:lnTo>
                <a:lnTo>
                  <a:pt x="243" y="74"/>
                </a:lnTo>
                <a:lnTo>
                  <a:pt x="244" y="83"/>
                </a:lnTo>
                <a:lnTo>
                  <a:pt x="245" y="92"/>
                </a:lnTo>
                <a:lnTo>
                  <a:pt x="245" y="100"/>
                </a:lnTo>
                <a:lnTo>
                  <a:pt x="244" y="109"/>
                </a:lnTo>
                <a:lnTo>
                  <a:pt x="243" y="116"/>
                </a:lnTo>
                <a:lnTo>
                  <a:pt x="240" y="122"/>
                </a:lnTo>
                <a:lnTo>
                  <a:pt x="239" y="127"/>
                </a:lnTo>
                <a:lnTo>
                  <a:pt x="237" y="133"/>
                </a:lnTo>
                <a:lnTo>
                  <a:pt x="234" y="137"/>
                </a:lnTo>
                <a:lnTo>
                  <a:pt x="232" y="142"/>
                </a:lnTo>
                <a:lnTo>
                  <a:pt x="229" y="146"/>
                </a:lnTo>
                <a:lnTo>
                  <a:pt x="226" y="151"/>
                </a:lnTo>
                <a:lnTo>
                  <a:pt x="223" y="154"/>
                </a:lnTo>
                <a:lnTo>
                  <a:pt x="219" y="158"/>
                </a:lnTo>
                <a:lnTo>
                  <a:pt x="215" y="161"/>
                </a:lnTo>
                <a:lnTo>
                  <a:pt x="211" y="165"/>
                </a:lnTo>
                <a:lnTo>
                  <a:pt x="207" y="168"/>
                </a:lnTo>
                <a:lnTo>
                  <a:pt x="201" y="171"/>
                </a:lnTo>
                <a:lnTo>
                  <a:pt x="196" y="173"/>
                </a:lnTo>
                <a:lnTo>
                  <a:pt x="191" y="175"/>
                </a:lnTo>
                <a:lnTo>
                  <a:pt x="196" y="181"/>
                </a:lnTo>
                <a:lnTo>
                  <a:pt x="202" y="187"/>
                </a:lnTo>
                <a:lnTo>
                  <a:pt x="208" y="191"/>
                </a:lnTo>
                <a:lnTo>
                  <a:pt x="213" y="197"/>
                </a:lnTo>
                <a:lnTo>
                  <a:pt x="216" y="203"/>
                </a:lnTo>
                <a:lnTo>
                  <a:pt x="219" y="209"/>
                </a:lnTo>
                <a:lnTo>
                  <a:pt x="223" y="215"/>
                </a:lnTo>
                <a:lnTo>
                  <a:pt x="225" y="221"/>
                </a:lnTo>
                <a:lnTo>
                  <a:pt x="228" y="227"/>
                </a:lnTo>
                <a:lnTo>
                  <a:pt x="230" y="234"/>
                </a:lnTo>
                <a:lnTo>
                  <a:pt x="231" y="240"/>
                </a:lnTo>
                <a:lnTo>
                  <a:pt x="232" y="247"/>
                </a:lnTo>
                <a:lnTo>
                  <a:pt x="232" y="254"/>
                </a:lnTo>
                <a:lnTo>
                  <a:pt x="232" y="261"/>
                </a:lnTo>
                <a:lnTo>
                  <a:pt x="231" y="269"/>
                </a:lnTo>
                <a:lnTo>
                  <a:pt x="230" y="276"/>
                </a:lnTo>
                <a:lnTo>
                  <a:pt x="228" y="288"/>
                </a:lnTo>
                <a:lnTo>
                  <a:pt x="224" y="300"/>
                </a:lnTo>
                <a:lnTo>
                  <a:pt x="219" y="310"/>
                </a:lnTo>
                <a:lnTo>
                  <a:pt x="214" y="321"/>
                </a:lnTo>
                <a:lnTo>
                  <a:pt x="208" y="330"/>
                </a:lnTo>
                <a:lnTo>
                  <a:pt x="200" y="338"/>
                </a:lnTo>
                <a:lnTo>
                  <a:pt x="192" y="346"/>
                </a:lnTo>
                <a:lnTo>
                  <a:pt x="182" y="353"/>
                </a:lnTo>
                <a:lnTo>
                  <a:pt x="173" y="359"/>
                </a:lnTo>
                <a:lnTo>
                  <a:pt x="163" y="365"/>
                </a:lnTo>
                <a:lnTo>
                  <a:pt x="152" y="368"/>
                </a:lnTo>
                <a:lnTo>
                  <a:pt x="141" y="372"/>
                </a:lnTo>
                <a:lnTo>
                  <a:pt x="129" y="373"/>
                </a:lnTo>
                <a:lnTo>
                  <a:pt x="118" y="373"/>
                </a:lnTo>
                <a:lnTo>
                  <a:pt x="106" y="373"/>
                </a:lnTo>
                <a:lnTo>
                  <a:pt x="94" y="370"/>
                </a:lnTo>
                <a:lnTo>
                  <a:pt x="82" y="368"/>
                </a:lnTo>
                <a:lnTo>
                  <a:pt x="72" y="365"/>
                </a:lnTo>
                <a:lnTo>
                  <a:pt x="61" y="360"/>
                </a:lnTo>
                <a:lnTo>
                  <a:pt x="52" y="355"/>
                </a:lnTo>
                <a:lnTo>
                  <a:pt x="43" y="349"/>
                </a:lnTo>
                <a:lnTo>
                  <a:pt x="35" y="342"/>
                </a:lnTo>
                <a:lnTo>
                  <a:pt x="27" y="333"/>
                </a:lnTo>
                <a:lnTo>
                  <a:pt x="20" y="324"/>
                </a:lnTo>
                <a:lnTo>
                  <a:pt x="14" y="314"/>
                </a:lnTo>
                <a:lnTo>
                  <a:pt x="9" y="305"/>
                </a:lnTo>
                <a:lnTo>
                  <a:pt x="5" y="294"/>
                </a:lnTo>
                <a:lnTo>
                  <a:pt x="2" y="284"/>
                </a:lnTo>
                <a:lnTo>
                  <a:pt x="0" y="272"/>
                </a:lnTo>
                <a:lnTo>
                  <a:pt x="0" y="261"/>
                </a:lnTo>
                <a:lnTo>
                  <a:pt x="0" y="250"/>
                </a:lnTo>
                <a:lnTo>
                  <a:pt x="2" y="238"/>
                </a:lnTo>
                <a:lnTo>
                  <a:pt x="3" y="231"/>
                </a:lnTo>
                <a:lnTo>
                  <a:pt x="5" y="224"/>
                </a:lnTo>
                <a:lnTo>
                  <a:pt x="7" y="217"/>
                </a:lnTo>
                <a:lnTo>
                  <a:pt x="10" y="210"/>
                </a:lnTo>
                <a:lnTo>
                  <a:pt x="13" y="204"/>
                </a:lnTo>
                <a:lnTo>
                  <a:pt x="16" y="198"/>
                </a:lnTo>
                <a:lnTo>
                  <a:pt x="20" y="193"/>
                </a:lnTo>
                <a:lnTo>
                  <a:pt x="24" y="188"/>
                </a:lnTo>
                <a:lnTo>
                  <a:pt x="28" y="183"/>
                </a:lnTo>
                <a:lnTo>
                  <a:pt x="32" y="179"/>
                </a:lnTo>
                <a:lnTo>
                  <a:pt x="38" y="174"/>
                </a:lnTo>
                <a:lnTo>
                  <a:pt x="44" y="169"/>
                </a:lnTo>
                <a:lnTo>
                  <a:pt x="51" y="166"/>
                </a:lnTo>
                <a:lnTo>
                  <a:pt x="58" y="161"/>
                </a:lnTo>
                <a:lnTo>
                  <a:pt x="65" y="158"/>
                </a:lnTo>
                <a:lnTo>
                  <a:pt x="73"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58" name="Freeform 51">
            <a:extLst>
              <a:ext uri="{FF2B5EF4-FFF2-40B4-BE49-F238E27FC236}">
                <a16:creationId xmlns:a16="http://schemas.microsoft.com/office/drawing/2014/main" id="{79164281-2473-4DF1-BBDF-480B08CF954E}"/>
              </a:ext>
            </a:extLst>
          </p:cNvPr>
          <p:cNvSpPr>
            <a:spLocks noEditPoints="1"/>
          </p:cNvSpPr>
          <p:nvPr/>
        </p:nvSpPr>
        <p:spPr bwMode="auto">
          <a:xfrm>
            <a:off x="7410585" y="3985149"/>
            <a:ext cx="67015" cy="90529"/>
          </a:xfrm>
          <a:custGeom>
            <a:avLst/>
            <a:gdLst>
              <a:gd name="T0" fmla="*/ 8 w 268"/>
              <a:gd name="T1" fmla="*/ 52 h 376"/>
              <a:gd name="T2" fmla="*/ 8 w 268"/>
              <a:gd name="T3" fmla="*/ 58 h 376"/>
              <a:gd name="T4" fmla="*/ 10 w 268"/>
              <a:gd name="T5" fmla="*/ 63 h 376"/>
              <a:gd name="T6" fmla="*/ 14 w 268"/>
              <a:gd name="T7" fmla="*/ 67 h 376"/>
              <a:gd name="T8" fmla="*/ 19 w 268"/>
              <a:gd name="T9" fmla="*/ 69 h 376"/>
              <a:gd name="T10" fmla="*/ 25 w 268"/>
              <a:gd name="T11" fmla="*/ 70 h 376"/>
              <a:gd name="T12" fmla="*/ 31 w 268"/>
              <a:gd name="T13" fmla="*/ 70 h 376"/>
              <a:gd name="T14" fmla="*/ 36 w 268"/>
              <a:gd name="T15" fmla="*/ 68 h 376"/>
              <a:gd name="T16" fmla="*/ 40 w 268"/>
              <a:gd name="T17" fmla="*/ 65 h 376"/>
              <a:gd name="T18" fmla="*/ 43 w 268"/>
              <a:gd name="T19" fmla="*/ 60 h 376"/>
              <a:gd name="T20" fmla="*/ 44 w 268"/>
              <a:gd name="T21" fmla="*/ 54 h 376"/>
              <a:gd name="T22" fmla="*/ 50 w 268"/>
              <a:gd name="T23" fmla="*/ 25 h 376"/>
              <a:gd name="T24" fmla="*/ 49 w 268"/>
              <a:gd name="T25" fmla="*/ 19 h 376"/>
              <a:gd name="T26" fmla="*/ 47 w 268"/>
              <a:gd name="T27" fmla="*/ 14 h 376"/>
              <a:gd name="T28" fmla="*/ 43 w 268"/>
              <a:gd name="T29" fmla="*/ 10 h 376"/>
              <a:gd name="T30" fmla="*/ 38 w 268"/>
              <a:gd name="T31" fmla="*/ 8 h 376"/>
              <a:gd name="T32" fmla="*/ 33 w 268"/>
              <a:gd name="T33" fmla="*/ 7 h 376"/>
              <a:gd name="T34" fmla="*/ 27 w 268"/>
              <a:gd name="T35" fmla="*/ 7 h 376"/>
              <a:gd name="T36" fmla="*/ 22 w 268"/>
              <a:gd name="T37" fmla="*/ 9 h 376"/>
              <a:gd name="T38" fmla="*/ 17 w 268"/>
              <a:gd name="T39" fmla="*/ 12 h 376"/>
              <a:gd name="T40" fmla="*/ 14 w 268"/>
              <a:gd name="T41" fmla="*/ 17 h 376"/>
              <a:gd name="T42" fmla="*/ 13 w 268"/>
              <a:gd name="T43" fmla="*/ 23 h 376"/>
              <a:gd name="T44" fmla="*/ 5 w 268"/>
              <a:gd name="T45" fmla="*/ 24 h 376"/>
              <a:gd name="T46" fmla="*/ 6 w 268"/>
              <a:gd name="T47" fmla="*/ 18 h 376"/>
              <a:gd name="T48" fmla="*/ 7 w 268"/>
              <a:gd name="T49" fmla="*/ 15 h 376"/>
              <a:gd name="T50" fmla="*/ 8 w 268"/>
              <a:gd name="T51" fmla="*/ 12 h 376"/>
              <a:gd name="T52" fmla="*/ 10 w 268"/>
              <a:gd name="T53" fmla="*/ 10 h 376"/>
              <a:gd name="T54" fmla="*/ 12 w 268"/>
              <a:gd name="T55" fmla="*/ 7 h 376"/>
              <a:gd name="T56" fmla="*/ 15 w 268"/>
              <a:gd name="T57" fmla="*/ 5 h 376"/>
              <a:gd name="T58" fmla="*/ 19 w 268"/>
              <a:gd name="T59" fmla="*/ 3 h 376"/>
              <a:gd name="T60" fmla="*/ 23 w 268"/>
              <a:gd name="T61" fmla="*/ 1 h 376"/>
              <a:gd name="T62" fmla="*/ 28 w 268"/>
              <a:gd name="T63" fmla="*/ 0 h 376"/>
              <a:gd name="T64" fmla="*/ 33 w 268"/>
              <a:gd name="T65" fmla="*/ 0 h 376"/>
              <a:gd name="T66" fmla="*/ 38 w 268"/>
              <a:gd name="T67" fmla="*/ 1 h 376"/>
              <a:gd name="T68" fmla="*/ 46 w 268"/>
              <a:gd name="T69" fmla="*/ 4 h 376"/>
              <a:gd name="T70" fmla="*/ 52 w 268"/>
              <a:gd name="T71" fmla="*/ 9 h 376"/>
              <a:gd name="T72" fmla="*/ 55 w 268"/>
              <a:gd name="T73" fmla="*/ 15 h 376"/>
              <a:gd name="T74" fmla="*/ 57 w 268"/>
              <a:gd name="T75" fmla="*/ 23 h 376"/>
              <a:gd name="T76" fmla="*/ 56 w 268"/>
              <a:gd name="T77" fmla="*/ 32 h 376"/>
              <a:gd name="T78" fmla="*/ 52 w 268"/>
              <a:gd name="T79" fmla="*/ 57 h 376"/>
              <a:gd name="T80" fmla="*/ 51 w 268"/>
              <a:gd name="T81" fmla="*/ 61 h 376"/>
              <a:gd name="T82" fmla="*/ 49 w 268"/>
              <a:gd name="T83" fmla="*/ 64 h 376"/>
              <a:gd name="T84" fmla="*/ 48 w 268"/>
              <a:gd name="T85" fmla="*/ 66 h 376"/>
              <a:gd name="T86" fmla="*/ 46 w 268"/>
              <a:gd name="T87" fmla="*/ 69 h 376"/>
              <a:gd name="T88" fmla="*/ 44 w 268"/>
              <a:gd name="T89" fmla="*/ 71 h 376"/>
              <a:gd name="T90" fmla="*/ 40 w 268"/>
              <a:gd name="T91" fmla="*/ 74 h 376"/>
              <a:gd name="T92" fmla="*/ 36 w 268"/>
              <a:gd name="T93" fmla="*/ 76 h 376"/>
              <a:gd name="T94" fmla="*/ 31 w 268"/>
              <a:gd name="T95" fmla="*/ 77 h 376"/>
              <a:gd name="T96" fmla="*/ 27 w 268"/>
              <a:gd name="T97" fmla="*/ 77 h 376"/>
              <a:gd name="T98" fmla="*/ 22 w 268"/>
              <a:gd name="T99" fmla="*/ 76 h 376"/>
              <a:gd name="T100" fmla="*/ 17 w 268"/>
              <a:gd name="T101" fmla="*/ 75 h 376"/>
              <a:gd name="T102" fmla="*/ 13 w 268"/>
              <a:gd name="T103" fmla="*/ 73 h 376"/>
              <a:gd name="T104" fmla="*/ 9 w 268"/>
              <a:gd name="T105" fmla="*/ 71 h 376"/>
              <a:gd name="T106" fmla="*/ 6 w 268"/>
              <a:gd name="T107" fmla="*/ 68 h 376"/>
              <a:gd name="T108" fmla="*/ 3 w 268"/>
              <a:gd name="T109" fmla="*/ 64 h 376"/>
              <a:gd name="T110" fmla="*/ 1 w 268"/>
              <a:gd name="T111" fmla="*/ 61 h 376"/>
              <a:gd name="T112" fmla="*/ 0 w 268"/>
              <a:gd name="T113" fmla="*/ 59 h 376"/>
              <a:gd name="T114" fmla="*/ 0 w 268"/>
              <a:gd name="T115" fmla="*/ 56 h 376"/>
              <a:gd name="T116" fmla="*/ 0 w 268"/>
              <a:gd name="T117" fmla="*/ 52 h 376"/>
              <a:gd name="T118" fmla="*/ 0 w 268"/>
              <a:gd name="T119" fmla="*/ 48 h 3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8"/>
              <a:gd name="T181" fmla="*/ 0 h 376"/>
              <a:gd name="T182" fmla="*/ 268 w 268"/>
              <a:gd name="T183" fmla="*/ 376 h 37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8" h="376">
                <a:moveTo>
                  <a:pt x="38" y="234"/>
                </a:moveTo>
                <a:lnTo>
                  <a:pt x="36" y="244"/>
                </a:lnTo>
                <a:lnTo>
                  <a:pt x="36" y="254"/>
                </a:lnTo>
                <a:lnTo>
                  <a:pt x="36" y="265"/>
                </a:lnTo>
                <a:lnTo>
                  <a:pt x="37" y="274"/>
                </a:lnTo>
                <a:lnTo>
                  <a:pt x="38" y="283"/>
                </a:lnTo>
                <a:lnTo>
                  <a:pt x="41" y="291"/>
                </a:lnTo>
                <a:lnTo>
                  <a:pt x="44" y="299"/>
                </a:lnTo>
                <a:lnTo>
                  <a:pt x="49" y="306"/>
                </a:lnTo>
                <a:lnTo>
                  <a:pt x="53" y="313"/>
                </a:lnTo>
                <a:lnTo>
                  <a:pt x="59" y="319"/>
                </a:lnTo>
                <a:lnTo>
                  <a:pt x="65" y="325"/>
                </a:lnTo>
                <a:lnTo>
                  <a:pt x="72" y="329"/>
                </a:lnTo>
                <a:lnTo>
                  <a:pt x="80" y="334"/>
                </a:lnTo>
                <a:lnTo>
                  <a:pt x="88" y="337"/>
                </a:lnTo>
                <a:lnTo>
                  <a:pt x="97" y="340"/>
                </a:lnTo>
                <a:lnTo>
                  <a:pt x="108" y="342"/>
                </a:lnTo>
                <a:lnTo>
                  <a:pt x="117" y="343"/>
                </a:lnTo>
                <a:lnTo>
                  <a:pt x="126" y="344"/>
                </a:lnTo>
                <a:lnTo>
                  <a:pt x="135" y="343"/>
                </a:lnTo>
                <a:lnTo>
                  <a:pt x="145" y="342"/>
                </a:lnTo>
                <a:lnTo>
                  <a:pt x="153" y="341"/>
                </a:lnTo>
                <a:lnTo>
                  <a:pt x="160" y="337"/>
                </a:lnTo>
                <a:lnTo>
                  <a:pt x="168" y="334"/>
                </a:lnTo>
                <a:lnTo>
                  <a:pt x="175" y="329"/>
                </a:lnTo>
                <a:lnTo>
                  <a:pt x="180" y="324"/>
                </a:lnTo>
                <a:lnTo>
                  <a:pt x="187" y="317"/>
                </a:lnTo>
                <a:lnTo>
                  <a:pt x="192" y="310"/>
                </a:lnTo>
                <a:lnTo>
                  <a:pt x="197" y="303"/>
                </a:lnTo>
                <a:lnTo>
                  <a:pt x="201" y="295"/>
                </a:lnTo>
                <a:lnTo>
                  <a:pt x="205" y="285"/>
                </a:lnTo>
                <a:lnTo>
                  <a:pt x="207" y="275"/>
                </a:lnTo>
                <a:lnTo>
                  <a:pt x="209" y="265"/>
                </a:lnTo>
                <a:lnTo>
                  <a:pt x="231" y="142"/>
                </a:lnTo>
                <a:lnTo>
                  <a:pt x="232" y="131"/>
                </a:lnTo>
                <a:lnTo>
                  <a:pt x="233" y="121"/>
                </a:lnTo>
                <a:lnTo>
                  <a:pt x="233" y="111"/>
                </a:lnTo>
                <a:lnTo>
                  <a:pt x="232" y="102"/>
                </a:lnTo>
                <a:lnTo>
                  <a:pt x="230" y="94"/>
                </a:lnTo>
                <a:lnTo>
                  <a:pt x="228" y="85"/>
                </a:lnTo>
                <a:lnTo>
                  <a:pt x="224" y="78"/>
                </a:lnTo>
                <a:lnTo>
                  <a:pt x="221" y="70"/>
                </a:lnTo>
                <a:lnTo>
                  <a:pt x="215" y="63"/>
                </a:lnTo>
                <a:lnTo>
                  <a:pt x="209" y="57"/>
                </a:lnTo>
                <a:lnTo>
                  <a:pt x="203" y="51"/>
                </a:lnTo>
                <a:lnTo>
                  <a:pt x="197" y="46"/>
                </a:lnTo>
                <a:lnTo>
                  <a:pt x="188" y="42"/>
                </a:lnTo>
                <a:lnTo>
                  <a:pt x="180" y="39"/>
                </a:lnTo>
                <a:lnTo>
                  <a:pt x="171" y="36"/>
                </a:lnTo>
                <a:lnTo>
                  <a:pt x="162" y="34"/>
                </a:lnTo>
                <a:lnTo>
                  <a:pt x="153" y="33"/>
                </a:lnTo>
                <a:lnTo>
                  <a:pt x="142" y="33"/>
                </a:lnTo>
                <a:lnTo>
                  <a:pt x="133" y="33"/>
                </a:lnTo>
                <a:lnTo>
                  <a:pt x="125" y="34"/>
                </a:lnTo>
                <a:lnTo>
                  <a:pt x="117" y="36"/>
                </a:lnTo>
                <a:lnTo>
                  <a:pt x="109" y="39"/>
                </a:lnTo>
                <a:lnTo>
                  <a:pt x="102" y="43"/>
                </a:lnTo>
                <a:lnTo>
                  <a:pt x="95" y="48"/>
                </a:lnTo>
                <a:lnTo>
                  <a:pt x="88" y="53"/>
                </a:lnTo>
                <a:lnTo>
                  <a:pt x="82" y="59"/>
                </a:lnTo>
                <a:lnTo>
                  <a:pt x="76" y="67"/>
                </a:lnTo>
                <a:lnTo>
                  <a:pt x="72" y="74"/>
                </a:lnTo>
                <a:lnTo>
                  <a:pt x="68" y="83"/>
                </a:lnTo>
                <a:lnTo>
                  <a:pt x="65" y="93"/>
                </a:lnTo>
                <a:lnTo>
                  <a:pt x="61" y="102"/>
                </a:lnTo>
                <a:lnTo>
                  <a:pt x="59" y="113"/>
                </a:lnTo>
                <a:lnTo>
                  <a:pt x="38" y="234"/>
                </a:lnTo>
                <a:close/>
                <a:moveTo>
                  <a:pt x="5" y="220"/>
                </a:moveTo>
                <a:lnTo>
                  <a:pt x="23" y="115"/>
                </a:lnTo>
                <a:lnTo>
                  <a:pt x="26" y="105"/>
                </a:lnTo>
                <a:lnTo>
                  <a:pt x="27" y="98"/>
                </a:lnTo>
                <a:lnTo>
                  <a:pt x="28" y="90"/>
                </a:lnTo>
                <a:lnTo>
                  <a:pt x="30" y="85"/>
                </a:lnTo>
                <a:lnTo>
                  <a:pt x="33" y="78"/>
                </a:lnTo>
                <a:lnTo>
                  <a:pt x="34" y="73"/>
                </a:lnTo>
                <a:lnTo>
                  <a:pt x="36" y="67"/>
                </a:lnTo>
                <a:lnTo>
                  <a:pt x="38" y="63"/>
                </a:lnTo>
                <a:lnTo>
                  <a:pt x="39" y="59"/>
                </a:lnTo>
                <a:lnTo>
                  <a:pt x="42" y="54"/>
                </a:lnTo>
                <a:lnTo>
                  <a:pt x="44" y="51"/>
                </a:lnTo>
                <a:lnTo>
                  <a:pt x="48" y="48"/>
                </a:lnTo>
                <a:lnTo>
                  <a:pt x="50" y="44"/>
                </a:lnTo>
                <a:lnTo>
                  <a:pt x="53" y="39"/>
                </a:lnTo>
                <a:lnTo>
                  <a:pt x="57" y="36"/>
                </a:lnTo>
                <a:lnTo>
                  <a:pt x="60" y="34"/>
                </a:lnTo>
                <a:lnTo>
                  <a:pt x="65" y="28"/>
                </a:lnTo>
                <a:lnTo>
                  <a:pt x="71" y="23"/>
                </a:lnTo>
                <a:lnTo>
                  <a:pt x="76" y="20"/>
                </a:lnTo>
                <a:lnTo>
                  <a:pt x="83" y="16"/>
                </a:lnTo>
                <a:lnTo>
                  <a:pt x="89" y="13"/>
                </a:lnTo>
                <a:lnTo>
                  <a:pt x="96" y="9"/>
                </a:lnTo>
                <a:lnTo>
                  <a:pt x="102" y="7"/>
                </a:lnTo>
                <a:lnTo>
                  <a:pt x="109" y="5"/>
                </a:lnTo>
                <a:lnTo>
                  <a:pt x="116" y="4"/>
                </a:lnTo>
                <a:lnTo>
                  <a:pt x="124" y="1"/>
                </a:lnTo>
                <a:lnTo>
                  <a:pt x="131" y="1"/>
                </a:lnTo>
                <a:lnTo>
                  <a:pt x="138" y="0"/>
                </a:lnTo>
                <a:lnTo>
                  <a:pt x="145" y="0"/>
                </a:lnTo>
                <a:lnTo>
                  <a:pt x="153" y="0"/>
                </a:lnTo>
                <a:lnTo>
                  <a:pt x="160" y="1"/>
                </a:lnTo>
                <a:lnTo>
                  <a:pt x="168" y="3"/>
                </a:lnTo>
                <a:lnTo>
                  <a:pt x="181" y="6"/>
                </a:lnTo>
                <a:lnTo>
                  <a:pt x="194" y="9"/>
                </a:lnTo>
                <a:lnTo>
                  <a:pt x="206" y="14"/>
                </a:lnTo>
                <a:lnTo>
                  <a:pt x="216" y="20"/>
                </a:lnTo>
                <a:lnTo>
                  <a:pt x="225" y="27"/>
                </a:lnTo>
                <a:lnTo>
                  <a:pt x="235" y="35"/>
                </a:lnTo>
                <a:lnTo>
                  <a:pt x="243" y="43"/>
                </a:lnTo>
                <a:lnTo>
                  <a:pt x="250" y="53"/>
                </a:lnTo>
                <a:lnTo>
                  <a:pt x="255" y="64"/>
                </a:lnTo>
                <a:lnTo>
                  <a:pt x="260" y="74"/>
                </a:lnTo>
                <a:lnTo>
                  <a:pt x="265" y="86"/>
                </a:lnTo>
                <a:lnTo>
                  <a:pt x="267" y="98"/>
                </a:lnTo>
                <a:lnTo>
                  <a:pt x="268" y="111"/>
                </a:lnTo>
                <a:lnTo>
                  <a:pt x="268" y="125"/>
                </a:lnTo>
                <a:lnTo>
                  <a:pt x="267" y="140"/>
                </a:lnTo>
                <a:lnTo>
                  <a:pt x="265" y="155"/>
                </a:lnTo>
                <a:lnTo>
                  <a:pt x="245" y="264"/>
                </a:lnTo>
                <a:lnTo>
                  <a:pt x="244" y="270"/>
                </a:lnTo>
                <a:lnTo>
                  <a:pt x="243" y="277"/>
                </a:lnTo>
                <a:lnTo>
                  <a:pt x="242" y="284"/>
                </a:lnTo>
                <a:lnTo>
                  <a:pt x="239" y="290"/>
                </a:lnTo>
                <a:lnTo>
                  <a:pt x="238" y="296"/>
                </a:lnTo>
                <a:lnTo>
                  <a:pt x="236" y="301"/>
                </a:lnTo>
                <a:lnTo>
                  <a:pt x="235" y="306"/>
                </a:lnTo>
                <a:lnTo>
                  <a:pt x="232" y="311"/>
                </a:lnTo>
                <a:lnTo>
                  <a:pt x="230" y="316"/>
                </a:lnTo>
                <a:lnTo>
                  <a:pt x="228" y="319"/>
                </a:lnTo>
                <a:lnTo>
                  <a:pt x="225" y="324"/>
                </a:lnTo>
                <a:lnTo>
                  <a:pt x="223" y="327"/>
                </a:lnTo>
                <a:lnTo>
                  <a:pt x="221" y="332"/>
                </a:lnTo>
                <a:lnTo>
                  <a:pt x="217" y="335"/>
                </a:lnTo>
                <a:lnTo>
                  <a:pt x="215" y="339"/>
                </a:lnTo>
                <a:lnTo>
                  <a:pt x="212" y="341"/>
                </a:lnTo>
                <a:lnTo>
                  <a:pt x="206" y="347"/>
                </a:lnTo>
                <a:lnTo>
                  <a:pt x="200" y="351"/>
                </a:lnTo>
                <a:lnTo>
                  <a:pt x="194" y="355"/>
                </a:lnTo>
                <a:lnTo>
                  <a:pt x="188" y="359"/>
                </a:lnTo>
                <a:lnTo>
                  <a:pt x="183" y="363"/>
                </a:lnTo>
                <a:lnTo>
                  <a:pt x="176" y="365"/>
                </a:lnTo>
                <a:lnTo>
                  <a:pt x="169" y="369"/>
                </a:lnTo>
                <a:lnTo>
                  <a:pt x="162" y="371"/>
                </a:lnTo>
                <a:lnTo>
                  <a:pt x="155" y="372"/>
                </a:lnTo>
                <a:lnTo>
                  <a:pt x="147" y="374"/>
                </a:lnTo>
                <a:lnTo>
                  <a:pt x="140" y="374"/>
                </a:lnTo>
                <a:lnTo>
                  <a:pt x="132" y="376"/>
                </a:lnTo>
                <a:lnTo>
                  <a:pt x="125" y="376"/>
                </a:lnTo>
                <a:lnTo>
                  <a:pt x="117" y="376"/>
                </a:lnTo>
                <a:lnTo>
                  <a:pt x="110" y="374"/>
                </a:lnTo>
                <a:lnTo>
                  <a:pt x="102" y="373"/>
                </a:lnTo>
                <a:lnTo>
                  <a:pt x="94" y="372"/>
                </a:lnTo>
                <a:lnTo>
                  <a:pt x="87" y="370"/>
                </a:lnTo>
                <a:lnTo>
                  <a:pt x="80" y="368"/>
                </a:lnTo>
                <a:lnTo>
                  <a:pt x="73" y="365"/>
                </a:lnTo>
                <a:lnTo>
                  <a:pt x="66" y="362"/>
                </a:lnTo>
                <a:lnTo>
                  <a:pt x="60" y="358"/>
                </a:lnTo>
                <a:lnTo>
                  <a:pt x="53" y="355"/>
                </a:lnTo>
                <a:lnTo>
                  <a:pt x="48" y="351"/>
                </a:lnTo>
                <a:lnTo>
                  <a:pt x="42" y="347"/>
                </a:lnTo>
                <a:lnTo>
                  <a:pt x="37" y="342"/>
                </a:lnTo>
                <a:lnTo>
                  <a:pt x="31" y="337"/>
                </a:lnTo>
                <a:lnTo>
                  <a:pt x="27" y="332"/>
                </a:lnTo>
                <a:lnTo>
                  <a:pt x="22" y="326"/>
                </a:lnTo>
                <a:lnTo>
                  <a:pt x="18" y="320"/>
                </a:lnTo>
                <a:lnTo>
                  <a:pt x="14" y="314"/>
                </a:lnTo>
                <a:lnTo>
                  <a:pt x="11" y="307"/>
                </a:lnTo>
                <a:lnTo>
                  <a:pt x="8" y="304"/>
                </a:lnTo>
                <a:lnTo>
                  <a:pt x="7" y="299"/>
                </a:lnTo>
                <a:lnTo>
                  <a:pt x="5" y="295"/>
                </a:lnTo>
                <a:lnTo>
                  <a:pt x="4" y="291"/>
                </a:lnTo>
                <a:lnTo>
                  <a:pt x="2" y="287"/>
                </a:lnTo>
                <a:lnTo>
                  <a:pt x="1" y="281"/>
                </a:lnTo>
                <a:lnTo>
                  <a:pt x="1" y="276"/>
                </a:lnTo>
                <a:lnTo>
                  <a:pt x="0" y="272"/>
                </a:lnTo>
                <a:lnTo>
                  <a:pt x="0" y="266"/>
                </a:lnTo>
                <a:lnTo>
                  <a:pt x="0" y="260"/>
                </a:lnTo>
                <a:lnTo>
                  <a:pt x="0" y="254"/>
                </a:lnTo>
                <a:lnTo>
                  <a:pt x="1" y="249"/>
                </a:lnTo>
                <a:lnTo>
                  <a:pt x="1" y="242"/>
                </a:lnTo>
                <a:lnTo>
                  <a:pt x="2" y="235"/>
                </a:lnTo>
                <a:lnTo>
                  <a:pt x="4" y="228"/>
                </a:lnTo>
                <a:lnTo>
                  <a:pt x="5"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59" name="Rectangle 52">
            <a:extLst>
              <a:ext uri="{FF2B5EF4-FFF2-40B4-BE49-F238E27FC236}">
                <a16:creationId xmlns:a16="http://schemas.microsoft.com/office/drawing/2014/main" id="{171F8868-1A92-4C14-9F1C-8B80FF215767}"/>
              </a:ext>
            </a:extLst>
          </p:cNvPr>
          <p:cNvSpPr>
            <a:spLocks noChangeArrowheads="1"/>
          </p:cNvSpPr>
          <p:nvPr/>
        </p:nvSpPr>
        <p:spPr bwMode="auto">
          <a:xfrm rot="1140000">
            <a:off x="7499938" y="4011014"/>
            <a:ext cx="136381" cy="14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300" b="0">
                <a:solidFill>
                  <a:srgbClr val="000000"/>
                </a:solidFill>
                <a:latin typeface="AvantGarde Bk BT" panose="020B0402020202020204" pitchFamily="34" charset="0"/>
                <a:ea typeface="宋体" panose="02010600030101010101" pitchFamily="2" charset="-122"/>
              </a:rPr>
              <a:t>70</a:t>
            </a:r>
            <a:endParaRPr lang="de-DE" altLang="zh-CN" sz="2400" b="0">
              <a:ea typeface="宋体" panose="02010600030101010101" pitchFamily="2" charset="-122"/>
            </a:endParaRPr>
          </a:p>
        </p:txBody>
      </p:sp>
      <p:sp>
        <p:nvSpPr>
          <p:cNvPr id="60" name="Freeform 54">
            <a:extLst>
              <a:ext uri="{FF2B5EF4-FFF2-40B4-BE49-F238E27FC236}">
                <a16:creationId xmlns:a16="http://schemas.microsoft.com/office/drawing/2014/main" id="{FBA0BCCC-38C1-4321-90FD-DAEA9D507ECE}"/>
              </a:ext>
            </a:extLst>
          </p:cNvPr>
          <p:cNvSpPr>
            <a:spLocks noEditPoints="1"/>
          </p:cNvSpPr>
          <p:nvPr/>
        </p:nvSpPr>
        <p:spPr bwMode="auto">
          <a:xfrm>
            <a:off x="7648076" y="4116827"/>
            <a:ext cx="76420" cy="81123"/>
          </a:xfrm>
          <a:custGeom>
            <a:avLst/>
            <a:gdLst>
              <a:gd name="T0" fmla="*/ 34 w 296"/>
              <a:gd name="T1" fmla="*/ 26 h 332"/>
              <a:gd name="T2" fmla="*/ 29 w 296"/>
              <a:gd name="T3" fmla="*/ 25 h 332"/>
              <a:gd name="T4" fmla="*/ 23 w 296"/>
              <a:gd name="T5" fmla="*/ 25 h 332"/>
              <a:gd name="T6" fmla="*/ 18 w 296"/>
              <a:gd name="T7" fmla="*/ 28 h 332"/>
              <a:gd name="T8" fmla="*/ 13 w 296"/>
              <a:gd name="T9" fmla="*/ 31 h 332"/>
              <a:gd name="T10" fmla="*/ 10 w 296"/>
              <a:gd name="T11" fmla="*/ 36 h 332"/>
              <a:gd name="T12" fmla="*/ 9 w 296"/>
              <a:gd name="T13" fmla="*/ 41 h 332"/>
              <a:gd name="T14" fmla="*/ 9 w 296"/>
              <a:gd name="T15" fmla="*/ 47 h 332"/>
              <a:gd name="T16" fmla="*/ 11 w 296"/>
              <a:gd name="T17" fmla="*/ 52 h 332"/>
              <a:gd name="T18" fmla="*/ 13 w 296"/>
              <a:gd name="T19" fmla="*/ 56 h 332"/>
              <a:gd name="T20" fmla="*/ 18 w 296"/>
              <a:gd name="T21" fmla="*/ 60 h 332"/>
              <a:gd name="T22" fmla="*/ 23 w 296"/>
              <a:gd name="T23" fmla="*/ 62 h 332"/>
              <a:gd name="T24" fmla="*/ 29 w 296"/>
              <a:gd name="T25" fmla="*/ 62 h 332"/>
              <a:gd name="T26" fmla="*/ 34 w 296"/>
              <a:gd name="T27" fmla="*/ 61 h 332"/>
              <a:gd name="T28" fmla="*/ 39 w 296"/>
              <a:gd name="T29" fmla="*/ 58 h 332"/>
              <a:gd name="T30" fmla="*/ 43 w 296"/>
              <a:gd name="T31" fmla="*/ 54 h 332"/>
              <a:gd name="T32" fmla="*/ 46 w 296"/>
              <a:gd name="T33" fmla="*/ 48 h 332"/>
              <a:gd name="T34" fmla="*/ 47 w 296"/>
              <a:gd name="T35" fmla="*/ 43 h 332"/>
              <a:gd name="T36" fmla="*/ 47 w 296"/>
              <a:gd name="T37" fmla="*/ 38 h 332"/>
              <a:gd name="T38" fmla="*/ 44 w 296"/>
              <a:gd name="T39" fmla="*/ 33 h 332"/>
              <a:gd name="T40" fmla="*/ 41 w 296"/>
              <a:gd name="T41" fmla="*/ 29 h 332"/>
              <a:gd name="T42" fmla="*/ 57 w 296"/>
              <a:gd name="T43" fmla="*/ 0 h 332"/>
              <a:gd name="T44" fmla="*/ 35 w 296"/>
              <a:gd name="T45" fmla="*/ 20 h 332"/>
              <a:gd name="T46" fmla="*/ 37 w 296"/>
              <a:gd name="T47" fmla="*/ 20 h 332"/>
              <a:gd name="T48" fmla="*/ 39 w 296"/>
              <a:gd name="T49" fmla="*/ 21 h 332"/>
              <a:gd name="T50" fmla="*/ 40 w 296"/>
              <a:gd name="T51" fmla="*/ 21 h 332"/>
              <a:gd name="T52" fmla="*/ 41 w 296"/>
              <a:gd name="T53" fmla="*/ 22 h 332"/>
              <a:gd name="T54" fmla="*/ 43 w 296"/>
              <a:gd name="T55" fmla="*/ 22 h 332"/>
              <a:gd name="T56" fmla="*/ 49 w 296"/>
              <a:gd name="T57" fmla="*/ 27 h 332"/>
              <a:gd name="T58" fmla="*/ 53 w 296"/>
              <a:gd name="T59" fmla="*/ 32 h 332"/>
              <a:gd name="T60" fmla="*/ 55 w 296"/>
              <a:gd name="T61" fmla="*/ 39 h 332"/>
              <a:gd name="T62" fmla="*/ 55 w 296"/>
              <a:gd name="T63" fmla="*/ 46 h 332"/>
              <a:gd name="T64" fmla="*/ 52 w 296"/>
              <a:gd name="T65" fmla="*/ 54 h 332"/>
              <a:gd name="T66" fmla="*/ 48 w 296"/>
              <a:gd name="T67" fmla="*/ 60 h 332"/>
              <a:gd name="T68" fmla="*/ 42 w 296"/>
              <a:gd name="T69" fmla="*/ 65 h 332"/>
              <a:gd name="T70" fmla="*/ 35 w 296"/>
              <a:gd name="T71" fmla="*/ 68 h 332"/>
              <a:gd name="T72" fmla="*/ 27 w 296"/>
              <a:gd name="T73" fmla="*/ 69 h 332"/>
              <a:gd name="T74" fmla="*/ 19 w 296"/>
              <a:gd name="T75" fmla="*/ 68 h 332"/>
              <a:gd name="T76" fmla="*/ 11 w 296"/>
              <a:gd name="T77" fmla="*/ 64 h 332"/>
              <a:gd name="T78" fmla="*/ 6 w 296"/>
              <a:gd name="T79" fmla="*/ 59 h 332"/>
              <a:gd name="T80" fmla="*/ 2 w 296"/>
              <a:gd name="T81" fmla="*/ 52 h 332"/>
              <a:gd name="T82" fmla="*/ 0 w 296"/>
              <a:gd name="T83" fmla="*/ 45 h 332"/>
              <a:gd name="T84" fmla="*/ 1 w 296"/>
              <a:gd name="T85" fmla="*/ 38 h 332"/>
              <a:gd name="T86" fmla="*/ 4 w 296"/>
              <a:gd name="T87" fmla="*/ 31 h 332"/>
              <a:gd name="T88" fmla="*/ 9 w 296"/>
              <a:gd name="T89" fmla="*/ 25 h 332"/>
              <a:gd name="T90" fmla="*/ 17 w 296"/>
              <a:gd name="T91" fmla="*/ 20 h 332"/>
              <a:gd name="T92" fmla="*/ 25 w 296"/>
              <a:gd name="T93" fmla="*/ 15 h 332"/>
              <a:gd name="T94" fmla="*/ 26 w 296"/>
              <a:gd name="T95" fmla="*/ 15 h 332"/>
              <a:gd name="T96" fmla="*/ 27 w 296"/>
              <a:gd name="T97" fmla="*/ 14 h 3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6"/>
              <a:gd name="T148" fmla="*/ 0 h 332"/>
              <a:gd name="T149" fmla="*/ 296 w 296"/>
              <a:gd name="T150" fmla="*/ 332 h 3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6" h="332">
                <a:moveTo>
                  <a:pt x="172" y="131"/>
                </a:moveTo>
                <a:lnTo>
                  <a:pt x="164" y="127"/>
                </a:lnTo>
                <a:lnTo>
                  <a:pt x="156" y="124"/>
                </a:lnTo>
                <a:lnTo>
                  <a:pt x="147" y="121"/>
                </a:lnTo>
                <a:lnTo>
                  <a:pt x="139" y="120"/>
                </a:lnTo>
                <a:lnTo>
                  <a:pt x="131" y="119"/>
                </a:lnTo>
                <a:lnTo>
                  <a:pt x="123" y="119"/>
                </a:lnTo>
                <a:lnTo>
                  <a:pt x="113" y="120"/>
                </a:lnTo>
                <a:lnTo>
                  <a:pt x="105" y="122"/>
                </a:lnTo>
                <a:lnTo>
                  <a:pt x="96" y="125"/>
                </a:lnTo>
                <a:lnTo>
                  <a:pt x="89" y="128"/>
                </a:lnTo>
                <a:lnTo>
                  <a:pt x="81" y="133"/>
                </a:lnTo>
                <a:lnTo>
                  <a:pt x="74" y="138"/>
                </a:lnTo>
                <a:lnTo>
                  <a:pt x="67" y="143"/>
                </a:lnTo>
                <a:lnTo>
                  <a:pt x="61" y="150"/>
                </a:lnTo>
                <a:lnTo>
                  <a:pt x="57" y="157"/>
                </a:lnTo>
                <a:lnTo>
                  <a:pt x="51" y="165"/>
                </a:lnTo>
                <a:lnTo>
                  <a:pt x="46" y="173"/>
                </a:lnTo>
                <a:lnTo>
                  <a:pt x="43" y="181"/>
                </a:lnTo>
                <a:lnTo>
                  <a:pt x="41" y="191"/>
                </a:lnTo>
                <a:lnTo>
                  <a:pt x="39" y="199"/>
                </a:lnTo>
                <a:lnTo>
                  <a:pt x="38" y="207"/>
                </a:lnTo>
                <a:lnTo>
                  <a:pt x="38" y="216"/>
                </a:lnTo>
                <a:lnTo>
                  <a:pt x="39" y="225"/>
                </a:lnTo>
                <a:lnTo>
                  <a:pt x="42" y="233"/>
                </a:lnTo>
                <a:lnTo>
                  <a:pt x="44" y="243"/>
                </a:lnTo>
                <a:lnTo>
                  <a:pt x="48" y="251"/>
                </a:lnTo>
                <a:lnTo>
                  <a:pt x="51" y="259"/>
                </a:lnTo>
                <a:lnTo>
                  <a:pt x="56" y="266"/>
                </a:lnTo>
                <a:lnTo>
                  <a:pt x="61" y="271"/>
                </a:lnTo>
                <a:lnTo>
                  <a:pt x="67" y="277"/>
                </a:lnTo>
                <a:lnTo>
                  <a:pt x="74" y="283"/>
                </a:lnTo>
                <a:lnTo>
                  <a:pt x="82" y="288"/>
                </a:lnTo>
                <a:lnTo>
                  <a:pt x="90" y="292"/>
                </a:lnTo>
                <a:lnTo>
                  <a:pt x="97" y="295"/>
                </a:lnTo>
                <a:lnTo>
                  <a:pt x="105" y="297"/>
                </a:lnTo>
                <a:lnTo>
                  <a:pt x="113" y="298"/>
                </a:lnTo>
                <a:lnTo>
                  <a:pt x="121" y="299"/>
                </a:lnTo>
                <a:lnTo>
                  <a:pt x="130" y="299"/>
                </a:lnTo>
                <a:lnTo>
                  <a:pt x="138" y="297"/>
                </a:lnTo>
                <a:lnTo>
                  <a:pt x="147" y="296"/>
                </a:lnTo>
                <a:lnTo>
                  <a:pt x="155" y="292"/>
                </a:lnTo>
                <a:lnTo>
                  <a:pt x="162" y="289"/>
                </a:lnTo>
                <a:lnTo>
                  <a:pt x="170" y="284"/>
                </a:lnTo>
                <a:lnTo>
                  <a:pt x="177" y="280"/>
                </a:lnTo>
                <a:lnTo>
                  <a:pt x="183" y="273"/>
                </a:lnTo>
                <a:lnTo>
                  <a:pt x="190" y="267"/>
                </a:lnTo>
                <a:lnTo>
                  <a:pt x="194" y="259"/>
                </a:lnTo>
                <a:lnTo>
                  <a:pt x="200" y="251"/>
                </a:lnTo>
                <a:lnTo>
                  <a:pt x="205" y="243"/>
                </a:lnTo>
                <a:lnTo>
                  <a:pt x="208" y="233"/>
                </a:lnTo>
                <a:lnTo>
                  <a:pt x="210" y="225"/>
                </a:lnTo>
                <a:lnTo>
                  <a:pt x="213" y="217"/>
                </a:lnTo>
                <a:lnTo>
                  <a:pt x="214" y="208"/>
                </a:lnTo>
                <a:lnTo>
                  <a:pt x="214" y="200"/>
                </a:lnTo>
                <a:lnTo>
                  <a:pt x="213" y="192"/>
                </a:lnTo>
                <a:lnTo>
                  <a:pt x="212" y="183"/>
                </a:lnTo>
                <a:lnTo>
                  <a:pt x="209" y="174"/>
                </a:lnTo>
                <a:lnTo>
                  <a:pt x="206" y="168"/>
                </a:lnTo>
                <a:lnTo>
                  <a:pt x="202" y="159"/>
                </a:lnTo>
                <a:lnTo>
                  <a:pt x="198" y="154"/>
                </a:lnTo>
                <a:lnTo>
                  <a:pt x="192" y="147"/>
                </a:lnTo>
                <a:lnTo>
                  <a:pt x="186" y="141"/>
                </a:lnTo>
                <a:lnTo>
                  <a:pt x="179" y="136"/>
                </a:lnTo>
                <a:lnTo>
                  <a:pt x="172" y="131"/>
                </a:lnTo>
                <a:close/>
                <a:moveTo>
                  <a:pt x="258" y="0"/>
                </a:moveTo>
                <a:lnTo>
                  <a:pt x="296" y="22"/>
                </a:lnTo>
                <a:lnTo>
                  <a:pt x="157" y="92"/>
                </a:lnTo>
                <a:lnTo>
                  <a:pt x="161" y="94"/>
                </a:lnTo>
                <a:lnTo>
                  <a:pt x="163" y="95"/>
                </a:lnTo>
                <a:lnTo>
                  <a:pt x="166" y="96"/>
                </a:lnTo>
                <a:lnTo>
                  <a:pt x="169" y="96"/>
                </a:lnTo>
                <a:lnTo>
                  <a:pt x="171" y="97"/>
                </a:lnTo>
                <a:lnTo>
                  <a:pt x="173" y="98"/>
                </a:lnTo>
                <a:lnTo>
                  <a:pt x="176" y="99"/>
                </a:lnTo>
                <a:lnTo>
                  <a:pt x="178" y="99"/>
                </a:lnTo>
                <a:lnTo>
                  <a:pt x="180" y="101"/>
                </a:lnTo>
                <a:lnTo>
                  <a:pt x="183" y="102"/>
                </a:lnTo>
                <a:lnTo>
                  <a:pt x="185" y="103"/>
                </a:lnTo>
                <a:lnTo>
                  <a:pt x="187" y="104"/>
                </a:lnTo>
                <a:lnTo>
                  <a:pt x="188" y="105"/>
                </a:lnTo>
                <a:lnTo>
                  <a:pt x="191" y="105"/>
                </a:lnTo>
                <a:lnTo>
                  <a:pt x="192" y="106"/>
                </a:lnTo>
                <a:lnTo>
                  <a:pt x="194" y="107"/>
                </a:lnTo>
                <a:lnTo>
                  <a:pt x="205" y="114"/>
                </a:lnTo>
                <a:lnTo>
                  <a:pt x="214" y="121"/>
                </a:lnTo>
                <a:lnTo>
                  <a:pt x="222" y="129"/>
                </a:lnTo>
                <a:lnTo>
                  <a:pt x="229" y="138"/>
                </a:lnTo>
                <a:lnTo>
                  <a:pt x="235" y="147"/>
                </a:lnTo>
                <a:lnTo>
                  <a:pt x="240" y="156"/>
                </a:lnTo>
                <a:lnTo>
                  <a:pt x="245" y="166"/>
                </a:lnTo>
                <a:lnTo>
                  <a:pt x="247" y="178"/>
                </a:lnTo>
                <a:lnTo>
                  <a:pt x="250" y="189"/>
                </a:lnTo>
                <a:lnTo>
                  <a:pt x="251" y="201"/>
                </a:lnTo>
                <a:lnTo>
                  <a:pt x="251" y="211"/>
                </a:lnTo>
                <a:lnTo>
                  <a:pt x="250" y="223"/>
                </a:lnTo>
                <a:lnTo>
                  <a:pt x="246" y="235"/>
                </a:lnTo>
                <a:lnTo>
                  <a:pt x="243" y="246"/>
                </a:lnTo>
                <a:lnTo>
                  <a:pt x="238" y="258"/>
                </a:lnTo>
                <a:lnTo>
                  <a:pt x="232" y="268"/>
                </a:lnTo>
                <a:lnTo>
                  <a:pt x="225" y="280"/>
                </a:lnTo>
                <a:lnTo>
                  <a:pt x="217" y="290"/>
                </a:lnTo>
                <a:lnTo>
                  <a:pt x="209" y="298"/>
                </a:lnTo>
                <a:lnTo>
                  <a:pt x="200" y="306"/>
                </a:lnTo>
                <a:lnTo>
                  <a:pt x="191" y="313"/>
                </a:lnTo>
                <a:lnTo>
                  <a:pt x="180" y="319"/>
                </a:lnTo>
                <a:lnTo>
                  <a:pt x="170" y="323"/>
                </a:lnTo>
                <a:lnTo>
                  <a:pt x="158" y="327"/>
                </a:lnTo>
                <a:lnTo>
                  <a:pt x="146" y="330"/>
                </a:lnTo>
                <a:lnTo>
                  <a:pt x="134" y="332"/>
                </a:lnTo>
                <a:lnTo>
                  <a:pt x="123" y="332"/>
                </a:lnTo>
                <a:lnTo>
                  <a:pt x="110" y="330"/>
                </a:lnTo>
                <a:lnTo>
                  <a:pt x="98" y="328"/>
                </a:lnTo>
                <a:lnTo>
                  <a:pt x="87" y="325"/>
                </a:lnTo>
                <a:lnTo>
                  <a:pt x="75" y="320"/>
                </a:lnTo>
                <a:lnTo>
                  <a:pt x="64" y="313"/>
                </a:lnTo>
                <a:lnTo>
                  <a:pt x="52" y="306"/>
                </a:lnTo>
                <a:lnTo>
                  <a:pt x="43" y="299"/>
                </a:lnTo>
                <a:lnTo>
                  <a:pt x="34" y="291"/>
                </a:lnTo>
                <a:lnTo>
                  <a:pt x="26" y="282"/>
                </a:lnTo>
                <a:lnTo>
                  <a:pt x="20" y="273"/>
                </a:lnTo>
                <a:lnTo>
                  <a:pt x="14" y="262"/>
                </a:lnTo>
                <a:lnTo>
                  <a:pt x="8" y="252"/>
                </a:lnTo>
                <a:lnTo>
                  <a:pt x="5" y="240"/>
                </a:lnTo>
                <a:lnTo>
                  <a:pt x="3" y="229"/>
                </a:lnTo>
                <a:lnTo>
                  <a:pt x="1" y="217"/>
                </a:lnTo>
                <a:lnTo>
                  <a:pt x="0" y="206"/>
                </a:lnTo>
                <a:lnTo>
                  <a:pt x="1" y="194"/>
                </a:lnTo>
                <a:lnTo>
                  <a:pt x="4" y="183"/>
                </a:lnTo>
                <a:lnTo>
                  <a:pt x="7" y="171"/>
                </a:lnTo>
                <a:lnTo>
                  <a:pt x="12" y="161"/>
                </a:lnTo>
                <a:lnTo>
                  <a:pt x="18" y="149"/>
                </a:lnTo>
                <a:lnTo>
                  <a:pt x="23" y="140"/>
                </a:lnTo>
                <a:lnTo>
                  <a:pt x="31" y="131"/>
                </a:lnTo>
                <a:lnTo>
                  <a:pt x="41" y="121"/>
                </a:lnTo>
                <a:lnTo>
                  <a:pt x="52" y="112"/>
                </a:lnTo>
                <a:lnTo>
                  <a:pt x="65" y="103"/>
                </a:lnTo>
                <a:lnTo>
                  <a:pt x="79" y="94"/>
                </a:lnTo>
                <a:lnTo>
                  <a:pt x="95" y="84"/>
                </a:lnTo>
                <a:lnTo>
                  <a:pt x="112" y="74"/>
                </a:lnTo>
                <a:lnTo>
                  <a:pt x="115" y="74"/>
                </a:lnTo>
                <a:lnTo>
                  <a:pt x="116" y="73"/>
                </a:lnTo>
                <a:lnTo>
                  <a:pt x="117" y="72"/>
                </a:lnTo>
                <a:lnTo>
                  <a:pt x="119" y="72"/>
                </a:lnTo>
                <a:lnTo>
                  <a:pt x="120" y="71"/>
                </a:lnTo>
                <a:lnTo>
                  <a:pt x="121" y="71"/>
                </a:lnTo>
                <a:lnTo>
                  <a:pt x="123" y="69"/>
                </a:lnTo>
                <a:lnTo>
                  <a:pt x="124" y="69"/>
                </a:lnTo>
                <a:lnTo>
                  <a:pt x="2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61" name="Freeform 55">
            <a:extLst>
              <a:ext uri="{FF2B5EF4-FFF2-40B4-BE49-F238E27FC236}">
                <a16:creationId xmlns:a16="http://schemas.microsoft.com/office/drawing/2014/main" id="{67241A31-CF54-4562-B244-23745FDC3835}"/>
              </a:ext>
            </a:extLst>
          </p:cNvPr>
          <p:cNvSpPr>
            <a:spLocks noEditPoints="1"/>
          </p:cNvSpPr>
          <p:nvPr/>
        </p:nvSpPr>
        <p:spPr bwMode="auto">
          <a:xfrm>
            <a:off x="7710389" y="4145044"/>
            <a:ext cx="79948" cy="87002"/>
          </a:xfrm>
          <a:custGeom>
            <a:avLst/>
            <a:gdLst>
              <a:gd name="T0" fmla="*/ 9 w 315"/>
              <a:gd name="T1" fmla="*/ 43 h 363"/>
              <a:gd name="T2" fmla="*/ 7 w 315"/>
              <a:gd name="T3" fmla="*/ 48 h 363"/>
              <a:gd name="T4" fmla="*/ 8 w 315"/>
              <a:gd name="T5" fmla="*/ 54 h 363"/>
              <a:gd name="T6" fmla="*/ 10 w 315"/>
              <a:gd name="T7" fmla="*/ 59 h 363"/>
              <a:gd name="T8" fmla="*/ 14 w 315"/>
              <a:gd name="T9" fmla="*/ 62 h 363"/>
              <a:gd name="T10" fmla="*/ 19 w 315"/>
              <a:gd name="T11" fmla="*/ 65 h 363"/>
              <a:gd name="T12" fmla="*/ 25 w 315"/>
              <a:gd name="T13" fmla="*/ 67 h 363"/>
              <a:gd name="T14" fmla="*/ 30 w 315"/>
              <a:gd name="T15" fmla="*/ 67 h 363"/>
              <a:gd name="T16" fmla="*/ 35 w 315"/>
              <a:gd name="T17" fmla="*/ 65 h 363"/>
              <a:gd name="T18" fmla="*/ 40 w 315"/>
              <a:gd name="T19" fmla="*/ 62 h 363"/>
              <a:gd name="T20" fmla="*/ 44 w 315"/>
              <a:gd name="T21" fmla="*/ 57 h 363"/>
              <a:gd name="T22" fmla="*/ 59 w 315"/>
              <a:gd name="T23" fmla="*/ 31 h 363"/>
              <a:gd name="T24" fmla="*/ 60 w 315"/>
              <a:gd name="T25" fmla="*/ 25 h 363"/>
              <a:gd name="T26" fmla="*/ 60 w 315"/>
              <a:gd name="T27" fmla="*/ 20 h 363"/>
              <a:gd name="T28" fmla="*/ 58 w 315"/>
              <a:gd name="T29" fmla="*/ 15 h 363"/>
              <a:gd name="T30" fmla="*/ 54 w 315"/>
              <a:gd name="T31" fmla="*/ 12 h 363"/>
              <a:gd name="T32" fmla="*/ 49 w 315"/>
              <a:gd name="T33" fmla="*/ 8 h 363"/>
              <a:gd name="T34" fmla="*/ 43 w 315"/>
              <a:gd name="T35" fmla="*/ 7 h 363"/>
              <a:gd name="T36" fmla="*/ 38 w 315"/>
              <a:gd name="T37" fmla="*/ 7 h 363"/>
              <a:gd name="T38" fmla="*/ 33 w 315"/>
              <a:gd name="T39" fmla="*/ 9 h 363"/>
              <a:gd name="T40" fmla="*/ 28 w 315"/>
              <a:gd name="T41" fmla="*/ 12 h 363"/>
              <a:gd name="T42" fmla="*/ 24 w 315"/>
              <a:gd name="T43" fmla="*/ 18 h 363"/>
              <a:gd name="T44" fmla="*/ 17 w 315"/>
              <a:gd name="T45" fmla="*/ 15 h 363"/>
              <a:gd name="T46" fmla="*/ 20 w 315"/>
              <a:gd name="T47" fmla="*/ 11 h 363"/>
              <a:gd name="T48" fmla="*/ 22 w 315"/>
              <a:gd name="T49" fmla="*/ 8 h 363"/>
              <a:gd name="T50" fmla="*/ 24 w 315"/>
              <a:gd name="T51" fmla="*/ 6 h 363"/>
              <a:gd name="T52" fmla="*/ 27 w 315"/>
              <a:gd name="T53" fmla="*/ 4 h 363"/>
              <a:gd name="T54" fmla="*/ 29 w 315"/>
              <a:gd name="T55" fmla="*/ 2 h 363"/>
              <a:gd name="T56" fmla="*/ 33 w 315"/>
              <a:gd name="T57" fmla="*/ 1 h 363"/>
              <a:gd name="T58" fmla="*/ 38 w 315"/>
              <a:gd name="T59" fmla="*/ 0 h 363"/>
              <a:gd name="T60" fmla="*/ 42 w 315"/>
              <a:gd name="T61" fmla="*/ 0 h 363"/>
              <a:gd name="T62" fmla="*/ 47 w 315"/>
              <a:gd name="T63" fmla="*/ 1 h 363"/>
              <a:gd name="T64" fmla="*/ 52 w 315"/>
              <a:gd name="T65" fmla="*/ 2 h 363"/>
              <a:gd name="T66" fmla="*/ 57 w 315"/>
              <a:gd name="T67" fmla="*/ 5 h 363"/>
              <a:gd name="T68" fmla="*/ 63 w 315"/>
              <a:gd name="T69" fmla="*/ 10 h 363"/>
              <a:gd name="T70" fmla="*/ 67 w 315"/>
              <a:gd name="T71" fmla="*/ 17 h 363"/>
              <a:gd name="T72" fmla="*/ 68 w 315"/>
              <a:gd name="T73" fmla="*/ 24 h 363"/>
              <a:gd name="T74" fmla="*/ 67 w 315"/>
              <a:gd name="T75" fmla="*/ 32 h 363"/>
              <a:gd name="T76" fmla="*/ 63 w 315"/>
              <a:gd name="T77" fmla="*/ 40 h 363"/>
              <a:gd name="T78" fmla="*/ 49 w 315"/>
              <a:gd name="T79" fmla="*/ 62 h 363"/>
              <a:gd name="T80" fmla="*/ 47 w 315"/>
              <a:gd name="T81" fmla="*/ 65 h 363"/>
              <a:gd name="T82" fmla="*/ 45 w 315"/>
              <a:gd name="T83" fmla="*/ 67 h 363"/>
              <a:gd name="T84" fmla="*/ 43 w 315"/>
              <a:gd name="T85" fmla="*/ 69 h 363"/>
              <a:gd name="T86" fmla="*/ 40 w 315"/>
              <a:gd name="T87" fmla="*/ 71 h 363"/>
              <a:gd name="T88" fmla="*/ 37 w 315"/>
              <a:gd name="T89" fmla="*/ 72 h 363"/>
              <a:gd name="T90" fmla="*/ 32 w 315"/>
              <a:gd name="T91" fmla="*/ 74 h 363"/>
              <a:gd name="T92" fmla="*/ 28 w 315"/>
              <a:gd name="T93" fmla="*/ 74 h 363"/>
              <a:gd name="T94" fmla="*/ 23 w 315"/>
              <a:gd name="T95" fmla="*/ 74 h 363"/>
              <a:gd name="T96" fmla="*/ 18 w 315"/>
              <a:gd name="T97" fmla="*/ 72 h 363"/>
              <a:gd name="T98" fmla="*/ 14 w 315"/>
              <a:gd name="T99" fmla="*/ 70 h 363"/>
              <a:gd name="T100" fmla="*/ 10 w 315"/>
              <a:gd name="T101" fmla="*/ 68 h 363"/>
              <a:gd name="T102" fmla="*/ 6 w 315"/>
              <a:gd name="T103" fmla="*/ 65 h 363"/>
              <a:gd name="T104" fmla="*/ 4 w 315"/>
              <a:gd name="T105" fmla="*/ 61 h 363"/>
              <a:gd name="T106" fmla="*/ 2 w 315"/>
              <a:gd name="T107" fmla="*/ 57 h 363"/>
              <a:gd name="T108" fmla="*/ 0 w 315"/>
              <a:gd name="T109" fmla="*/ 53 h 363"/>
              <a:gd name="T110" fmla="*/ 0 w 315"/>
              <a:gd name="T111" fmla="*/ 50 h 363"/>
              <a:gd name="T112" fmla="*/ 0 w 315"/>
              <a:gd name="T113" fmla="*/ 47 h 363"/>
              <a:gd name="T114" fmla="*/ 1 w 315"/>
              <a:gd name="T115" fmla="*/ 44 h 363"/>
              <a:gd name="T116" fmla="*/ 2 w 315"/>
              <a:gd name="T117" fmla="*/ 40 h 363"/>
              <a:gd name="T118" fmla="*/ 4 w 315"/>
              <a:gd name="T119" fmla="*/ 37 h 3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5"/>
              <a:gd name="T181" fmla="*/ 0 h 363"/>
              <a:gd name="T182" fmla="*/ 315 w 315"/>
              <a:gd name="T183" fmla="*/ 363 h 3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5" h="363">
                <a:moveTo>
                  <a:pt x="52" y="191"/>
                </a:moveTo>
                <a:lnTo>
                  <a:pt x="46" y="201"/>
                </a:lnTo>
                <a:lnTo>
                  <a:pt x="42" y="210"/>
                </a:lnTo>
                <a:lnTo>
                  <a:pt x="39" y="220"/>
                </a:lnTo>
                <a:lnTo>
                  <a:pt x="37" y="229"/>
                </a:lnTo>
                <a:lnTo>
                  <a:pt x="34" y="237"/>
                </a:lnTo>
                <a:lnTo>
                  <a:pt x="34" y="246"/>
                </a:lnTo>
                <a:lnTo>
                  <a:pt x="34" y="254"/>
                </a:lnTo>
                <a:lnTo>
                  <a:pt x="37" y="264"/>
                </a:lnTo>
                <a:lnTo>
                  <a:pt x="39" y="272"/>
                </a:lnTo>
                <a:lnTo>
                  <a:pt x="41" y="279"/>
                </a:lnTo>
                <a:lnTo>
                  <a:pt x="46" y="287"/>
                </a:lnTo>
                <a:lnTo>
                  <a:pt x="50" y="294"/>
                </a:lnTo>
                <a:lnTo>
                  <a:pt x="56" y="299"/>
                </a:lnTo>
                <a:lnTo>
                  <a:pt x="63" y="306"/>
                </a:lnTo>
                <a:lnTo>
                  <a:pt x="71" y="312"/>
                </a:lnTo>
                <a:lnTo>
                  <a:pt x="79" y="317"/>
                </a:lnTo>
                <a:lnTo>
                  <a:pt x="89" y="321"/>
                </a:lnTo>
                <a:lnTo>
                  <a:pt x="97" y="325"/>
                </a:lnTo>
                <a:lnTo>
                  <a:pt x="106" y="328"/>
                </a:lnTo>
                <a:lnTo>
                  <a:pt x="114" y="329"/>
                </a:lnTo>
                <a:lnTo>
                  <a:pt x="122" y="331"/>
                </a:lnTo>
                <a:lnTo>
                  <a:pt x="130" y="331"/>
                </a:lnTo>
                <a:lnTo>
                  <a:pt x="139" y="329"/>
                </a:lnTo>
                <a:lnTo>
                  <a:pt x="147" y="327"/>
                </a:lnTo>
                <a:lnTo>
                  <a:pt x="156" y="325"/>
                </a:lnTo>
                <a:lnTo>
                  <a:pt x="162" y="320"/>
                </a:lnTo>
                <a:lnTo>
                  <a:pt x="169" y="316"/>
                </a:lnTo>
                <a:lnTo>
                  <a:pt x="177" y="310"/>
                </a:lnTo>
                <a:lnTo>
                  <a:pt x="183" y="304"/>
                </a:lnTo>
                <a:lnTo>
                  <a:pt x="190" y="296"/>
                </a:lnTo>
                <a:lnTo>
                  <a:pt x="196" y="288"/>
                </a:lnTo>
                <a:lnTo>
                  <a:pt x="202" y="279"/>
                </a:lnTo>
                <a:lnTo>
                  <a:pt x="264" y="171"/>
                </a:lnTo>
                <a:lnTo>
                  <a:pt x="269" y="161"/>
                </a:lnTo>
                <a:lnTo>
                  <a:pt x="273" y="152"/>
                </a:lnTo>
                <a:lnTo>
                  <a:pt x="277" y="142"/>
                </a:lnTo>
                <a:lnTo>
                  <a:pt x="279" y="134"/>
                </a:lnTo>
                <a:lnTo>
                  <a:pt x="280" y="125"/>
                </a:lnTo>
                <a:lnTo>
                  <a:pt x="280" y="116"/>
                </a:lnTo>
                <a:lnTo>
                  <a:pt x="280" y="108"/>
                </a:lnTo>
                <a:lnTo>
                  <a:pt x="279" y="100"/>
                </a:lnTo>
                <a:lnTo>
                  <a:pt x="276" y="91"/>
                </a:lnTo>
                <a:lnTo>
                  <a:pt x="273" y="83"/>
                </a:lnTo>
                <a:lnTo>
                  <a:pt x="269" y="76"/>
                </a:lnTo>
                <a:lnTo>
                  <a:pt x="264" y="70"/>
                </a:lnTo>
                <a:lnTo>
                  <a:pt x="258" y="63"/>
                </a:lnTo>
                <a:lnTo>
                  <a:pt x="251" y="57"/>
                </a:lnTo>
                <a:lnTo>
                  <a:pt x="244" y="51"/>
                </a:lnTo>
                <a:lnTo>
                  <a:pt x="235" y="45"/>
                </a:lnTo>
                <a:lnTo>
                  <a:pt x="227" y="41"/>
                </a:lnTo>
                <a:lnTo>
                  <a:pt x="218" y="37"/>
                </a:lnTo>
                <a:lnTo>
                  <a:pt x="210" y="35"/>
                </a:lnTo>
                <a:lnTo>
                  <a:pt x="201" y="33"/>
                </a:lnTo>
                <a:lnTo>
                  <a:pt x="192" y="33"/>
                </a:lnTo>
                <a:lnTo>
                  <a:pt x="184" y="33"/>
                </a:lnTo>
                <a:lnTo>
                  <a:pt x="176" y="34"/>
                </a:lnTo>
                <a:lnTo>
                  <a:pt x="167" y="36"/>
                </a:lnTo>
                <a:lnTo>
                  <a:pt x="160" y="38"/>
                </a:lnTo>
                <a:lnTo>
                  <a:pt x="152" y="43"/>
                </a:lnTo>
                <a:lnTo>
                  <a:pt x="144" y="48"/>
                </a:lnTo>
                <a:lnTo>
                  <a:pt x="137" y="53"/>
                </a:lnTo>
                <a:lnTo>
                  <a:pt x="130" y="60"/>
                </a:lnTo>
                <a:lnTo>
                  <a:pt x="124" y="67"/>
                </a:lnTo>
                <a:lnTo>
                  <a:pt x="119" y="75"/>
                </a:lnTo>
                <a:lnTo>
                  <a:pt x="113" y="86"/>
                </a:lnTo>
                <a:lnTo>
                  <a:pt x="52" y="191"/>
                </a:lnTo>
                <a:close/>
                <a:moveTo>
                  <a:pt x="25" y="167"/>
                </a:moveTo>
                <a:lnTo>
                  <a:pt x="78" y="74"/>
                </a:lnTo>
                <a:lnTo>
                  <a:pt x="83" y="66"/>
                </a:lnTo>
                <a:lnTo>
                  <a:pt x="87" y="60"/>
                </a:lnTo>
                <a:lnTo>
                  <a:pt x="91" y="53"/>
                </a:lnTo>
                <a:lnTo>
                  <a:pt x="94" y="48"/>
                </a:lnTo>
                <a:lnTo>
                  <a:pt x="99" y="43"/>
                </a:lnTo>
                <a:lnTo>
                  <a:pt x="102" y="38"/>
                </a:lnTo>
                <a:lnTo>
                  <a:pt x="106" y="34"/>
                </a:lnTo>
                <a:lnTo>
                  <a:pt x="109" y="30"/>
                </a:lnTo>
                <a:lnTo>
                  <a:pt x="113" y="28"/>
                </a:lnTo>
                <a:lnTo>
                  <a:pt x="116" y="25"/>
                </a:lnTo>
                <a:lnTo>
                  <a:pt x="120" y="22"/>
                </a:lnTo>
                <a:lnTo>
                  <a:pt x="123" y="19"/>
                </a:lnTo>
                <a:lnTo>
                  <a:pt x="128" y="16"/>
                </a:lnTo>
                <a:lnTo>
                  <a:pt x="131" y="14"/>
                </a:lnTo>
                <a:lnTo>
                  <a:pt x="136" y="12"/>
                </a:lnTo>
                <a:lnTo>
                  <a:pt x="139" y="11"/>
                </a:lnTo>
                <a:lnTo>
                  <a:pt x="146" y="7"/>
                </a:lnTo>
                <a:lnTo>
                  <a:pt x="153" y="5"/>
                </a:lnTo>
                <a:lnTo>
                  <a:pt x="160" y="4"/>
                </a:lnTo>
                <a:lnTo>
                  <a:pt x="167" y="3"/>
                </a:lnTo>
                <a:lnTo>
                  <a:pt x="174" y="1"/>
                </a:lnTo>
                <a:lnTo>
                  <a:pt x="182" y="0"/>
                </a:lnTo>
                <a:lnTo>
                  <a:pt x="189" y="0"/>
                </a:lnTo>
                <a:lnTo>
                  <a:pt x="196" y="0"/>
                </a:lnTo>
                <a:lnTo>
                  <a:pt x="203" y="1"/>
                </a:lnTo>
                <a:lnTo>
                  <a:pt x="210" y="3"/>
                </a:lnTo>
                <a:lnTo>
                  <a:pt x="218" y="4"/>
                </a:lnTo>
                <a:lnTo>
                  <a:pt x="225" y="6"/>
                </a:lnTo>
                <a:lnTo>
                  <a:pt x="232" y="8"/>
                </a:lnTo>
                <a:lnTo>
                  <a:pt x="239" y="11"/>
                </a:lnTo>
                <a:lnTo>
                  <a:pt x="244" y="14"/>
                </a:lnTo>
                <a:lnTo>
                  <a:pt x="251" y="18"/>
                </a:lnTo>
                <a:lnTo>
                  <a:pt x="264" y="26"/>
                </a:lnTo>
                <a:lnTo>
                  <a:pt x="274" y="34"/>
                </a:lnTo>
                <a:lnTo>
                  <a:pt x="284" y="42"/>
                </a:lnTo>
                <a:lnTo>
                  <a:pt x="292" y="51"/>
                </a:lnTo>
                <a:lnTo>
                  <a:pt x="299" y="60"/>
                </a:lnTo>
                <a:lnTo>
                  <a:pt x="305" y="71"/>
                </a:lnTo>
                <a:lnTo>
                  <a:pt x="309" y="82"/>
                </a:lnTo>
                <a:lnTo>
                  <a:pt x="311" y="94"/>
                </a:lnTo>
                <a:lnTo>
                  <a:pt x="314" y="105"/>
                </a:lnTo>
                <a:lnTo>
                  <a:pt x="315" y="117"/>
                </a:lnTo>
                <a:lnTo>
                  <a:pt x="314" y="130"/>
                </a:lnTo>
                <a:lnTo>
                  <a:pt x="313" y="142"/>
                </a:lnTo>
                <a:lnTo>
                  <a:pt x="309" y="155"/>
                </a:lnTo>
                <a:lnTo>
                  <a:pt x="305" y="168"/>
                </a:lnTo>
                <a:lnTo>
                  <a:pt x="299" y="180"/>
                </a:lnTo>
                <a:lnTo>
                  <a:pt x="292" y="194"/>
                </a:lnTo>
                <a:lnTo>
                  <a:pt x="236" y="290"/>
                </a:lnTo>
                <a:lnTo>
                  <a:pt x="233" y="296"/>
                </a:lnTo>
                <a:lnTo>
                  <a:pt x="228" y="302"/>
                </a:lnTo>
                <a:lnTo>
                  <a:pt x="225" y="307"/>
                </a:lnTo>
                <a:lnTo>
                  <a:pt x="221" y="313"/>
                </a:lnTo>
                <a:lnTo>
                  <a:pt x="218" y="318"/>
                </a:lnTo>
                <a:lnTo>
                  <a:pt x="214" y="322"/>
                </a:lnTo>
                <a:lnTo>
                  <a:pt x="211" y="326"/>
                </a:lnTo>
                <a:lnTo>
                  <a:pt x="208" y="329"/>
                </a:lnTo>
                <a:lnTo>
                  <a:pt x="204" y="333"/>
                </a:lnTo>
                <a:lnTo>
                  <a:pt x="201" y="336"/>
                </a:lnTo>
                <a:lnTo>
                  <a:pt x="197" y="340"/>
                </a:lnTo>
                <a:lnTo>
                  <a:pt x="194" y="342"/>
                </a:lnTo>
                <a:lnTo>
                  <a:pt x="189" y="346"/>
                </a:lnTo>
                <a:lnTo>
                  <a:pt x="186" y="348"/>
                </a:lnTo>
                <a:lnTo>
                  <a:pt x="182" y="350"/>
                </a:lnTo>
                <a:lnTo>
                  <a:pt x="177" y="351"/>
                </a:lnTo>
                <a:lnTo>
                  <a:pt x="171" y="355"/>
                </a:lnTo>
                <a:lnTo>
                  <a:pt x="164" y="357"/>
                </a:lnTo>
                <a:lnTo>
                  <a:pt x="157" y="359"/>
                </a:lnTo>
                <a:lnTo>
                  <a:pt x="150" y="361"/>
                </a:lnTo>
                <a:lnTo>
                  <a:pt x="143" y="362"/>
                </a:lnTo>
                <a:lnTo>
                  <a:pt x="136" y="362"/>
                </a:lnTo>
                <a:lnTo>
                  <a:pt x="128" y="363"/>
                </a:lnTo>
                <a:lnTo>
                  <a:pt x="121" y="362"/>
                </a:lnTo>
                <a:lnTo>
                  <a:pt x="114" y="362"/>
                </a:lnTo>
                <a:lnTo>
                  <a:pt x="106" y="361"/>
                </a:lnTo>
                <a:lnTo>
                  <a:pt x="99" y="358"/>
                </a:lnTo>
                <a:lnTo>
                  <a:pt x="92" y="357"/>
                </a:lnTo>
                <a:lnTo>
                  <a:pt x="84" y="354"/>
                </a:lnTo>
                <a:lnTo>
                  <a:pt x="77" y="351"/>
                </a:lnTo>
                <a:lnTo>
                  <a:pt x="70" y="348"/>
                </a:lnTo>
                <a:lnTo>
                  <a:pt x="63" y="344"/>
                </a:lnTo>
                <a:lnTo>
                  <a:pt x="57" y="340"/>
                </a:lnTo>
                <a:lnTo>
                  <a:pt x="50" y="336"/>
                </a:lnTo>
                <a:lnTo>
                  <a:pt x="45" y="332"/>
                </a:lnTo>
                <a:lnTo>
                  <a:pt x="39" y="327"/>
                </a:lnTo>
                <a:lnTo>
                  <a:pt x="34" y="321"/>
                </a:lnTo>
                <a:lnTo>
                  <a:pt x="30" y="317"/>
                </a:lnTo>
                <a:lnTo>
                  <a:pt x="25" y="311"/>
                </a:lnTo>
                <a:lnTo>
                  <a:pt x="20" y="305"/>
                </a:lnTo>
                <a:lnTo>
                  <a:pt x="17" y="299"/>
                </a:lnTo>
                <a:lnTo>
                  <a:pt x="13" y="292"/>
                </a:lnTo>
                <a:lnTo>
                  <a:pt x="10" y="287"/>
                </a:lnTo>
                <a:lnTo>
                  <a:pt x="8" y="280"/>
                </a:lnTo>
                <a:lnTo>
                  <a:pt x="5" y="273"/>
                </a:lnTo>
                <a:lnTo>
                  <a:pt x="3" y="266"/>
                </a:lnTo>
                <a:lnTo>
                  <a:pt x="1" y="259"/>
                </a:lnTo>
                <a:lnTo>
                  <a:pt x="0" y="251"/>
                </a:lnTo>
                <a:lnTo>
                  <a:pt x="0" y="247"/>
                </a:lnTo>
                <a:lnTo>
                  <a:pt x="0" y="243"/>
                </a:lnTo>
                <a:lnTo>
                  <a:pt x="0" y="238"/>
                </a:lnTo>
                <a:lnTo>
                  <a:pt x="0" y="234"/>
                </a:lnTo>
                <a:lnTo>
                  <a:pt x="0" y="229"/>
                </a:lnTo>
                <a:lnTo>
                  <a:pt x="1" y="224"/>
                </a:lnTo>
                <a:lnTo>
                  <a:pt x="2" y="219"/>
                </a:lnTo>
                <a:lnTo>
                  <a:pt x="3" y="214"/>
                </a:lnTo>
                <a:lnTo>
                  <a:pt x="4" y="209"/>
                </a:lnTo>
                <a:lnTo>
                  <a:pt x="7" y="204"/>
                </a:lnTo>
                <a:lnTo>
                  <a:pt x="9" y="198"/>
                </a:lnTo>
                <a:lnTo>
                  <a:pt x="11" y="192"/>
                </a:lnTo>
                <a:lnTo>
                  <a:pt x="15" y="186"/>
                </a:lnTo>
                <a:lnTo>
                  <a:pt x="17" y="180"/>
                </a:lnTo>
                <a:lnTo>
                  <a:pt x="20" y="173"/>
                </a:lnTo>
                <a:lnTo>
                  <a:pt x="25"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62" name="Freeform 56">
            <a:extLst>
              <a:ext uri="{FF2B5EF4-FFF2-40B4-BE49-F238E27FC236}">
                <a16:creationId xmlns:a16="http://schemas.microsoft.com/office/drawing/2014/main" id="{45CEA453-FB91-4EB1-8A4E-CFAD7CCD5F45}"/>
              </a:ext>
            </a:extLst>
          </p:cNvPr>
          <p:cNvSpPr>
            <a:spLocks/>
          </p:cNvSpPr>
          <p:nvPr/>
        </p:nvSpPr>
        <p:spPr bwMode="auto">
          <a:xfrm>
            <a:off x="7809147" y="4212059"/>
            <a:ext cx="87002" cy="85826"/>
          </a:xfrm>
          <a:custGeom>
            <a:avLst/>
            <a:gdLst>
              <a:gd name="T0" fmla="*/ 10 w 350"/>
              <a:gd name="T1" fmla="*/ 39 h 358"/>
              <a:gd name="T2" fmla="*/ 8 w 350"/>
              <a:gd name="T3" fmla="*/ 44 h 358"/>
              <a:gd name="T4" fmla="*/ 7 w 350"/>
              <a:gd name="T5" fmla="*/ 49 h 358"/>
              <a:gd name="T6" fmla="*/ 8 w 350"/>
              <a:gd name="T7" fmla="*/ 54 h 358"/>
              <a:gd name="T8" fmla="*/ 10 w 350"/>
              <a:gd name="T9" fmla="*/ 59 h 358"/>
              <a:gd name="T10" fmla="*/ 14 w 350"/>
              <a:gd name="T11" fmla="*/ 62 h 358"/>
              <a:gd name="T12" fmla="*/ 18 w 350"/>
              <a:gd name="T13" fmla="*/ 65 h 358"/>
              <a:gd name="T14" fmla="*/ 24 w 350"/>
              <a:gd name="T15" fmla="*/ 66 h 358"/>
              <a:gd name="T16" fmla="*/ 29 w 350"/>
              <a:gd name="T17" fmla="*/ 66 h 358"/>
              <a:gd name="T18" fmla="*/ 35 w 350"/>
              <a:gd name="T19" fmla="*/ 64 h 358"/>
              <a:gd name="T20" fmla="*/ 40 w 350"/>
              <a:gd name="T21" fmla="*/ 60 h 358"/>
              <a:gd name="T22" fmla="*/ 43 w 350"/>
              <a:gd name="T23" fmla="*/ 56 h 358"/>
              <a:gd name="T24" fmla="*/ 45 w 350"/>
              <a:gd name="T25" fmla="*/ 51 h 358"/>
              <a:gd name="T26" fmla="*/ 46 w 350"/>
              <a:gd name="T27" fmla="*/ 45 h 358"/>
              <a:gd name="T28" fmla="*/ 44 w 350"/>
              <a:gd name="T29" fmla="*/ 40 h 358"/>
              <a:gd name="T30" fmla="*/ 41 w 350"/>
              <a:gd name="T31" fmla="*/ 36 h 358"/>
              <a:gd name="T32" fmla="*/ 38 w 350"/>
              <a:gd name="T33" fmla="*/ 32 h 358"/>
              <a:gd name="T34" fmla="*/ 35 w 350"/>
              <a:gd name="T35" fmla="*/ 30 h 358"/>
              <a:gd name="T36" fmla="*/ 32 w 350"/>
              <a:gd name="T37" fmla="*/ 29 h 358"/>
              <a:gd name="T38" fmla="*/ 28 w 350"/>
              <a:gd name="T39" fmla="*/ 29 h 358"/>
              <a:gd name="T40" fmla="*/ 25 w 350"/>
              <a:gd name="T41" fmla="*/ 29 h 358"/>
              <a:gd name="T42" fmla="*/ 21 w 350"/>
              <a:gd name="T43" fmla="*/ 30 h 358"/>
              <a:gd name="T44" fmla="*/ 74 w 350"/>
              <a:gd name="T45" fmla="*/ 21 h 358"/>
              <a:gd name="T46" fmla="*/ 31 w 350"/>
              <a:gd name="T47" fmla="*/ 23 h 358"/>
              <a:gd name="T48" fmla="*/ 34 w 350"/>
              <a:gd name="T49" fmla="*/ 23 h 358"/>
              <a:gd name="T50" fmla="*/ 37 w 350"/>
              <a:gd name="T51" fmla="*/ 24 h 358"/>
              <a:gd name="T52" fmla="*/ 39 w 350"/>
              <a:gd name="T53" fmla="*/ 25 h 358"/>
              <a:gd name="T54" fmla="*/ 41 w 350"/>
              <a:gd name="T55" fmla="*/ 26 h 358"/>
              <a:gd name="T56" fmla="*/ 44 w 350"/>
              <a:gd name="T57" fmla="*/ 28 h 358"/>
              <a:gd name="T58" fmla="*/ 48 w 350"/>
              <a:gd name="T59" fmla="*/ 32 h 358"/>
              <a:gd name="T60" fmla="*/ 52 w 350"/>
              <a:gd name="T61" fmla="*/ 38 h 358"/>
              <a:gd name="T62" fmla="*/ 53 w 350"/>
              <a:gd name="T63" fmla="*/ 45 h 358"/>
              <a:gd name="T64" fmla="*/ 53 w 350"/>
              <a:gd name="T65" fmla="*/ 52 h 358"/>
              <a:gd name="T66" fmla="*/ 50 w 350"/>
              <a:gd name="T67" fmla="*/ 59 h 358"/>
              <a:gd name="T68" fmla="*/ 45 w 350"/>
              <a:gd name="T69" fmla="*/ 66 h 358"/>
              <a:gd name="T70" fmla="*/ 38 w 350"/>
              <a:gd name="T71" fmla="*/ 70 h 358"/>
              <a:gd name="T72" fmla="*/ 31 w 350"/>
              <a:gd name="T73" fmla="*/ 73 h 358"/>
              <a:gd name="T74" fmla="*/ 23 w 350"/>
              <a:gd name="T75" fmla="*/ 73 h 358"/>
              <a:gd name="T76" fmla="*/ 16 w 350"/>
              <a:gd name="T77" fmla="*/ 71 h 358"/>
              <a:gd name="T78" fmla="*/ 9 w 350"/>
              <a:gd name="T79" fmla="*/ 67 h 358"/>
              <a:gd name="T80" fmla="*/ 4 w 350"/>
              <a:gd name="T81" fmla="*/ 62 h 358"/>
              <a:gd name="T82" fmla="*/ 1 w 350"/>
              <a:gd name="T83" fmla="*/ 56 h 358"/>
              <a:gd name="T84" fmla="*/ 0 w 350"/>
              <a:gd name="T85" fmla="*/ 49 h 358"/>
              <a:gd name="T86" fmla="*/ 1 w 350"/>
              <a:gd name="T87" fmla="*/ 42 h 358"/>
              <a:gd name="T88" fmla="*/ 4 w 350"/>
              <a:gd name="T89" fmla="*/ 35 h 3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50"/>
              <a:gd name="T136" fmla="*/ 0 h 358"/>
              <a:gd name="T137" fmla="*/ 350 w 350"/>
              <a:gd name="T138" fmla="*/ 358 h 3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50" h="358">
                <a:moveTo>
                  <a:pt x="25" y="162"/>
                </a:moveTo>
                <a:lnTo>
                  <a:pt x="53" y="185"/>
                </a:lnTo>
                <a:lnTo>
                  <a:pt x="48" y="192"/>
                </a:lnTo>
                <a:lnTo>
                  <a:pt x="44" y="200"/>
                </a:lnTo>
                <a:lnTo>
                  <a:pt x="40" y="207"/>
                </a:lnTo>
                <a:lnTo>
                  <a:pt x="38" y="215"/>
                </a:lnTo>
                <a:lnTo>
                  <a:pt x="37" y="223"/>
                </a:lnTo>
                <a:lnTo>
                  <a:pt x="35" y="231"/>
                </a:lnTo>
                <a:lnTo>
                  <a:pt x="35" y="240"/>
                </a:lnTo>
                <a:lnTo>
                  <a:pt x="35" y="248"/>
                </a:lnTo>
                <a:lnTo>
                  <a:pt x="37" y="258"/>
                </a:lnTo>
                <a:lnTo>
                  <a:pt x="39" y="266"/>
                </a:lnTo>
                <a:lnTo>
                  <a:pt x="41" y="274"/>
                </a:lnTo>
                <a:lnTo>
                  <a:pt x="45" y="281"/>
                </a:lnTo>
                <a:lnTo>
                  <a:pt x="49" y="288"/>
                </a:lnTo>
                <a:lnTo>
                  <a:pt x="54" y="295"/>
                </a:lnTo>
                <a:lnTo>
                  <a:pt x="60" y="300"/>
                </a:lnTo>
                <a:lnTo>
                  <a:pt x="65" y="306"/>
                </a:lnTo>
                <a:lnTo>
                  <a:pt x="72" y="311"/>
                </a:lnTo>
                <a:lnTo>
                  <a:pt x="80" y="315"/>
                </a:lnTo>
                <a:lnTo>
                  <a:pt x="87" y="319"/>
                </a:lnTo>
                <a:lnTo>
                  <a:pt x="96" y="322"/>
                </a:lnTo>
                <a:lnTo>
                  <a:pt x="104" y="324"/>
                </a:lnTo>
                <a:lnTo>
                  <a:pt x="113" y="325"/>
                </a:lnTo>
                <a:lnTo>
                  <a:pt x="121" y="325"/>
                </a:lnTo>
                <a:lnTo>
                  <a:pt x="130" y="325"/>
                </a:lnTo>
                <a:lnTo>
                  <a:pt x="139" y="322"/>
                </a:lnTo>
                <a:lnTo>
                  <a:pt x="149" y="320"/>
                </a:lnTo>
                <a:lnTo>
                  <a:pt x="157" y="317"/>
                </a:lnTo>
                <a:lnTo>
                  <a:pt x="165" y="313"/>
                </a:lnTo>
                <a:lnTo>
                  <a:pt x="173" y="309"/>
                </a:lnTo>
                <a:lnTo>
                  <a:pt x="180" y="303"/>
                </a:lnTo>
                <a:lnTo>
                  <a:pt x="187" y="296"/>
                </a:lnTo>
                <a:lnTo>
                  <a:pt x="194" y="289"/>
                </a:lnTo>
                <a:lnTo>
                  <a:pt x="199" y="281"/>
                </a:lnTo>
                <a:lnTo>
                  <a:pt x="204" y="273"/>
                </a:lnTo>
                <a:lnTo>
                  <a:pt x="209" y="265"/>
                </a:lnTo>
                <a:lnTo>
                  <a:pt x="212" y="257"/>
                </a:lnTo>
                <a:lnTo>
                  <a:pt x="214" y="248"/>
                </a:lnTo>
                <a:lnTo>
                  <a:pt x="216" y="239"/>
                </a:lnTo>
                <a:lnTo>
                  <a:pt x="217" y="231"/>
                </a:lnTo>
                <a:lnTo>
                  <a:pt x="217" y="222"/>
                </a:lnTo>
                <a:lnTo>
                  <a:pt x="216" y="214"/>
                </a:lnTo>
                <a:lnTo>
                  <a:pt x="213" y="205"/>
                </a:lnTo>
                <a:lnTo>
                  <a:pt x="210" y="196"/>
                </a:lnTo>
                <a:lnTo>
                  <a:pt x="206" y="188"/>
                </a:lnTo>
                <a:lnTo>
                  <a:pt x="202" y="181"/>
                </a:lnTo>
                <a:lnTo>
                  <a:pt x="196" y="175"/>
                </a:lnTo>
                <a:lnTo>
                  <a:pt x="189" y="168"/>
                </a:lnTo>
                <a:lnTo>
                  <a:pt x="182" y="161"/>
                </a:lnTo>
                <a:lnTo>
                  <a:pt x="178" y="157"/>
                </a:lnTo>
                <a:lnTo>
                  <a:pt x="173" y="154"/>
                </a:lnTo>
                <a:lnTo>
                  <a:pt x="168" y="150"/>
                </a:lnTo>
                <a:lnTo>
                  <a:pt x="164" y="148"/>
                </a:lnTo>
                <a:lnTo>
                  <a:pt x="159" y="146"/>
                </a:lnTo>
                <a:lnTo>
                  <a:pt x="153" y="145"/>
                </a:lnTo>
                <a:lnTo>
                  <a:pt x="149" y="142"/>
                </a:lnTo>
                <a:lnTo>
                  <a:pt x="143" y="141"/>
                </a:lnTo>
                <a:lnTo>
                  <a:pt x="138" y="141"/>
                </a:lnTo>
                <a:lnTo>
                  <a:pt x="132" y="140"/>
                </a:lnTo>
                <a:lnTo>
                  <a:pt x="127" y="140"/>
                </a:lnTo>
                <a:lnTo>
                  <a:pt x="122" y="140"/>
                </a:lnTo>
                <a:lnTo>
                  <a:pt x="116" y="141"/>
                </a:lnTo>
                <a:lnTo>
                  <a:pt x="109" y="142"/>
                </a:lnTo>
                <a:lnTo>
                  <a:pt x="104" y="143"/>
                </a:lnTo>
                <a:lnTo>
                  <a:pt x="98" y="145"/>
                </a:lnTo>
                <a:lnTo>
                  <a:pt x="85" y="117"/>
                </a:lnTo>
                <a:lnTo>
                  <a:pt x="225" y="0"/>
                </a:lnTo>
                <a:lnTo>
                  <a:pt x="350" y="105"/>
                </a:lnTo>
                <a:lnTo>
                  <a:pt x="328" y="132"/>
                </a:lnTo>
                <a:lnTo>
                  <a:pt x="225" y="47"/>
                </a:lnTo>
                <a:lnTo>
                  <a:pt x="146" y="113"/>
                </a:lnTo>
                <a:lnTo>
                  <a:pt x="151" y="113"/>
                </a:lnTo>
                <a:lnTo>
                  <a:pt x="156" y="113"/>
                </a:lnTo>
                <a:lnTo>
                  <a:pt x="160" y="114"/>
                </a:lnTo>
                <a:lnTo>
                  <a:pt x="165" y="116"/>
                </a:lnTo>
                <a:lnTo>
                  <a:pt x="168" y="117"/>
                </a:lnTo>
                <a:lnTo>
                  <a:pt x="173" y="118"/>
                </a:lnTo>
                <a:lnTo>
                  <a:pt x="176" y="119"/>
                </a:lnTo>
                <a:lnTo>
                  <a:pt x="181" y="120"/>
                </a:lnTo>
                <a:lnTo>
                  <a:pt x="184" y="121"/>
                </a:lnTo>
                <a:lnTo>
                  <a:pt x="188" y="124"/>
                </a:lnTo>
                <a:lnTo>
                  <a:pt x="191" y="125"/>
                </a:lnTo>
                <a:lnTo>
                  <a:pt x="195" y="127"/>
                </a:lnTo>
                <a:lnTo>
                  <a:pt x="198" y="129"/>
                </a:lnTo>
                <a:lnTo>
                  <a:pt x="203" y="132"/>
                </a:lnTo>
                <a:lnTo>
                  <a:pt x="206" y="135"/>
                </a:lnTo>
                <a:lnTo>
                  <a:pt x="210" y="138"/>
                </a:lnTo>
                <a:lnTo>
                  <a:pt x="219" y="147"/>
                </a:lnTo>
                <a:lnTo>
                  <a:pt x="227" y="155"/>
                </a:lnTo>
                <a:lnTo>
                  <a:pt x="234" y="165"/>
                </a:lnTo>
                <a:lnTo>
                  <a:pt x="241" y="176"/>
                </a:lnTo>
                <a:lnTo>
                  <a:pt x="246" y="186"/>
                </a:lnTo>
                <a:lnTo>
                  <a:pt x="249" y="196"/>
                </a:lnTo>
                <a:lnTo>
                  <a:pt x="251" y="208"/>
                </a:lnTo>
                <a:lnTo>
                  <a:pt x="253" y="221"/>
                </a:lnTo>
                <a:lnTo>
                  <a:pt x="253" y="232"/>
                </a:lnTo>
                <a:lnTo>
                  <a:pt x="251" y="245"/>
                </a:lnTo>
                <a:lnTo>
                  <a:pt x="249" y="257"/>
                </a:lnTo>
                <a:lnTo>
                  <a:pt x="246" y="268"/>
                </a:lnTo>
                <a:lnTo>
                  <a:pt x="241" y="280"/>
                </a:lnTo>
                <a:lnTo>
                  <a:pt x="235" y="290"/>
                </a:lnTo>
                <a:lnTo>
                  <a:pt x="228" y="302"/>
                </a:lnTo>
                <a:lnTo>
                  <a:pt x="220" y="312"/>
                </a:lnTo>
                <a:lnTo>
                  <a:pt x="211" y="322"/>
                </a:lnTo>
                <a:lnTo>
                  <a:pt x="202" y="330"/>
                </a:lnTo>
                <a:lnTo>
                  <a:pt x="193" y="337"/>
                </a:lnTo>
                <a:lnTo>
                  <a:pt x="182" y="344"/>
                </a:lnTo>
                <a:lnTo>
                  <a:pt x="171" y="349"/>
                </a:lnTo>
                <a:lnTo>
                  <a:pt x="159" y="354"/>
                </a:lnTo>
                <a:lnTo>
                  <a:pt x="147" y="356"/>
                </a:lnTo>
                <a:lnTo>
                  <a:pt x="135" y="358"/>
                </a:lnTo>
                <a:lnTo>
                  <a:pt x="122" y="358"/>
                </a:lnTo>
                <a:lnTo>
                  <a:pt x="109" y="358"/>
                </a:lnTo>
                <a:lnTo>
                  <a:pt x="98" y="356"/>
                </a:lnTo>
                <a:lnTo>
                  <a:pt x="86" y="354"/>
                </a:lnTo>
                <a:lnTo>
                  <a:pt x="75" y="349"/>
                </a:lnTo>
                <a:lnTo>
                  <a:pt x="64" y="344"/>
                </a:lnTo>
                <a:lnTo>
                  <a:pt x="54" y="337"/>
                </a:lnTo>
                <a:lnTo>
                  <a:pt x="44" y="330"/>
                </a:lnTo>
                <a:lnTo>
                  <a:pt x="34" y="322"/>
                </a:lnTo>
                <a:lnTo>
                  <a:pt x="27" y="313"/>
                </a:lnTo>
                <a:lnTo>
                  <a:pt x="20" y="304"/>
                </a:lnTo>
                <a:lnTo>
                  <a:pt x="15" y="295"/>
                </a:lnTo>
                <a:lnTo>
                  <a:pt x="9" y="284"/>
                </a:lnTo>
                <a:lnTo>
                  <a:pt x="5" y="274"/>
                </a:lnTo>
                <a:lnTo>
                  <a:pt x="2" y="262"/>
                </a:lnTo>
                <a:lnTo>
                  <a:pt x="1" y="251"/>
                </a:lnTo>
                <a:lnTo>
                  <a:pt x="0" y="239"/>
                </a:lnTo>
                <a:lnTo>
                  <a:pt x="1" y="228"/>
                </a:lnTo>
                <a:lnTo>
                  <a:pt x="2" y="216"/>
                </a:lnTo>
                <a:lnTo>
                  <a:pt x="4" y="206"/>
                </a:lnTo>
                <a:lnTo>
                  <a:pt x="8" y="194"/>
                </a:lnTo>
                <a:lnTo>
                  <a:pt x="12" y="184"/>
                </a:lnTo>
                <a:lnTo>
                  <a:pt x="18" y="172"/>
                </a:lnTo>
                <a:lnTo>
                  <a:pt x="25"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63" name="Freeform 57">
            <a:extLst>
              <a:ext uri="{FF2B5EF4-FFF2-40B4-BE49-F238E27FC236}">
                <a16:creationId xmlns:a16="http://schemas.microsoft.com/office/drawing/2014/main" id="{6DF7A1FC-646B-483B-A389-477DC8119FC7}"/>
              </a:ext>
            </a:extLst>
          </p:cNvPr>
          <p:cNvSpPr>
            <a:spLocks noEditPoints="1"/>
          </p:cNvSpPr>
          <p:nvPr/>
        </p:nvSpPr>
        <p:spPr bwMode="auto">
          <a:xfrm>
            <a:off x="7863229" y="4259087"/>
            <a:ext cx="83475" cy="85826"/>
          </a:xfrm>
          <a:custGeom>
            <a:avLst/>
            <a:gdLst>
              <a:gd name="T0" fmla="*/ 10 w 335"/>
              <a:gd name="T1" fmla="*/ 38 h 350"/>
              <a:gd name="T2" fmla="*/ 8 w 335"/>
              <a:gd name="T3" fmla="*/ 43 h 350"/>
              <a:gd name="T4" fmla="*/ 7 w 335"/>
              <a:gd name="T5" fmla="*/ 49 h 350"/>
              <a:gd name="T6" fmla="*/ 8 w 335"/>
              <a:gd name="T7" fmla="*/ 54 h 350"/>
              <a:gd name="T8" fmla="*/ 11 w 335"/>
              <a:gd name="T9" fmla="*/ 59 h 350"/>
              <a:gd name="T10" fmla="*/ 16 w 335"/>
              <a:gd name="T11" fmla="*/ 63 h 350"/>
              <a:gd name="T12" fmla="*/ 21 w 335"/>
              <a:gd name="T13" fmla="*/ 65 h 350"/>
              <a:gd name="T14" fmla="*/ 26 w 335"/>
              <a:gd name="T15" fmla="*/ 66 h 350"/>
              <a:gd name="T16" fmla="*/ 32 w 335"/>
              <a:gd name="T17" fmla="*/ 65 h 350"/>
              <a:gd name="T18" fmla="*/ 36 w 335"/>
              <a:gd name="T19" fmla="*/ 63 h 350"/>
              <a:gd name="T20" fmla="*/ 41 w 335"/>
              <a:gd name="T21" fmla="*/ 58 h 350"/>
              <a:gd name="T22" fmla="*/ 61 w 335"/>
              <a:gd name="T23" fmla="*/ 35 h 350"/>
              <a:gd name="T24" fmla="*/ 63 w 335"/>
              <a:gd name="T25" fmla="*/ 29 h 350"/>
              <a:gd name="T26" fmla="*/ 64 w 335"/>
              <a:gd name="T27" fmla="*/ 24 h 350"/>
              <a:gd name="T28" fmla="*/ 63 w 335"/>
              <a:gd name="T29" fmla="*/ 19 h 350"/>
              <a:gd name="T30" fmla="*/ 60 w 335"/>
              <a:gd name="T31" fmla="*/ 14 h 350"/>
              <a:gd name="T32" fmla="*/ 55 w 335"/>
              <a:gd name="T33" fmla="*/ 10 h 350"/>
              <a:gd name="T34" fmla="*/ 50 w 335"/>
              <a:gd name="T35" fmla="*/ 8 h 350"/>
              <a:gd name="T36" fmla="*/ 45 w 335"/>
              <a:gd name="T37" fmla="*/ 7 h 350"/>
              <a:gd name="T38" fmla="*/ 39 w 335"/>
              <a:gd name="T39" fmla="*/ 8 h 350"/>
              <a:gd name="T40" fmla="*/ 35 w 335"/>
              <a:gd name="T41" fmla="*/ 10 h 350"/>
              <a:gd name="T42" fmla="*/ 30 w 335"/>
              <a:gd name="T43" fmla="*/ 15 h 350"/>
              <a:gd name="T44" fmla="*/ 23 w 335"/>
              <a:gd name="T45" fmla="*/ 11 h 350"/>
              <a:gd name="T46" fmla="*/ 26 w 335"/>
              <a:gd name="T47" fmla="*/ 8 h 350"/>
              <a:gd name="T48" fmla="*/ 29 w 335"/>
              <a:gd name="T49" fmla="*/ 5 h 350"/>
              <a:gd name="T50" fmla="*/ 32 w 335"/>
              <a:gd name="T51" fmla="*/ 3 h 350"/>
              <a:gd name="T52" fmla="*/ 35 w 335"/>
              <a:gd name="T53" fmla="*/ 2 h 350"/>
              <a:gd name="T54" fmla="*/ 37 w 335"/>
              <a:gd name="T55" fmla="*/ 1 h 350"/>
              <a:gd name="T56" fmla="*/ 41 w 335"/>
              <a:gd name="T57" fmla="*/ 0 h 350"/>
              <a:gd name="T58" fmla="*/ 46 w 335"/>
              <a:gd name="T59" fmla="*/ 0 h 350"/>
              <a:gd name="T60" fmla="*/ 50 w 335"/>
              <a:gd name="T61" fmla="*/ 1 h 350"/>
              <a:gd name="T62" fmla="*/ 54 w 335"/>
              <a:gd name="T63" fmla="*/ 2 h 350"/>
              <a:gd name="T64" fmla="*/ 59 w 335"/>
              <a:gd name="T65" fmla="*/ 4 h 350"/>
              <a:gd name="T66" fmla="*/ 63 w 335"/>
              <a:gd name="T67" fmla="*/ 8 h 350"/>
              <a:gd name="T68" fmla="*/ 68 w 335"/>
              <a:gd name="T69" fmla="*/ 15 h 350"/>
              <a:gd name="T70" fmla="*/ 71 w 335"/>
              <a:gd name="T71" fmla="*/ 21 h 350"/>
              <a:gd name="T72" fmla="*/ 71 w 335"/>
              <a:gd name="T73" fmla="*/ 29 h 350"/>
              <a:gd name="T74" fmla="*/ 68 w 335"/>
              <a:gd name="T75" fmla="*/ 37 h 350"/>
              <a:gd name="T76" fmla="*/ 63 w 335"/>
              <a:gd name="T77" fmla="*/ 44 h 350"/>
              <a:gd name="T78" fmla="*/ 46 w 335"/>
              <a:gd name="T79" fmla="*/ 64 h 350"/>
              <a:gd name="T80" fmla="*/ 43 w 335"/>
              <a:gd name="T81" fmla="*/ 67 h 350"/>
              <a:gd name="T82" fmla="*/ 41 w 335"/>
              <a:gd name="T83" fmla="*/ 69 h 350"/>
              <a:gd name="T84" fmla="*/ 38 w 335"/>
              <a:gd name="T85" fmla="*/ 70 h 350"/>
              <a:gd name="T86" fmla="*/ 35 w 335"/>
              <a:gd name="T87" fmla="*/ 72 h 350"/>
              <a:gd name="T88" fmla="*/ 32 w 335"/>
              <a:gd name="T89" fmla="*/ 73 h 350"/>
              <a:gd name="T90" fmla="*/ 27 w 335"/>
              <a:gd name="T91" fmla="*/ 73 h 350"/>
              <a:gd name="T92" fmla="*/ 23 w 335"/>
              <a:gd name="T93" fmla="*/ 73 h 350"/>
              <a:gd name="T94" fmla="*/ 18 w 335"/>
              <a:gd name="T95" fmla="*/ 71 h 350"/>
              <a:gd name="T96" fmla="*/ 14 w 335"/>
              <a:gd name="T97" fmla="*/ 69 h 350"/>
              <a:gd name="T98" fmla="*/ 10 w 335"/>
              <a:gd name="T99" fmla="*/ 67 h 350"/>
              <a:gd name="T100" fmla="*/ 7 w 335"/>
              <a:gd name="T101" fmla="*/ 63 h 350"/>
              <a:gd name="T102" fmla="*/ 4 w 335"/>
              <a:gd name="T103" fmla="*/ 60 h 350"/>
              <a:gd name="T104" fmla="*/ 2 w 335"/>
              <a:gd name="T105" fmla="*/ 55 h 350"/>
              <a:gd name="T106" fmla="*/ 0 w 335"/>
              <a:gd name="T107" fmla="*/ 51 h 350"/>
              <a:gd name="T108" fmla="*/ 0 w 335"/>
              <a:gd name="T109" fmla="*/ 47 h 350"/>
              <a:gd name="T110" fmla="*/ 0 w 335"/>
              <a:gd name="T111" fmla="*/ 43 h 350"/>
              <a:gd name="T112" fmla="*/ 1 w 335"/>
              <a:gd name="T113" fmla="*/ 41 h 350"/>
              <a:gd name="T114" fmla="*/ 2 w 335"/>
              <a:gd name="T115" fmla="*/ 38 h 350"/>
              <a:gd name="T116" fmla="*/ 4 w 335"/>
              <a:gd name="T117" fmla="*/ 35 h 350"/>
              <a:gd name="T118" fmla="*/ 6 w 335"/>
              <a:gd name="T119" fmla="*/ 31 h 3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5"/>
              <a:gd name="T181" fmla="*/ 0 h 350"/>
              <a:gd name="T182" fmla="*/ 335 w 335"/>
              <a:gd name="T183" fmla="*/ 350 h 3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5" h="350">
                <a:moveTo>
                  <a:pt x="61" y="166"/>
                </a:moveTo>
                <a:lnTo>
                  <a:pt x="54" y="175"/>
                </a:lnTo>
                <a:lnTo>
                  <a:pt x="48" y="183"/>
                </a:lnTo>
                <a:lnTo>
                  <a:pt x="44" y="192"/>
                </a:lnTo>
                <a:lnTo>
                  <a:pt x="40" y="200"/>
                </a:lnTo>
                <a:lnTo>
                  <a:pt x="37" y="208"/>
                </a:lnTo>
                <a:lnTo>
                  <a:pt x="35" y="218"/>
                </a:lnTo>
                <a:lnTo>
                  <a:pt x="35" y="226"/>
                </a:lnTo>
                <a:lnTo>
                  <a:pt x="35" y="235"/>
                </a:lnTo>
                <a:lnTo>
                  <a:pt x="35" y="243"/>
                </a:lnTo>
                <a:lnTo>
                  <a:pt x="37" y="251"/>
                </a:lnTo>
                <a:lnTo>
                  <a:pt x="39" y="259"/>
                </a:lnTo>
                <a:lnTo>
                  <a:pt x="43" y="266"/>
                </a:lnTo>
                <a:lnTo>
                  <a:pt x="47" y="274"/>
                </a:lnTo>
                <a:lnTo>
                  <a:pt x="53" y="281"/>
                </a:lnTo>
                <a:lnTo>
                  <a:pt x="60" y="288"/>
                </a:lnTo>
                <a:lnTo>
                  <a:pt x="67" y="295"/>
                </a:lnTo>
                <a:lnTo>
                  <a:pt x="75" y="301"/>
                </a:lnTo>
                <a:lnTo>
                  <a:pt x="83" y="305"/>
                </a:lnTo>
                <a:lnTo>
                  <a:pt x="91" y="310"/>
                </a:lnTo>
                <a:lnTo>
                  <a:pt x="99" y="313"/>
                </a:lnTo>
                <a:lnTo>
                  <a:pt x="107" y="316"/>
                </a:lnTo>
                <a:lnTo>
                  <a:pt x="115" y="317"/>
                </a:lnTo>
                <a:lnTo>
                  <a:pt x="123" y="317"/>
                </a:lnTo>
                <a:lnTo>
                  <a:pt x="132" y="317"/>
                </a:lnTo>
                <a:lnTo>
                  <a:pt x="141" y="316"/>
                </a:lnTo>
                <a:lnTo>
                  <a:pt x="149" y="312"/>
                </a:lnTo>
                <a:lnTo>
                  <a:pt x="157" y="309"/>
                </a:lnTo>
                <a:lnTo>
                  <a:pt x="164" y="305"/>
                </a:lnTo>
                <a:lnTo>
                  <a:pt x="172" y="300"/>
                </a:lnTo>
                <a:lnTo>
                  <a:pt x="180" y="294"/>
                </a:lnTo>
                <a:lnTo>
                  <a:pt x="187" y="287"/>
                </a:lnTo>
                <a:lnTo>
                  <a:pt x="194" y="279"/>
                </a:lnTo>
                <a:lnTo>
                  <a:pt x="275" y="183"/>
                </a:lnTo>
                <a:lnTo>
                  <a:pt x="281" y="175"/>
                </a:lnTo>
                <a:lnTo>
                  <a:pt x="286" y="166"/>
                </a:lnTo>
                <a:lnTo>
                  <a:pt x="291" y="158"/>
                </a:lnTo>
                <a:lnTo>
                  <a:pt x="296" y="149"/>
                </a:lnTo>
                <a:lnTo>
                  <a:pt x="298" y="140"/>
                </a:lnTo>
                <a:lnTo>
                  <a:pt x="300" y="132"/>
                </a:lnTo>
                <a:lnTo>
                  <a:pt x="301" y="123"/>
                </a:lnTo>
                <a:lnTo>
                  <a:pt x="301" y="115"/>
                </a:lnTo>
                <a:lnTo>
                  <a:pt x="300" y="107"/>
                </a:lnTo>
                <a:lnTo>
                  <a:pt x="298" y="99"/>
                </a:lnTo>
                <a:lnTo>
                  <a:pt x="296" y="91"/>
                </a:lnTo>
                <a:lnTo>
                  <a:pt x="292" y="82"/>
                </a:lnTo>
                <a:lnTo>
                  <a:pt x="287" y="76"/>
                </a:lnTo>
                <a:lnTo>
                  <a:pt x="282" y="69"/>
                </a:lnTo>
                <a:lnTo>
                  <a:pt x="276" y="62"/>
                </a:lnTo>
                <a:lnTo>
                  <a:pt x="268" y="55"/>
                </a:lnTo>
                <a:lnTo>
                  <a:pt x="260" y="49"/>
                </a:lnTo>
                <a:lnTo>
                  <a:pt x="253" y="43"/>
                </a:lnTo>
                <a:lnTo>
                  <a:pt x="245" y="40"/>
                </a:lnTo>
                <a:lnTo>
                  <a:pt x="237" y="36"/>
                </a:lnTo>
                <a:lnTo>
                  <a:pt x="227" y="34"/>
                </a:lnTo>
                <a:lnTo>
                  <a:pt x="219" y="33"/>
                </a:lnTo>
                <a:lnTo>
                  <a:pt x="211" y="33"/>
                </a:lnTo>
                <a:lnTo>
                  <a:pt x="203" y="33"/>
                </a:lnTo>
                <a:lnTo>
                  <a:pt x="194" y="35"/>
                </a:lnTo>
                <a:lnTo>
                  <a:pt x="186" y="37"/>
                </a:lnTo>
                <a:lnTo>
                  <a:pt x="178" y="41"/>
                </a:lnTo>
                <a:lnTo>
                  <a:pt x="170" y="46"/>
                </a:lnTo>
                <a:lnTo>
                  <a:pt x="163" y="50"/>
                </a:lnTo>
                <a:lnTo>
                  <a:pt x="155" y="57"/>
                </a:lnTo>
                <a:lnTo>
                  <a:pt x="148" y="64"/>
                </a:lnTo>
                <a:lnTo>
                  <a:pt x="140" y="72"/>
                </a:lnTo>
                <a:lnTo>
                  <a:pt x="61" y="166"/>
                </a:lnTo>
                <a:close/>
                <a:moveTo>
                  <a:pt x="39" y="138"/>
                </a:moveTo>
                <a:lnTo>
                  <a:pt x="108" y="55"/>
                </a:lnTo>
                <a:lnTo>
                  <a:pt x="114" y="49"/>
                </a:lnTo>
                <a:lnTo>
                  <a:pt x="119" y="43"/>
                </a:lnTo>
                <a:lnTo>
                  <a:pt x="125" y="37"/>
                </a:lnTo>
                <a:lnTo>
                  <a:pt x="129" y="33"/>
                </a:lnTo>
                <a:lnTo>
                  <a:pt x="134" y="28"/>
                </a:lnTo>
                <a:lnTo>
                  <a:pt x="138" y="25"/>
                </a:lnTo>
                <a:lnTo>
                  <a:pt x="142" y="21"/>
                </a:lnTo>
                <a:lnTo>
                  <a:pt x="147" y="18"/>
                </a:lnTo>
                <a:lnTo>
                  <a:pt x="150" y="16"/>
                </a:lnTo>
                <a:lnTo>
                  <a:pt x="154" y="13"/>
                </a:lnTo>
                <a:lnTo>
                  <a:pt x="158" y="11"/>
                </a:lnTo>
                <a:lnTo>
                  <a:pt x="163" y="9"/>
                </a:lnTo>
                <a:lnTo>
                  <a:pt x="166" y="7"/>
                </a:lnTo>
                <a:lnTo>
                  <a:pt x="171" y="6"/>
                </a:lnTo>
                <a:lnTo>
                  <a:pt x="175" y="4"/>
                </a:lnTo>
                <a:lnTo>
                  <a:pt x="180" y="3"/>
                </a:lnTo>
                <a:lnTo>
                  <a:pt x="187" y="2"/>
                </a:lnTo>
                <a:lnTo>
                  <a:pt x="194" y="0"/>
                </a:lnTo>
                <a:lnTo>
                  <a:pt x="202" y="0"/>
                </a:lnTo>
                <a:lnTo>
                  <a:pt x="209" y="0"/>
                </a:lnTo>
                <a:lnTo>
                  <a:pt x="216" y="0"/>
                </a:lnTo>
                <a:lnTo>
                  <a:pt x="223" y="0"/>
                </a:lnTo>
                <a:lnTo>
                  <a:pt x="230" y="2"/>
                </a:lnTo>
                <a:lnTo>
                  <a:pt x="237" y="4"/>
                </a:lnTo>
                <a:lnTo>
                  <a:pt x="244" y="5"/>
                </a:lnTo>
                <a:lnTo>
                  <a:pt x="251" y="7"/>
                </a:lnTo>
                <a:lnTo>
                  <a:pt x="257" y="11"/>
                </a:lnTo>
                <a:lnTo>
                  <a:pt x="264" y="13"/>
                </a:lnTo>
                <a:lnTo>
                  <a:pt x="270" y="18"/>
                </a:lnTo>
                <a:lnTo>
                  <a:pt x="277" y="21"/>
                </a:lnTo>
                <a:lnTo>
                  <a:pt x="283" y="26"/>
                </a:lnTo>
                <a:lnTo>
                  <a:pt x="289" y="31"/>
                </a:lnTo>
                <a:lnTo>
                  <a:pt x="299" y="40"/>
                </a:lnTo>
                <a:lnTo>
                  <a:pt x="308" y="49"/>
                </a:lnTo>
                <a:lnTo>
                  <a:pt x="316" y="59"/>
                </a:lnTo>
                <a:lnTo>
                  <a:pt x="322" y="70"/>
                </a:lnTo>
                <a:lnTo>
                  <a:pt x="328" y="80"/>
                </a:lnTo>
                <a:lnTo>
                  <a:pt x="331" y="92"/>
                </a:lnTo>
                <a:lnTo>
                  <a:pt x="334" y="103"/>
                </a:lnTo>
                <a:lnTo>
                  <a:pt x="335" y="115"/>
                </a:lnTo>
                <a:lnTo>
                  <a:pt x="335" y="128"/>
                </a:lnTo>
                <a:lnTo>
                  <a:pt x="334" y="139"/>
                </a:lnTo>
                <a:lnTo>
                  <a:pt x="331" y="151"/>
                </a:lnTo>
                <a:lnTo>
                  <a:pt x="327" y="163"/>
                </a:lnTo>
                <a:lnTo>
                  <a:pt x="321" y="175"/>
                </a:lnTo>
                <a:lnTo>
                  <a:pt x="315" y="186"/>
                </a:lnTo>
                <a:lnTo>
                  <a:pt x="307" y="199"/>
                </a:lnTo>
                <a:lnTo>
                  <a:pt x="298" y="211"/>
                </a:lnTo>
                <a:lnTo>
                  <a:pt x="226" y="296"/>
                </a:lnTo>
                <a:lnTo>
                  <a:pt x="222" y="301"/>
                </a:lnTo>
                <a:lnTo>
                  <a:pt x="217" y="307"/>
                </a:lnTo>
                <a:lnTo>
                  <a:pt x="212" y="311"/>
                </a:lnTo>
                <a:lnTo>
                  <a:pt x="208" y="316"/>
                </a:lnTo>
                <a:lnTo>
                  <a:pt x="203" y="319"/>
                </a:lnTo>
                <a:lnTo>
                  <a:pt x="200" y="324"/>
                </a:lnTo>
                <a:lnTo>
                  <a:pt x="195" y="326"/>
                </a:lnTo>
                <a:lnTo>
                  <a:pt x="192" y="330"/>
                </a:lnTo>
                <a:lnTo>
                  <a:pt x="187" y="333"/>
                </a:lnTo>
                <a:lnTo>
                  <a:pt x="184" y="335"/>
                </a:lnTo>
                <a:lnTo>
                  <a:pt x="179" y="338"/>
                </a:lnTo>
                <a:lnTo>
                  <a:pt x="175" y="340"/>
                </a:lnTo>
                <a:lnTo>
                  <a:pt x="171" y="341"/>
                </a:lnTo>
                <a:lnTo>
                  <a:pt x="166" y="344"/>
                </a:lnTo>
                <a:lnTo>
                  <a:pt x="163" y="345"/>
                </a:lnTo>
                <a:lnTo>
                  <a:pt x="158" y="346"/>
                </a:lnTo>
                <a:lnTo>
                  <a:pt x="151" y="348"/>
                </a:lnTo>
                <a:lnTo>
                  <a:pt x="143" y="349"/>
                </a:lnTo>
                <a:lnTo>
                  <a:pt x="136" y="349"/>
                </a:lnTo>
                <a:lnTo>
                  <a:pt x="129" y="350"/>
                </a:lnTo>
                <a:lnTo>
                  <a:pt x="122" y="349"/>
                </a:lnTo>
                <a:lnTo>
                  <a:pt x="114" y="349"/>
                </a:lnTo>
                <a:lnTo>
                  <a:pt x="107" y="348"/>
                </a:lnTo>
                <a:lnTo>
                  <a:pt x="100" y="347"/>
                </a:lnTo>
                <a:lnTo>
                  <a:pt x="93" y="345"/>
                </a:lnTo>
                <a:lnTo>
                  <a:pt x="87" y="342"/>
                </a:lnTo>
                <a:lnTo>
                  <a:pt x="80" y="339"/>
                </a:lnTo>
                <a:lnTo>
                  <a:pt x="73" y="337"/>
                </a:lnTo>
                <a:lnTo>
                  <a:pt x="66" y="332"/>
                </a:lnTo>
                <a:lnTo>
                  <a:pt x="59" y="329"/>
                </a:lnTo>
                <a:lnTo>
                  <a:pt x="53" y="324"/>
                </a:lnTo>
                <a:lnTo>
                  <a:pt x="47" y="319"/>
                </a:lnTo>
                <a:lnTo>
                  <a:pt x="41" y="313"/>
                </a:lnTo>
                <a:lnTo>
                  <a:pt x="36" y="309"/>
                </a:lnTo>
                <a:lnTo>
                  <a:pt x="31" y="303"/>
                </a:lnTo>
                <a:lnTo>
                  <a:pt x="26" y="297"/>
                </a:lnTo>
                <a:lnTo>
                  <a:pt x="22" y="292"/>
                </a:lnTo>
                <a:lnTo>
                  <a:pt x="18" y="286"/>
                </a:lnTo>
                <a:lnTo>
                  <a:pt x="14" y="279"/>
                </a:lnTo>
                <a:lnTo>
                  <a:pt x="11" y="273"/>
                </a:lnTo>
                <a:lnTo>
                  <a:pt x="8" y="266"/>
                </a:lnTo>
                <a:lnTo>
                  <a:pt x="6" y="259"/>
                </a:lnTo>
                <a:lnTo>
                  <a:pt x="5" y="252"/>
                </a:lnTo>
                <a:lnTo>
                  <a:pt x="2" y="245"/>
                </a:lnTo>
                <a:lnTo>
                  <a:pt x="1" y="238"/>
                </a:lnTo>
                <a:lnTo>
                  <a:pt x="1" y="231"/>
                </a:lnTo>
                <a:lnTo>
                  <a:pt x="0" y="223"/>
                </a:lnTo>
                <a:lnTo>
                  <a:pt x="0" y="216"/>
                </a:lnTo>
                <a:lnTo>
                  <a:pt x="1" y="212"/>
                </a:lnTo>
                <a:lnTo>
                  <a:pt x="1" y="207"/>
                </a:lnTo>
                <a:lnTo>
                  <a:pt x="2" y="203"/>
                </a:lnTo>
                <a:lnTo>
                  <a:pt x="3" y="198"/>
                </a:lnTo>
                <a:lnTo>
                  <a:pt x="5" y="195"/>
                </a:lnTo>
                <a:lnTo>
                  <a:pt x="6" y="190"/>
                </a:lnTo>
                <a:lnTo>
                  <a:pt x="8" y="185"/>
                </a:lnTo>
                <a:lnTo>
                  <a:pt x="10" y="181"/>
                </a:lnTo>
                <a:lnTo>
                  <a:pt x="13" y="176"/>
                </a:lnTo>
                <a:lnTo>
                  <a:pt x="15" y="170"/>
                </a:lnTo>
                <a:lnTo>
                  <a:pt x="18" y="166"/>
                </a:lnTo>
                <a:lnTo>
                  <a:pt x="22" y="160"/>
                </a:lnTo>
                <a:lnTo>
                  <a:pt x="25" y="155"/>
                </a:lnTo>
                <a:lnTo>
                  <a:pt x="30" y="149"/>
                </a:lnTo>
                <a:lnTo>
                  <a:pt x="35" y="144"/>
                </a:lnTo>
                <a:lnTo>
                  <a:pt x="39" y="1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64" name="Freeform 58">
            <a:extLst>
              <a:ext uri="{FF2B5EF4-FFF2-40B4-BE49-F238E27FC236}">
                <a16:creationId xmlns:a16="http://schemas.microsoft.com/office/drawing/2014/main" id="{7A4D4BA5-F645-4B0D-93F0-0AB7E5E84373}"/>
              </a:ext>
            </a:extLst>
          </p:cNvPr>
          <p:cNvSpPr>
            <a:spLocks noEditPoints="1"/>
          </p:cNvSpPr>
          <p:nvPr/>
        </p:nvSpPr>
        <p:spPr bwMode="auto">
          <a:xfrm>
            <a:off x="7942001" y="4355494"/>
            <a:ext cx="88177" cy="63488"/>
          </a:xfrm>
          <a:custGeom>
            <a:avLst/>
            <a:gdLst>
              <a:gd name="T0" fmla="*/ 28 w 355"/>
              <a:gd name="T1" fmla="*/ 35 h 264"/>
              <a:gd name="T2" fmla="*/ 64 w 355"/>
              <a:gd name="T3" fmla="*/ 7 h 264"/>
              <a:gd name="T4" fmla="*/ 10 w 355"/>
              <a:gd name="T5" fmla="*/ 15 h 264"/>
              <a:gd name="T6" fmla="*/ 28 w 355"/>
              <a:gd name="T7" fmla="*/ 35 h 264"/>
              <a:gd name="T8" fmla="*/ 16 w 355"/>
              <a:gd name="T9" fmla="*/ 54 h 264"/>
              <a:gd name="T10" fmla="*/ 12 w 355"/>
              <a:gd name="T11" fmla="*/ 48 h 264"/>
              <a:gd name="T12" fmla="*/ 23 w 355"/>
              <a:gd name="T13" fmla="*/ 39 h 264"/>
              <a:gd name="T14" fmla="*/ 0 w 355"/>
              <a:gd name="T15" fmla="*/ 13 h 264"/>
              <a:gd name="T16" fmla="*/ 5 w 355"/>
              <a:gd name="T17" fmla="*/ 9 h 264"/>
              <a:gd name="T18" fmla="*/ 70 w 355"/>
              <a:gd name="T19" fmla="*/ 0 h 264"/>
              <a:gd name="T20" fmla="*/ 75 w 355"/>
              <a:gd name="T21" fmla="*/ 7 h 264"/>
              <a:gd name="T22" fmla="*/ 33 w 355"/>
              <a:gd name="T23" fmla="*/ 41 h 264"/>
              <a:gd name="T24" fmla="*/ 38 w 355"/>
              <a:gd name="T25" fmla="*/ 47 h 264"/>
              <a:gd name="T26" fmla="*/ 33 w 355"/>
              <a:gd name="T27" fmla="*/ 51 h 264"/>
              <a:gd name="T28" fmla="*/ 28 w 355"/>
              <a:gd name="T29" fmla="*/ 45 h 264"/>
              <a:gd name="T30" fmla="*/ 16 w 355"/>
              <a:gd name="T31" fmla="*/ 54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5"/>
              <a:gd name="T49" fmla="*/ 0 h 264"/>
              <a:gd name="T50" fmla="*/ 355 w 355"/>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5" h="264">
                <a:moveTo>
                  <a:pt x="134" y="172"/>
                </a:moveTo>
                <a:lnTo>
                  <a:pt x="303" y="34"/>
                </a:lnTo>
                <a:lnTo>
                  <a:pt x="49" y="71"/>
                </a:lnTo>
                <a:lnTo>
                  <a:pt x="134" y="172"/>
                </a:lnTo>
                <a:close/>
                <a:moveTo>
                  <a:pt x="77" y="264"/>
                </a:moveTo>
                <a:lnTo>
                  <a:pt x="55" y="237"/>
                </a:lnTo>
                <a:lnTo>
                  <a:pt x="109" y="192"/>
                </a:lnTo>
                <a:lnTo>
                  <a:pt x="0" y="63"/>
                </a:lnTo>
                <a:lnTo>
                  <a:pt x="24" y="42"/>
                </a:lnTo>
                <a:lnTo>
                  <a:pt x="329" y="0"/>
                </a:lnTo>
                <a:lnTo>
                  <a:pt x="355" y="32"/>
                </a:lnTo>
                <a:lnTo>
                  <a:pt x="156" y="199"/>
                </a:lnTo>
                <a:lnTo>
                  <a:pt x="181" y="229"/>
                </a:lnTo>
                <a:lnTo>
                  <a:pt x="157" y="250"/>
                </a:lnTo>
                <a:lnTo>
                  <a:pt x="132" y="219"/>
                </a:lnTo>
                <a:lnTo>
                  <a:pt x="77" y="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65" name="Freeform 59">
            <a:extLst>
              <a:ext uri="{FF2B5EF4-FFF2-40B4-BE49-F238E27FC236}">
                <a16:creationId xmlns:a16="http://schemas.microsoft.com/office/drawing/2014/main" id="{5FACA9D9-8DF4-41E8-8328-C090500257C3}"/>
              </a:ext>
            </a:extLst>
          </p:cNvPr>
          <p:cNvSpPr>
            <a:spLocks noEditPoints="1"/>
          </p:cNvSpPr>
          <p:nvPr/>
        </p:nvSpPr>
        <p:spPr bwMode="auto">
          <a:xfrm>
            <a:off x="7985502" y="4388414"/>
            <a:ext cx="87002" cy="81123"/>
          </a:xfrm>
          <a:custGeom>
            <a:avLst/>
            <a:gdLst>
              <a:gd name="T0" fmla="*/ 12 w 350"/>
              <a:gd name="T1" fmla="*/ 32 h 335"/>
              <a:gd name="T2" fmla="*/ 9 w 350"/>
              <a:gd name="T3" fmla="*/ 37 h 335"/>
              <a:gd name="T4" fmla="*/ 7 w 350"/>
              <a:gd name="T5" fmla="*/ 42 h 335"/>
              <a:gd name="T6" fmla="*/ 7 w 350"/>
              <a:gd name="T7" fmla="*/ 47 h 335"/>
              <a:gd name="T8" fmla="*/ 9 w 350"/>
              <a:gd name="T9" fmla="*/ 52 h 335"/>
              <a:gd name="T10" fmla="*/ 13 w 350"/>
              <a:gd name="T11" fmla="*/ 57 h 335"/>
              <a:gd name="T12" fmla="*/ 18 w 350"/>
              <a:gd name="T13" fmla="*/ 60 h 335"/>
              <a:gd name="T14" fmla="*/ 23 w 350"/>
              <a:gd name="T15" fmla="*/ 62 h 335"/>
              <a:gd name="T16" fmla="*/ 28 w 350"/>
              <a:gd name="T17" fmla="*/ 62 h 335"/>
              <a:gd name="T18" fmla="*/ 33 w 350"/>
              <a:gd name="T19" fmla="*/ 60 h 335"/>
              <a:gd name="T20" fmla="*/ 39 w 350"/>
              <a:gd name="T21" fmla="*/ 56 h 335"/>
              <a:gd name="T22" fmla="*/ 62 w 350"/>
              <a:gd name="T23" fmla="*/ 37 h 335"/>
              <a:gd name="T24" fmla="*/ 65 w 350"/>
              <a:gd name="T25" fmla="*/ 32 h 335"/>
              <a:gd name="T26" fmla="*/ 67 w 350"/>
              <a:gd name="T27" fmla="*/ 27 h 335"/>
              <a:gd name="T28" fmla="*/ 67 w 350"/>
              <a:gd name="T29" fmla="*/ 22 h 335"/>
              <a:gd name="T30" fmla="*/ 65 w 350"/>
              <a:gd name="T31" fmla="*/ 17 h 335"/>
              <a:gd name="T32" fmla="*/ 61 w 350"/>
              <a:gd name="T33" fmla="*/ 12 h 335"/>
              <a:gd name="T34" fmla="*/ 56 w 350"/>
              <a:gd name="T35" fmla="*/ 9 h 335"/>
              <a:gd name="T36" fmla="*/ 51 w 350"/>
              <a:gd name="T37" fmla="*/ 7 h 335"/>
              <a:gd name="T38" fmla="*/ 46 w 350"/>
              <a:gd name="T39" fmla="*/ 7 h 335"/>
              <a:gd name="T40" fmla="*/ 40 w 350"/>
              <a:gd name="T41" fmla="*/ 9 h 335"/>
              <a:gd name="T42" fmla="*/ 35 w 350"/>
              <a:gd name="T43" fmla="*/ 13 h 335"/>
              <a:gd name="T44" fmla="*/ 29 w 350"/>
              <a:gd name="T45" fmla="*/ 8 h 335"/>
              <a:gd name="T46" fmla="*/ 33 w 350"/>
              <a:gd name="T47" fmla="*/ 5 h 335"/>
              <a:gd name="T48" fmla="*/ 36 w 350"/>
              <a:gd name="T49" fmla="*/ 3 h 335"/>
              <a:gd name="T50" fmla="*/ 39 w 350"/>
              <a:gd name="T51" fmla="*/ 1 h 335"/>
              <a:gd name="T52" fmla="*/ 42 w 350"/>
              <a:gd name="T53" fmla="*/ 0 h 335"/>
              <a:gd name="T54" fmla="*/ 45 w 350"/>
              <a:gd name="T55" fmla="*/ 0 h 335"/>
              <a:gd name="T56" fmla="*/ 49 w 350"/>
              <a:gd name="T57" fmla="*/ 0 h 335"/>
              <a:gd name="T58" fmla="*/ 53 w 350"/>
              <a:gd name="T59" fmla="*/ 1 h 335"/>
              <a:gd name="T60" fmla="*/ 58 w 350"/>
              <a:gd name="T61" fmla="*/ 2 h 335"/>
              <a:gd name="T62" fmla="*/ 62 w 350"/>
              <a:gd name="T63" fmla="*/ 4 h 335"/>
              <a:gd name="T64" fmla="*/ 65 w 350"/>
              <a:gd name="T65" fmla="*/ 7 h 335"/>
              <a:gd name="T66" fmla="*/ 69 w 350"/>
              <a:gd name="T67" fmla="*/ 12 h 335"/>
              <a:gd name="T68" fmla="*/ 73 w 350"/>
              <a:gd name="T69" fmla="*/ 19 h 335"/>
              <a:gd name="T70" fmla="*/ 74 w 350"/>
              <a:gd name="T71" fmla="*/ 26 h 335"/>
              <a:gd name="T72" fmla="*/ 73 w 350"/>
              <a:gd name="T73" fmla="*/ 33 h 335"/>
              <a:gd name="T74" fmla="*/ 69 w 350"/>
              <a:gd name="T75" fmla="*/ 40 h 335"/>
              <a:gd name="T76" fmla="*/ 63 w 350"/>
              <a:gd name="T77" fmla="*/ 46 h 335"/>
              <a:gd name="T78" fmla="*/ 42 w 350"/>
              <a:gd name="T79" fmla="*/ 63 h 335"/>
              <a:gd name="T80" fmla="*/ 39 w 350"/>
              <a:gd name="T81" fmla="*/ 65 h 335"/>
              <a:gd name="T82" fmla="*/ 36 w 350"/>
              <a:gd name="T83" fmla="*/ 67 h 335"/>
              <a:gd name="T84" fmla="*/ 33 w 350"/>
              <a:gd name="T85" fmla="*/ 68 h 335"/>
              <a:gd name="T86" fmla="*/ 31 w 350"/>
              <a:gd name="T87" fmla="*/ 69 h 335"/>
              <a:gd name="T88" fmla="*/ 27 w 350"/>
              <a:gd name="T89" fmla="*/ 69 h 335"/>
              <a:gd name="T90" fmla="*/ 23 w 350"/>
              <a:gd name="T91" fmla="*/ 68 h 335"/>
              <a:gd name="T92" fmla="*/ 18 w 350"/>
              <a:gd name="T93" fmla="*/ 67 h 335"/>
              <a:gd name="T94" fmla="*/ 14 w 350"/>
              <a:gd name="T95" fmla="*/ 65 h 335"/>
              <a:gd name="T96" fmla="*/ 10 w 350"/>
              <a:gd name="T97" fmla="*/ 63 h 335"/>
              <a:gd name="T98" fmla="*/ 6 w 350"/>
              <a:gd name="T99" fmla="*/ 59 h 335"/>
              <a:gd name="T100" fmla="*/ 4 w 350"/>
              <a:gd name="T101" fmla="*/ 55 h 335"/>
              <a:gd name="T102" fmla="*/ 2 w 350"/>
              <a:gd name="T103" fmla="*/ 51 h 335"/>
              <a:gd name="T104" fmla="*/ 1 w 350"/>
              <a:gd name="T105" fmla="*/ 47 h 335"/>
              <a:gd name="T106" fmla="*/ 0 w 350"/>
              <a:gd name="T107" fmla="*/ 43 h 335"/>
              <a:gd name="T108" fmla="*/ 0 w 350"/>
              <a:gd name="T109" fmla="*/ 38 h 335"/>
              <a:gd name="T110" fmla="*/ 1 w 350"/>
              <a:gd name="T111" fmla="*/ 35 h 335"/>
              <a:gd name="T112" fmla="*/ 2 w 350"/>
              <a:gd name="T113" fmla="*/ 32 h 335"/>
              <a:gd name="T114" fmla="*/ 4 w 350"/>
              <a:gd name="T115" fmla="*/ 30 h 335"/>
              <a:gd name="T116" fmla="*/ 6 w 350"/>
              <a:gd name="T117" fmla="*/ 27 h 335"/>
              <a:gd name="T118" fmla="*/ 9 w 350"/>
              <a:gd name="T119" fmla="*/ 24 h 3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0"/>
              <a:gd name="T181" fmla="*/ 0 h 335"/>
              <a:gd name="T182" fmla="*/ 350 w 350"/>
              <a:gd name="T183" fmla="*/ 335 h 3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0" h="335">
                <a:moveTo>
                  <a:pt x="72" y="140"/>
                </a:moveTo>
                <a:lnTo>
                  <a:pt x="64" y="146"/>
                </a:lnTo>
                <a:lnTo>
                  <a:pt x="57" y="155"/>
                </a:lnTo>
                <a:lnTo>
                  <a:pt x="50" y="161"/>
                </a:lnTo>
                <a:lnTo>
                  <a:pt x="45" y="170"/>
                </a:lnTo>
                <a:lnTo>
                  <a:pt x="41" y="178"/>
                </a:lnTo>
                <a:lnTo>
                  <a:pt x="37" y="186"/>
                </a:lnTo>
                <a:lnTo>
                  <a:pt x="35" y="194"/>
                </a:lnTo>
                <a:lnTo>
                  <a:pt x="33" y="202"/>
                </a:lnTo>
                <a:lnTo>
                  <a:pt x="33" y="211"/>
                </a:lnTo>
                <a:lnTo>
                  <a:pt x="33" y="219"/>
                </a:lnTo>
                <a:lnTo>
                  <a:pt x="34" y="227"/>
                </a:lnTo>
                <a:lnTo>
                  <a:pt x="36" y="235"/>
                </a:lnTo>
                <a:lnTo>
                  <a:pt x="40" y="243"/>
                </a:lnTo>
                <a:lnTo>
                  <a:pt x="44" y="252"/>
                </a:lnTo>
                <a:lnTo>
                  <a:pt x="49" y="260"/>
                </a:lnTo>
                <a:lnTo>
                  <a:pt x="55" y="268"/>
                </a:lnTo>
                <a:lnTo>
                  <a:pt x="61" y="275"/>
                </a:lnTo>
                <a:lnTo>
                  <a:pt x="68" y="282"/>
                </a:lnTo>
                <a:lnTo>
                  <a:pt x="75" y="287"/>
                </a:lnTo>
                <a:lnTo>
                  <a:pt x="83" y="292"/>
                </a:lnTo>
                <a:lnTo>
                  <a:pt x="90" y="295"/>
                </a:lnTo>
                <a:lnTo>
                  <a:pt x="98" y="298"/>
                </a:lnTo>
                <a:lnTo>
                  <a:pt x="107" y="300"/>
                </a:lnTo>
                <a:lnTo>
                  <a:pt x="115" y="300"/>
                </a:lnTo>
                <a:lnTo>
                  <a:pt x="124" y="300"/>
                </a:lnTo>
                <a:lnTo>
                  <a:pt x="132" y="300"/>
                </a:lnTo>
                <a:lnTo>
                  <a:pt x="140" y="298"/>
                </a:lnTo>
                <a:lnTo>
                  <a:pt x="149" y="294"/>
                </a:lnTo>
                <a:lnTo>
                  <a:pt x="157" y="291"/>
                </a:lnTo>
                <a:lnTo>
                  <a:pt x="165" y="286"/>
                </a:lnTo>
                <a:lnTo>
                  <a:pt x="175" y="280"/>
                </a:lnTo>
                <a:lnTo>
                  <a:pt x="183" y="274"/>
                </a:lnTo>
                <a:lnTo>
                  <a:pt x="279" y="194"/>
                </a:lnTo>
                <a:lnTo>
                  <a:pt x="287" y="187"/>
                </a:lnTo>
                <a:lnTo>
                  <a:pt x="294" y="179"/>
                </a:lnTo>
                <a:lnTo>
                  <a:pt x="299" y="172"/>
                </a:lnTo>
                <a:lnTo>
                  <a:pt x="305" y="164"/>
                </a:lnTo>
                <a:lnTo>
                  <a:pt x="309" y="156"/>
                </a:lnTo>
                <a:lnTo>
                  <a:pt x="312" y="148"/>
                </a:lnTo>
                <a:lnTo>
                  <a:pt x="314" y="140"/>
                </a:lnTo>
                <a:lnTo>
                  <a:pt x="317" y="131"/>
                </a:lnTo>
                <a:lnTo>
                  <a:pt x="317" y="123"/>
                </a:lnTo>
                <a:lnTo>
                  <a:pt x="317" y="114"/>
                </a:lnTo>
                <a:lnTo>
                  <a:pt x="316" y="106"/>
                </a:lnTo>
                <a:lnTo>
                  <a:pt x="313" y="98"/>
                </a:lnTo>
                <a:lnTo>
                  <a:pt x="310" y="90"/>
                </a:lnTo>
                <a:lnTo>
                  <a:pt x="306" y="82"/>
                </a:lnTo>
                <a:lnTo>
                  <a:pt x="301" y="74"/>
                </a:lnTo>
                <a:lnTo>
                  <a:pt x="295" y="67"/>
                </a:lnTo>
                <a:lnTo>
                  <a:pt x="288" y="59"/>
                </a:lnTo>
                <a:lnTo>
                  <a:pt x="281" y="53"/>
                </a:lnTo>
                <a:lnTo>
                  <a:pt x="274" y="47"/>
                </a:lnTo>
                <a:lnTo>
                  <a:pt x="266" y="43"/>
                </a:lnTo>
                <a:lnTo>
                  <a:pt x="259" y="39"/>
                </a:lnTo>
                <a:lnTo>
                  <a:pt x="251" y="36"/>
                </a:lnTo>
                <a:lnTo>
                  <a:pt x="243" y="34"/>
                </a:lnTo>
                <a:lnTo>
                  <a:pt x="235" y="33"/>
                </a:lnTo>
                <a:lnTo>
                  <a:pt x="225" y="33"/>
                </a:lnTo>
                <a:lnTo>
                  <a:pt x="217" y="34"/>
                </a:lnTo>
                <a:lnTo>
                  <a:pt x="208" y="37"/>
                </a:lnTo>
                <a:lnTo>
                  <a:pt x="200" y="39"/>
                </a:lnTo>
                <a:lnTo>
                  <a:pt x="191" y="44"/>
                </a:lnTo>
                <a:lnTo>
                  <a:pt x="183" y="48"/>
                </a:lnTo>
                <a:lnTo>
                  <a:pt x="175" y="54"/>
                </a:lnTo>
                <a:lnTo>
                  <a:pt x="165" y="61"/>
                </a:lnTo>
                <a:lnTo>
                  <a:pt x="72" y="140"/>
                </a:lnTo>
                <a:close/>
                <a:moveTo>
                  <a:pt x="56" y="107"/>
                </a:moveTo>
                <a:lnTo>
                  <a:pt x="138" y="39"/>
                </a:lnTo>
                <a:lnTo>
                  <a:pt x="143" y="33"/>
                </a:lnTo>
                <a:lnTo>
                  <a:pt x="150" y="29"/>
                </a:lnTo>
                <a:lnTo>
                  <a:pt x="156" y="24"/>
                </a:lnTo>
                <a:lnTo>
                  <a:pt x="162" y="19"/>
                </a:lnTo>
                <a:lnTo>
                  <a:pt x="167" y="16"/>
                </a:lnTo>
                <a:lnTo>
                  <a:pt x="172" y="14"/>
                </a:lnTo>
                <a:lnTo>
                  <a:pt x="177" y="10"/>
                </a:lnTo>
                <a:lnTo>
                  <a:pt x="182" y="9"/>
                </a:lnTo>
                <a:lnTo>
                  <a:pt x="185" y="7"/>
                </a:lnTo>
                <a:lnTo>
                  <a:pt x="190" y="6"/>
                </a:lnTo>
                <a:lnTo>
                  <a:pt x="194" y="3"/>
                </a:lnTo>
                <a:lnTo>
                  <a:pt x="199" y="2"/>
                </a:lnTo>
                <a:lnTo>
                  <a:pt x="204" y="2"/>
                </a:lnTo>
                <a:lnTo>
                  <a:pt x="208" y="1"/>
                </a:lnTo>
                <a:lnTo>
                  <a:pt x="213" y="0"/>
                </a:lnTo>
                <a:lnTo>
                  <a:pt x="217" y="0"/>
                </a:lnTo>
                <a:lnTo>
                  <a:pt x="224" y="0"/>
                </a:lnTo>
                <a:lnTo>
                  <a:pt x="231" y="0"/>
                </a:lnTo>
                <a:lnTo>
                  <a:pt x="239" y="1"/>
                </a:lnTo>
                <a:lnTo>
                  <a:pt x="246" y="2"/>
                </a:lnTo>
                <a:lnTo>
                  <a:pt x="253" y="3"/>
                </a:lnTo>
                <a:lnTo>
                  <a:pt x="260" y="6"/>
                </a:lnTo>
                <a:lnTo>
                  <a:pt x="266" y="8"/>
                </a:lnTo>
                <a:lnTo>
                  <a:pt x="273" y="10"/>
                </a:lnTo>
                <a:lnTo>
                  <a:pt x="280" y="14"/>
                </a:lnTo>
                <a:lnTo>
                  <a:pt x="286" y="17"/>
                </a:lnTo>
                <a:lnTo>
                  <a:pt x="291" y="21"/>
                </a:lnTo>
                <a:lnTo>
                  <a:pt x="298" y="25"/>
                </a:lnTo>
                <a:lnTo>
                  <a:pt x="303" y="30"/>
                </a:lnTo>
                <a:lnTo>
                  <a:pt x="309" y="34"/>
                </a:lnTo>
                <a:lnTo>
                  <a:pt x="314" y="40"/>
                </a:lnTo>
                <a:lnTo>
                  <a:pt x="319" y="46"/>
                </a:lnTo>
                <a:lnTo>
                  <a:pt x="328" y="56"/>
                </a:lnTo>
                <a:lnTo>
                  <a:pt x="335" y="68"/>
                </a:lnTo>
                <a:lnTo>
                  <a:pt x="341" y="79"/>
                </a:lnTo>
                <a:lnTo>
                  <a:pt x="346" y="90"/>
                </a:lnTo>
                <a:lnTo>
                  <a:pt x="348" y="101"/>
                </a:lnTo>
                <a:lnTo>
                  <a:pt x="350" y="114"/>
                </a:lnTo>
                <a:lnTo>
                  <a:pt x="350" y="126"/>
                </a:lnTo>
                <a:lnTo>
                  <a:pt x="350" y="137"/>
                </a:lnTo>
                <a:lnTo>
                  <a:pt x="348" y="149"/>
                </a:lnTo>
                <a:lnTo>
                  <a:pt x="344" y="160"/>
                </a:lnTo>
                <a:lnTo>
                  <a:pt x="340" y="172"/>
                </a:lnTo>
                <a:lnTo>
                  <a:pt x="333" y="183"/>
                </a:lnTo>
                <a:lnTo>
                  <a:pt x="326" y="194"/>
                </a:lnTo>
                <a:lnTo>
                  <a:pt x="318" y="204"/>
                </a:lnTo>
                <a:lnTo>
                  <a:pt x="307" y="215"/>
                </a:lnTo>
                <a:lnTo>
                  <a:pt x="296" y="225"/>
                </a:lnTo>
                <a:lnTo>
                  <a:pt x="212" y="297"/>
                </a:lnTo>
                <a:lnTo>
                  <a:pt x="206" y="301"/>
                </a:lnTo>
                <a:lnTo>
                  <a:pt x="200" y="305"/>
                </a:lnTo>
                <a:lnTo>
                  <a:pt x="195" y="309"/>
                </a:lnTo>
                <a:lnTo>
                  <a:pt x="190" y="313"/>
                </a:lnTo>
                <a:lnTo>
                  <a:pt x="185" y="316"/>
                </a:lnTo>
                <a:lnTo>
                  <a:pt x="180" y="319"/>
                </a:lnTo>
                <a:lnTo>
                  <a:pt x="176" y="322"/>
                </a:lnTo>
                <a:lnTo>
                  <a:pt x="171" y="324"/>
                </a:lnTo>
                <a:lnTo>
                  <a:pt x="167" y="325"/>
                </a:lnTo>
                <a:lnTo>
                  <a:pt x="162" y="328"/>
                </a:lnTo>
                <a:lnTo>
                  <a:pt x="157" y="330"/>
                </a:lnTo>
                <a:lnTo>
                  <a:pt x="153" y="331"/>
                </a:lnTo>
                <a:lnTo>
                  <a:pt x="148" y="332"/>
                </a:lnTo>
                <a:lnTo>
                  <a:pt x="145" y="334"/>
                </a:lnTo>
                <a:lnTo>
                  <a:pt x="140" y="334"/>
                </a:lnTo>
                <a:lnTo>
                  <a:pt x="135" y="335"/>
                </a:lnTo>
                <a:lnTo>
                  <a:pt x="128" y="335"/>
                </a:lnTo>
                <a:lnTo>
                  <a:pt x="120" y="335"/>
                </a:lnTo>
                <a:lnTo>
                  <a:pt x="113" y="334"/>
                </a:lnTo>
                <a:lnTo>
                  <a:pt x="107" y="332"/>
                </a:lnTo>
                <a:lnTo>
                  <a:pt x="100" y="331"/>
                </a:lnTo>
                <a:lnTo>
                  <a:pt x="93" y="330"/>
                </a:lnTo>
                <a:lnTo>
                  <a:pt x="86" y="327"/>
                </a:lnTo>
                <a:lnTo>
                  <a:pt x="79" y="324"/>
                </a:lnTo>
                <a:lnTo>
                  <a:pt x="72" y="321"/>
                </a:lnTo>
                <a:lnTo>
                  <a:pt x="65" y="317"/>
                </a:lnTo>
                <a:lnTo>
                  <a:pt x="59" y="314"/>
                </a:lnTo>
                <a:lnTo>
                  <a:pt x="53" y="309"/>
                </a:lnTo>
                <a:lnTo>
                  <a:pt x="46" y="305"/>
                </a:lnTo>
                <a:lnTo>
                  <a:pt x="42" y="299"/>
                </a:lnTo>
                <a:lnTo>
                  <a:pt x="36" y="294"/>
                </a:lnTo>
                <a:lnTo>
                  <a:pt x="30" y="287"/>
                </a:lnTo>
                <a:lnTo>
                  <a:pt x="26" y="282"/>
                </a:lnTo>
                <a:lnTo>
                  <a:pt x="21" y="276"/>
                </a:lnTo>
                <a:lnTo>
                  <a:pt x="18" y="269"/>
                </a:lnTo>
                <a:lnTo>
                  <a:pt x="14" y="263"/>
                </a:lnTo>
                <a:lnTo>
                  <a:pt x="11" y="256"/>
                </a:lnTo>
                <a:lnTo>
                  <a:pt x="8" y="250"/>
                </a:lnTo>
                <a:lnTo>
                  <a:pt x="6" y="243"/>
                </a:lnTo>
                <a:lnTo>
                  <a:pt x="4" y="237"/>
                </a:lnTo>
                <a:lnTo>
                  <a:pt x="3" y="230"/>
                </a:lnTo>
                <a:lnTo>
                  <a:pt x="1" y="222"/>
                </a:lnTo>
                <a:lnTo>
                  <a:pt x="0" y="215"/>
                </a:lnTo>
                <a:lnTo>
                  <a:pt x="0" y="208"/>
                </a:lnTo>
                <a:lnTo>
                  <a:pt x="0" y="201"/>
                </a:lnTo>
                <a:lnTo>
                  <a:pt x="1" y="194"/>
                </a:lnTo>
                <a:lnTo>
                  <a:pt x="1" y="186"/>
                </a:lnTo>
                <a:lnTo>
                  <a:pt x="4" y="179"/>
                </a:lnTo>
                <a:lnTo>
                  <a:pt x="4" y="174"/>
                </a:lnTo>
                <a:lnTo>
                  <a:pt x="6" y="170"/>
                </a:lnTo>
                <a:lnTo>
                  <a:pt x="7" y="166"/>
                </a:lnTo>
                <a:lnTo>
                  <a:pt x="9" y="161"/>
                </a:lnTo>
                <a:lnTo>
                  <a:pt x="11" y="157"/>
                </a:lnTo>
                <a:lnTo>
                  <a:pt x="13" y="153"/>
                </a:lnTo>
                <a:lnTo>
                  <a:pt x="16" y="149"/>
                </a:lnTo>
                <a:lnTo>
                  <a:pt x="19" y="144"/>
                </a:lnTo>
                <a:lnTo>
                  <a:pt x="22" y="141"/>
                </a:lnTo>
                <a:lnTo>
                  <a:pt x="26" y="136"/>
                </a:lnTo>
                <a:lnTo>
                  <a:pt x="30" y="131"/>
                </a:lnTo>
                <a:lnTo>
                  <a:pt x="34" y="127"/>
                </a:lnTo>
                <a:lnTo>
                  <a:pt x="38" y="122"/>
                </a:lnTo>
                <a:lnTo>
                  <a:pt x="44" y="118"/>
                </a:lnTo>
                <a:lnTo>
                  <a:pt x="50" y="113"/>
                </a:lnTo>
                <a:lnTo>
                  <a:pt x="56"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66" name="Freeform 60">
            <a:extLst>
              <a:ext uri="{FF2B5EF4-FFF2-40B4-BE49-F238E27FC236}">
                <a16:creationId xmlns:a16="http://schemas.microsoft.com/office/drawing/2014/main" id="{E304DB11-AA91-4F75-98CA-C9372BA79D28}"/>
              </a:ext>
            </a:extLst>
          </p:cNvPr>
          <p:cNvSpPr>
            <a:spLocks/>
          </p:cNvSpPr>
          <p:nvPr/>
        </p:nvSpPr>
        <p:spPr bwMode="auto">
          <a:xfrm>
            <a:off x="8041936" y="4477767"/>
            <a:ext cx="88177" cy="71718"/>
          </a:xfrm>
          <a:custGeom>
            <a:avLst/>
            <a:gdLst>
              <a:gd name="T0" fmla="*/ 13 w 357"/>
              <a:gd name="T1" fmla="*/ 25 h 291"/>
              <a:gd name="T2" fmla="*/ 9 w 357"/>
              <a:gd name="T3" fmla="*/ 30 h 291"/>
              <a:gd name="T4" fmla="*/ 7 w 357"/>
              <a:gd name="T5" fmla="*/ 36 h 291"/>
              <a:gd name="T6" fmla="*/ 8 w 357"/>
              <a:gd name="T7" fmla="*/ 43 h 291"/>
              <a:gd name="T8" fmla="*/ 11 w 357"/>
              <a:gd name="T9" fmla="*/ 48 h 291"/>
              <a:gd name="T10" fmla="*/ 17 w 357"/>
              <a:gd name="T11" fmla="*/ 52 h 291"/>
              <a:gd name="T12" fmla="*/ 23 w 357"/>
              <a:gd name="T13" fmla="*/ 54 h 291"/>
              <a:gd name="T14" fmla="*/ 30 w 357"/>
              <a:gd name="T15" fmla="*/ 53 h 291"/>
              <a:gd name="T16" fmla="*/ 36 w 357"/>
              <a:gd name="T17" fmla="*/ 49 h 291"/>
              <a:gd name="T18" fmla="*/ 41 w 357"/>
              <a:gd name="T19" fmla="*/ 44 h 291"/>
              <a:gd name="T20" fmla="*/ 42 w 357"/>
              <a:gd name="T21" fmla="*/ 37 h 291"/>
              <a:gd name="T22" fmla="*/ 40 w 357"/>
              <a:gd name="T23" fmla="*/ 29 h 291"/>
              <a:gd name="T24" fmla="*/ 38 w 357"/>
              <a:gd name="T25" fmla="*/ 25 h 291"/>
              <a:gd name="T26" fmla="*/ 37 w 357"/>
              <a:gd name="T27" fmla="*/ 24 h 291"/>
              <a:gd name="T28" fmla="*/ 37 w 357"/>
              <a:gd name="T29" fmla="*/ 23 h 291"/>
              <a:gd name="T30" fmla="*/ 37 w 357"/>
              <a:gd name="T31" fmla="*/ 23 h 291"/>
              <a:gd name="T32" fmla="*/ 42 w 357"/>
              <a:gd name="T33" fmla="*/ 19 h 291"/>
              <a:gd name="T34" fmla="*/ 42 w 357"/>
              <a:gd name="T35" fmla="*/ 20 h 291"/>
              <a:gd name="T36" fmla="*/ 42 w 357"/>
              <a:gd name="T37" fmla="*/ 20 h 291"/>
              <a:gd name="T38" fmla="*/ 43 w 357"/>
              <a:gd name="T39" fmla="*/ 21 h 291"/>
              <a:gd name="T40" fmla="*/ 44 w 357"/>
              <a:gd name="T41" fmla="*/ 23 h 291"/>
              <a:gd name="T42" fmla="*/ 49 w 357"/>
              <a:gd name="T43" fmla="*/ 28 h 291"/>
              <a:gd name="T44" fmla="*/ 53 w 357"/>
              <a:gd name="T45" fmla="*/ 31 h 291"/>
              <a:gd name="T46" fmla="*/ 58 w 357"/>
              <a:gd name="T47" fmla="*/ 30 h 291"/>
              <a:gd name="T48" fmla="*/ 63 w 357"/>
              <a:gd name="T49" fmla="*/ 28 h 291"/>
              <a:gd name="T50" fmla="*/ 66 w 357"/>
              <a:gd name="T51" fmla="*/ 25 h 291"/>
              <a:gd name="T52" fmla="*/ 68 w 357"/>
              <a:gd name="T53" fmla="*/ 20 h 291"/>
              <a:gd name="T54" fmla="*/ 68 w 357"/>
              <a:gd name="T55" fmla="*/ 16 h 291"/>
              <a:gd name="T56" fmla="*/ 66 w 357"/>
              <a:gd name="T57" fmla="*/ 12 h 291"/>
              <a:gd name="T58" fmla="*/ 62 w 357"/>
              <a:gd name="T59" fmla="*/ 8 h 291"/>
              <a:gd name="T60" fmla="*/ 58 w 357"/>
              <a:gd name="T61" fmla="*/ 7 h 291"/>
              <a:gd name="T62" fmla="*/ 53 w 357"/>
              <a:gd name="T63" fmla="*/ 7 h 291"/>
              <a:gd name="T64" fmla="*/ 46 w 357"/>
              <a:gd name="T65" fmla="*/ 3 h 291"/>
              <a:gd name="T66" fmla="*/ 54 w 357"/>
              <a:gd name="T67" fmla="*/ 0 h 291"/>
              <a:gd name="T68" fmla="*/ 61 w 357"/>
              <a:gd name="T69" fmla="*/ 1 h 291"/>
              <a:gd name="T70" fmla="*/ 67 w 357"/>
              <a:gd name="T71" fmla="*/ 4 h 291"/>
              <a:gd name="T72" fmla="*/ 72 w 357"/>
              <a:gd name="T73" fmla="*/ 10 h 291"/>
              <a:gd name="T74" fmla="*/ 75 w 357"/>
              <a:gd name="T75" fmla="*/ 17 h 291"/>
              <a:gd name="T76" fmla="*/ 74 w 357"/>
              <a:gd name="T77" fmla="*/ 24 h 291"/>
              <a:gd name="T78" fmla="*/ 71 w 357"/>
              <a:gd name="T79" fmla="*/ 31 h 291"/>
              <a:gd name="T80" fmla="*/ 66 w 357"/>
              <a:gd name="T81" fmla="*/ 35 h 291"/>
              <a:gd name="T82" fmla="*/ 62 w 357"/>
              <a:gd name="T83" fmla="*/ 37 h 291"/>
              <a:gd name="T84" fmla="*/ 58 w 357"/>
              <a:gd name="T85" fmla="*/ 38 h 291"/>
              <a:gd name="T86" fmla="*/ 54 w 357"/>
              <a:gd name="T87" fmla="*/ 38 h 291"/>
              <a:gd name="T88" fmla="*/ 50 w 357"/>
              <a:gd name="T89" fmla="*/ 36 h 291"/>
              <a:gd name="T90" fmla="*/ 49 w 357"/>
              <a:gd name="T91" fmla="*/ 43 h 291"/>
              <a:gd name="T92" fmla="*/ 47 w 357"/>
              <a:gd name="T93" fmla="*/ 48 h 291"/>
              <a:gd name="T94" fmla="*/ 43 w 357"/>
              <a:gd name="T95" fmla="*/ 53 h 291"/>
              <a:gd name="T96" fmla="*/ 37 w 357"/>
              <a:gd name="T97" fmla="*/ 57 h 291"/>
              <a:gd name="T98" fmla="*/ 28 w 357"/>
              <a:gd name="T99" fmla="*/ 61 h 291"/>
              <a:gd name="T100" fmla="*/ 19 w 357"/>
              <a:gd name="T101" fmla="*/ 60 h 291"/>
              <a:gd name="T102" fmla="*/ 10 w 357"/>
              <a:gd name="T103" fmla="*/ 56 h 291"/>
              <a:gd name="T104" fmla="*/ 4 w 357"/>
              <a:gd name="T105" fmla="*/ 49 h 291"/>
              <a:gd name="T106" fmla="*/ 0 w 357"/>
              <a:gd name="T107" fmla="*/ 40 h 291"/>
              <a:gd name="T108" fmla="*/ 1 w 357"/>
              <a:gd name="T109" fmla="*/ 31 h 291"/>
              <a:gd name="T110" fmla="*/ 5 w 357"/>
              <a:gd name="T111" fmla="*/ 22 h 291"/>
              <a:gd name="T112" fmla="*/ 13 w 357"/>
              <a:gd name="T113" fmla="*/ 16 h 2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7"/>
              <a:gd name="T172" fmla="*/ 0 h 291"/>
              <a:gd name="T173" fmla="*/ 357 w 357"/>
              <a:gd name="T174" fmla="*/ 291 h 2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7" h="291">
                <a:moveTo>
                  <a:pt x="80" y="107"/>
                </a:moveTo>
                <a:lnTo>
                  <a:pt x="78" y="108"/>
                </a:lnTo>
                <a:lnTo>
                  <a:pt x="69" y="112"/>
                </a:lnTo>
                <a:lnTo>
                  <a:pt x="63" y="118"/>
                </a:lnTo>
                <a:lnTo>
                  <a:pt x="57" y="123"/>
                </a:lnTo>
                <a:lnTo>
                  <a:pt x="51" y="130"/>
                </a:lnTo>
                <a:lnTo>
                  <a:pt x="46" y="136"/>
                </a:lnTo>
                <a:lnTo>
                  <a:pt x="43" y="142"/>
                </a:lnTo>
                <a:lnTo>
                  <a:pt x="39" y="149"/>
                </a:lnTo>
                <a:lnTo>
                  <a:pt x="37" y="157"/>
                </a:lnTo>
                <a:lnTo>
                  <a:pt x="35" y="164"/>
                </a:lnTo>
                <a:lnTo>
                  <a:pt x="34" y="172"/>
                </a:lnTo>
                <a:lnTo>
                  <a:pt x="34" y="179"/>
                </a:lnTo>
                <a:lnTo>
                  <a:pt x="34" y="187"/>
                </a:lnTo>
                <a:lnTo>
                  <a:pt x="35" y="194"/>
                </a:lnTo>
                <a:lnTo>
                  <a:pt x="37" y="203"/>
                </a:lnTo>
                <a:lnTo>
                  <a:pt x="41" y="209"/>
                </a:lnTo>
                <a:lnTo>
                  <a:pt x="44" y="216"/>
                </a:lnTo>
                <a:lnTo>
                  <a:pt x="49" y="223"/>
                </a:lnTo>
                <a:lnTo>
                  <a:pt x="53" y="230"/>
                </a:lnTo>
                <a:lnTo>
                  <a:pt x="59" y="236"/>
                </a:lnTo>
                <a:lnTo>
                  <a:pt x="65" y="242"/>
                </a:lnTo>
                <a:lnTo>
                  <a:pt x="72" y="246"/>
                </a:lnTo>
                <a:lnTo>
                  <a:pt x="79" y="250"/>
                </a:lnTo>
                <a:lnTo>
                  <a:pt x="86" y="253"/>
                </a:lnTo>
                <a:lnTo>
                  <a:pt x="94" y="256"/>
                </a:lnTo>
                <a:lnTo>
                  <a:pt x="102" y="257"/>
                </a:lnTo>
                <a:lnTo>
                  <a:pt x="110" y="258"/>
                </a:lnTo>
                <a:lnTo>
                  <a:pt x="118" y="258"/>
                </a:lnTo>
                <a:lnTo>
                  <a:pt x="125" y="257"/>
                </a:lnTo>
                <a:lnTo>
                  <a:pt x="133" y="256"/>
                </a:lnTo>
                <a:lnTo>
                  <a:pt x="141" y="252"/>
                </a:lnTo>
                <a:lnTo>
                  <a:pt x="149" y="250"/>
                </a:lnTo>
                <a:lnTo>
                  <a:pt x="157" y="245"/>
                </a:lnTo>
                <a:lnTo>
                  <a:pt x="165" y="239"/>
                </a:lnTo>
                <a:lnTo>
                  <a:pt x="173" y="234"/>
                </a:lnTo>
                <a:lnTo>
                  <a:pt x="180" y="228"/>
                </a:lnTo>
                <a:lnTo>
                  <a:pt x="186" y="222"/>
                </a:lnTo>
                <a:lnTo>
                  <a:pt x="191" y="215"/>
                </a:lnTo>
                <a:lnTo>
                  <a:pt x="194" y="208"/>
                </a:lnTo>
                <a:lnTo>
                  <a:pt x="198" y="200"/>
                </a:lnTo>
                <a:lnTo>
                  <a:pt x="200" y="192"/>
                </a:lnTo>
                <a:lnTo>
                  <a:pt x="201" y="184"/>
                </a:lnTo>
                <a:lnTo>
                  <a:pt x="201" y="176"/>
                </a:lnTo>
                <a:lnTo>
                  <a:pt x="200" y="168"/>
                </a:lnTo>
                <a:lnTo>
                  <a:pt x="199" y="159"/>
                </a:lnTo>
                <a:lnTo>
                  <a:pt x="195" y="149"/>
                </a:lnTo>
                <a:lnTo>
                  <a:pt x="192" y="140"/>
                </a:lnTo>
                <a:lnTo>
                  <a:pt x="187" y="130"/>
                </a:lnTo>
                <a:lnTo>
                  <a:pt x="183" y="121"/>
                </a:lnTo>
                <a:lnTo>
                  <a:pt x="181" y="119"/>
                </a:lnTo>
                <a:lnTo>
                  <a:pt x="180" y="117"/>
                </a:lnTo>
                <a:lnTo>
                  <a:pt x="180" y="116"/>
                </a:lnTo>
                <a:lnTo>
                  <a:pt x="179" y="115"/>
                </a:lnTo>
                <a:lnTo>
                  <a:pt x="179" y="114"/>
                </a:lnTo>
                <a:lnTo>
                  <a:pt x="178" y="114"/>
                </a:lnTo>
                <a:lnTo>
                  <a:pt x="178" y="112"/>
                </a:lnTo>
                <a:lnTo>
                  <a:pt x="177" y="111"/>
                </a:lnTo>
                <a:lnTo>
                  <a:pt x="177" y="110"/>
                </a:lnTo>
                <a:lnTo>
                  <a:pt x="176" y="110"/>
                </a:lnTo>
                <a:lnTo>
                  <a:pt x="176" y="109"/>
                </a:lnTo>
                <a:lnTo>
                  <a:pt x="175" y="108"/>
                </a:lnTo>
                <a:lnTo>
                  <a:pt x="173" y="107"/>
                </a:lnTo>
                <a:lnTo>
                  <a:pt x="173" y="105"/>
                </a:lnTo>
                <a:lnTo>
                  <a:pt x="200" y="90"/>
                </a:lnTo>
                <a:lnTo>
                  <a:pt x="200" y="92"/>
                </a:lnTo>
                <a:lnTo>
                  <a:pt x="200" y="93"/>
                </a:lnTo>
                <a:lnTo>
                  <a:pt x="201" y="94"/>
                </a:lnTo>
                <a:lnTo>
                  <a:pt x="201" y="95"/>
                </a:lnTo>
                <a:lnTo>
                  <a:pt x="202" y="95"/>
                </a:lnTo>
                <a:lnTo>
                  <a:pt x="202" y="96"/>
                </a:lnTo>
                <a:lnTo>
                  <a:pt x="202" y="97"/>
                </a:lnTo>
                <a:lnTo>
                  <a:pt x="203" y="97"/>
                </a:lnTo>
                <a:lnTo>
                  <a:pt x="203" y="99"/>
                </a:lnTo>
                <a:lnTo>
                  <a:pt x="205" y="100"/>
                </a:lnTo>
                <a:lnTo>
                  <a:pt x="205" y="101"/>
                </a:lnTo>
                <a:lnTo>
                  <a:pt x="206" y="102"/>
                </a:lnTo>
                <a:lnTo>
                  <a:pt x="206" y="103"/>
                </a:lnTo>
                <a:lnTo>
                  <a:pt x="207" y="104"/>
                </a:lnTo>
                <a:lnTo>
                  <a:pt x="211" y="112"/>
                </a:lnTo>
                <a:lnTo>
                  <a:pt x="216" y="119"/>
                </a:lnTo>
                <a:lnTo>
                  <a:pt x="221" y="125"/>
                </a:lnTo>
                <a:lnTo>
                  <a:pt x="225" y="130"/>
                </a:lnTo>
                <a:lnTo>
                  <a:pt x="231" y="134"/>
                </a:lnTo>
                <a:lnTo>
                  <a:pt x="236" y="139"/>
                </a:lnTo>
                <a:lnTo>
                  <a:pt x="241" y="141"/>
                </a:lnTo>
                <a:lnTo>
                  <a:pt x="247" y="144"/>
                </a:lnTo>
                <a:lnTo>
                  <a:pt x="252" y="146"/>
                </a:lnTo>
                <a:lnTo>
                  <a:pt x="258" y="147"/>
                </a:lnTo>
                <a:lnTo>
                  <a:pt x="263" y="147"/>
                </a:lnTo>
                <a:lnTo>
                  <a:pt x="269" y="146"/>
                </a:lnTo>
                <a:lnTo>
                  <a:pt x="275" y="145"/>
                </a:lnTo>
                <a:lnTo>
                  <a:pt x="282" y="144"/>
                </a:lnTo>
                <a:lnTo>
                  <a:pt x="288" y="141"/>
                </a:lnTo>
                <a:lnTo>
                  <a:pt x="293" y="138"/>
                </a:lnTo>
                <a:lnTo>
                  <a:pt x="299" y="134"/>
                </a:lnTo>
                <a:lnTo>
                  <a:pt x="304" y="131"/>
                </a:lnTo>
                <a:lnTo>
                  <a:pt x="308" y="126"/>
                </a:lnTo>
                <a:lnTo>
                  <a:pt x="312" y="123"/>
                </a:lnTo>
                <a:lnTo>
                  <a:pt x="315" y="118"/>
                </a:lnTo>
                <a:lnTo>
                  <a:pt x="318" y="114"/>
                </a:lnTo>
                <a:lnTo>
                  <a:pt x="320" y="109"/>
                </a:lnTo>
                <a:lnTo>
                  <a:pt x="322" y="103"/>
                </a:lnTo>
                <a:lnTo>
                  <a:pt x="323" y="97"/>
                </a:lnTo>
                <a:lnTo>
                  <a:pt x="325" y="93"/>
                </a:lnTo>
                <a:lnTo>
                  <a:pt x="325" y="87"/>
                </a:lnTo>
                <a:lnTo>
                  <a:pt x="325" y="82"/>
                </a:lnTo>
                <a:lnTo>
                  <a:pt x="323" y="77"/>
                </a:lnTo>
                <a:lnTo>
                  <a:pt x="322" y="72"/>
                </a:lnTo>
                <a:lnTo>
                  <a:pt x="320" y="66"/>
                </a:lnTo>
                <a:lnTo>
                  <a:pt x="318" y="62"/>
                </a:lnTo>
                <a:lnTo>
                  <a:pt x="314" y="56"/>
                </a:lnTo>
                <a:lnTo>
                  <a:pt x="310" y="51"/>
                </a:lnTo>
                <a:lnTo>
                  <a:pt x="306" y="47"/>
                </a:lnTo>
                <a:lnTo>
                  <a:pt x="302" y="43"/>
                </a:lnTo>
                <a:lnTo>
                  <a:pt x="297" y="40"/>
                </a:lnTo>
                <a:lnTo>
                  <a:pt x="292" y="37"/>
                </a:lnTo>
                <a:lnTo>
                  <a:pt x="288" y="35"/>
                </a:lnTo>
                <a:lnTo>
                  <a:pt x="282" y="34"/>
                </a:lnTo>
                <a:lnTo>
                  <a:pt x="277" y="33"/>
                </a:lnTo>
                <a:lnTo>
                  <a:pt x="272" y="32"/>
                </a:lnTo>
                <a:lnTo>
                  <a:pt x="266" y="33"/>
                </a:lnTo>
                <a:lnTo>
                  <a:pt x="260" y="33"/>
                </a:lnTo>
                <a:lnTo>
                  <a:pt x="254" y="35"/>
                </a:lnTo>
                <a:lnTo>
                  <a:pt x="248" y="36"/>
                </a:lnTo>
                <a:lnTo>
                  <a:pt x="241" y="40"/>
                </a:lnTo>
                <a:lnTo>
                  <a:pt x="236" y="42"/>
                </a:lnTo>
                <a:lnTo>
                  <a:pt x="220" y="14"/>
                </a:lnTo>
                <a:lnTo>
                  <a:pt x="229" y="10"/>
                </a:lnTo>
                <a:lnTo>
                  <a:pt x="238" y="6"/>
                </a:lnTo>
                <a:lnTo>
                  <a:pt x="247" y="4"/>
                </a:lnTo>
                <a:lnTo>
                  <a:pt x="255" y="2"/>
                </a:lnTo>
                <a:lnTo>
                  <a:pt x="265" y="0"/>
                </a:lnTo>
                <a:lnTo>
                  <a:pt x="274" y="0"/>
                </a:lnTo>
                <a:lnTo>
                  <a:pt x="282" y="2"/>
                </a:lnTo>
                <a:lnTo>
                  <a:pt x="291" y="4"/>
                </a:lnTo>
                <a:lnTo>
                  <a:pt x="299" y="6"/>
                </a:lnTo>
                <a:lnTo>
                  <a:pt x="307" y="10"/>
                </a:lnTo>
                <a:lnTo>
                  <a:pt x="314" y="14"/>
                </a:lnTo>
                <a:lnTo>
                  <a:pt x="321" y="19"/>
                </a:lnTo>
                <a:lnTo>
                  <a:pt x="328" y="25"/>
                </a:lnTo>
                <a:lnTo>
                  <a:pt x="334" y="32"/>
                </a:lnTo>
                <a:lnTo>
                  <a:pt x="340" y="40"/>
                </a:lnTo>
                <a:lnTo>
                  <a:pt x="345" y="48"/>
                </a:lnTo>
                <a:lnTo>
                  <a:pt x="349" y="56"/>
                </a:lnTo>
                <a:lnTo>
                  <a:pt x="352" y="64"/>
                </a:lnTo>
                <a:lnTo>
                  <a:pt x="355" y="72"/>
                </a:lnTo>
                <a:lnTo>
                  <a:pt x="356" y="80"/>
                </a:lnTo>
                <a:lnTo>
                  <a:pt x="357" y="89"/>
                </a:lnTo>
                <a:lnTo>
                  <a:pt x="357" y="97"/>
                </a:lnTo>
                <a:lnTo>
                  <a:pt x="356" y="107"/>
                </a:lnTo>
                <a:lnTo>
                  <a:pt x="354" y="115"/>
                </a:lnTo>
                <a:lnTo>
                  <a:pt x="351" y="124"/>
                </a:lnTo>
                <a:lnTo>
                  <a:pt x="348" y="132"/>
                </a:lnTo>
                <a:lnTo>
                  <a:pt x="343" y="140"/>
                </a:lnTo>
                <a:lnTo>
                  <a:pt x="339" y="147"/>
                </a:lnTo>
                <a:lnTo>
                  <a:pt x="333" y="153"/>
                </a:lnTo>
                <a:lnTo>
                  <a:pt x="327" y="159"/>
                </a:lnTo>
                <a:lnTo>
                  <a:pt x="320" y="164"/>
                </a:lnTo>
                <a:lnTo>
                  <a:pt x="312" y="169"/>
                </a:lnTo>
                <a:lnTo>
                  <a:pt x="307" y="171"/>
                </a:lnTo>
                <a:lnTo>
                  <a:pt x="303" y="174"/>
                </a:lnTo>
                <a:lnTo>
                  <a:pt x="298" y="176"/>
                </a:lnTo>
                <a:lnTo>
                  <a:pt x="293" y="177"/>
                </a:lnTo>
                <a:lnTo>
                  <a:pt x="289" y="178"/>
                </a:lnTo>
                <a:lnTo>
                  <a:pt x="284" y="179"/>
                </a:lnTo>
                <a:lnTo>
                  <a:pt x="280" y="181"/>
                </a:lnTo>
                <a:lnTo>
                  <a:pt x="275" y="181"/>
                </a:lnTo>
                <a:lnTo>
                  <a:pt x="270" y="181"/>
                </a:lnTo>
                <a:lnTo>
                  <a:pt x="266" y="181"/>
                </a:lnTo>
                <a:lnTo>
                  <a:pt x="261" y="179"/>
                </a:lnTo>
                <a:lnTo>
                  <a:pt x="257" y="179"/>
                </a:lnTo>
                <a:lnTo>
                  <a:pt x="252" y="178"/>
                </a:lnTo>
                <a:lnTo>
                  <a:pt x="247" y="176"/>
                </a:lnTo>
                <a:lnTo>
                  <a:pt x="241" y="175"/>
                </a:lnTo>
                <a:lnTo>
                  <a:pt x="237" y="172"/>
                </a:lnTo>
                <a:lnTo>
                  <a:pt x="237" y="181"/>
                </a:lnTo>
                <a:lnTo>
                  <a:pt x="236" y="189"/>
                </a:lnTo>
                <a:lnTo>
                  <a:pt x="236" y="197"/>
                </a:lnTo>
                <a:lnTo>
                  <a:pt x="233" y="204"/>
                </a:lnTo>
                <a:lnTo>
                  <a:pt x="232" y="211"/>
                </a:lnTo>
                <a:lnTo>
                  <a:pt x="230" y="218"/>
                </a:lnTo>
                <a:lnTo>
                  <a:pt x="226" y="224"/>
                </a:lnTo>
                <a:lnTo>
                  <a:pt x="223" y="231"/>
                </a:lnTo>
                <a:lnTo>
                  <a:pt x="220" y="237"/>
                </a:lnTo>
                <a:lnTo>
                  <a:pt x="215" y="244"/>
                </a:lnTo>
                <a:lnTo>
                  <a:pt x="210" y="250"/>
                </a:lnTo>
                <a:lnTo>
                  <a:pt x="205" y="254"/>
                </a:lnTo>
                <a:lnTo>
                  <a:pt x="199" y="260"/>
                </a:lnTo>
                <a:lnTo>
                  <a:pt x="192" y="265"/>
                </a:lnTo>
                <a:lnTo>
                  <a:pt x="186" y="271"/>
                </a:lnTo>
                <a:lnTo>
                  <a:pt x="178" y="274"/>
                </a:lnTo>
                <a:lnTo>
                  <a:pt x="168" y="280"/>
                </a:lnTo>
                <a:lnTo>
                  <a:pt x="156" y="285"/>
                </a:lnTo>
                <a:lnTo>
                  <a:pt x="146" y="288"/>
                </a:lnTo>
                <a:lnTo>
                  <a:pt x="134" y="290"/>
                </a:lnTo>
                <a:lnTo>
                  <a:pt x="123" y="291"/>
                </a:lnTo>
                <a:lnTo>
                  <a:pt x="112" y="291"/>
                </a:lnTo>
                <a:lnTo>
                  <a:pt x="101" y="290"/>
                </a:lnTo>
                <a:lnTo>
                  <a:pt x="89" y="288"/>
                </a:lnTo>
                <a:lnTo>
                  <a:pt x="78" y="285"/>
                </a:lnTo>
                <a:lnTo>
                  <a:pt x="67" y="281"/>
                </a:lnTo>
                <a:lnTo>
                  <a:pt x="58" y="275"/>
                </a:lnTo>
                <a:lnTo>
                  <a:pt x="49" y="268"/>
                </a:lnTo>
                <a:lnTo>
                  <a:pt x="39" y="261"/>
                </a:lnTo>
                <a:lnTo>
                  <a:pt x="31" y="253"/>
                </a:lnTo>
                <a:lnTo>
                  <a:pt x="24" y="244"/>
                </a:lnTo>
                <a:lnTo>
                  <a:pt x="17" y="234"/>
                </a:lnTo>
                <a:lnTo>
                  <a:pt x="12" y="222"/>
                </a:lnTo>
                <a:lnTo>
                  <a:pt x="7" y="211"/>
                </a:lnTo>
                <a:lnTo>
                  <a:pt x="4" y="200"/>
                </a:lnTo>
                <a:lnTo>
                  <a:pt x="1" y="189"/>
                </a:lnTo>
                <a:lnTo>
                  <a:pt x="0" y="178"/>
                </a:lnTo>
                <a:lnTo>
                  <a:pt x="0" y="167"/>
                </a:lnTo>
                <a:lnTo>
                  <a:pt x="1" y="156"/>
                </a:lnTo>
                <a:lnTo>
                  <a:pt x="4" y="146"/>
                </a:lnTo>
                <a:lnTo>
                  <a:pt x="7" y="136"/>
                </a:lnTo>
                <a:lnTo>
                  <a:pt x="11" y="125"/>
                </a:lnTo>
                <a:lnTo>
                  <a:pt x="16" y="116"/>
                </a:lnTo>
                <a:lnTo>
                  <a:pt x="23" y="107"/>
                </a:lnTo>
                <a:lnTo>
                  <a:pt x="31" y="99"/>
                </a:lnTo>
                <a:lnTo>
                  <a:pt x="41" y="90"/>
                </a:lnTo>
                <a:lnTo>
                  <a:pt x="50" y="82"/>
                </a:lnTo>
                <a:lnTo>
                  <a:pt x="61" y="75"/>
                </a:lnTo>
                <a:lnTo>
                  <a:pt x="80"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67" name="Freeform 61">
            <a:extLst>
              <a:ext uri="{FF2B5EF4-FFF2-40B4-BE49-F238E27FC236}">
                <a16:creationId xmlns:a16="http://schemas.microsoft.com/office/drawing/2014/main" id="{2BF0D445-070C-4A3B-981A-D86B3FF33C82}"/>
              </a:ext>
            </a:extLst>
          </p:cNvPr>
          <p:cNvSpPr>
            <a:spLocks noEditPoints="1"/>
          </p:cNvSpPr>
          <p:nvPr/>
        </p:nvSpPr>
        <p:spPr bwMode="auto">
          <a:xfrm>
            <a:off x="8077207" y="4534201"/>
            <a:ext cx="90529" cy="77596"/>
          </a:xfrm>
          <a:custGeom>
            <a:avLst/>
            <a:gdLst>
              <a:gd name="T0" fmla="*/ 14 w 364"/>
              <a:gd name="T1" fmla="*/ 26 h 317"/>
              <a:gd name="T2" fmla="*/ 10 w 364"/>
              <a:gd name="T3" fmla="*/ 30 h 317"/>
              <a:gd name="T4" fmla="*/ 7 w 364"/>
              <a:gd name="T5" fmla="*/ 35 h 317"/>
              <a:gd name="T6" fmla="*/ 7 w 364"/>
              <a:gd name="T7" fmla="*/ 40 h 317"/>
              <a:gd name="T8" fmla="*/ 8 w 364"/>
              <a:gd name="T9" fmla="*/ 46 h 317"/>
              <a:gd name="T10" fmla="*/ 11 w 364"/>
              <a:gd name="T11" fmla="*/ 51 h 317"/>
              <a:gd name="T12" fmla="*/ 15 w 364"/>
              <a:gd name="T13" fmla="*/ 55 h 317"/>
              <a:gd name="T14" fmla="*/ 19 w 364"/>
              <a:gd name="T15" fmla="*/ 58 h 317"/>
              <a:gd name="T16" fmla="*/ 25 w 364"/>
              <a:gd name="T17" fmla="*/ 59 h 317"/>
              <a:gd name="T18" fmla="*/ 30 w 364"/>
              <a:gd name="T19" fmla="*/ 58 h 317"/>
              <a:gd name="T20" fmla="*/ 36 w 364"/>
              <a:gd name="T21" fmla="*/ 55 h 317"/>
              <a:gd name="T22" fmla="*/ 63 w 364"/>
              <a:gd name="T23" fmla="*/ 40 h 317"/>
              <a:gd name="T24" fmla="*/ 67 w 364"/>
              <a:gd name="T25" fmla="*/ 36 h 317"/>
              <a:gd name="T26" fmla="*/ 69 w 364"/>
              <a:gd name="T27" fmla="*/ 31 h 317"/>
              <a:gd name="T28" fmla="*/ 70 w 364"/>
              <a:gd name="T29" fmla="*/ 26 h 317"/>
              <a:gd name="T30" fmla="*/ 69 w 364"/>
              <a:gd name="T31" fmla="*/ 20 h 317"/>
              <a:gd name="T32" fmla="*/ 66 w 364"/>
              <a:gd name="T33" fmla="*/ 15 h 317"/>
              <a:gd name="T34" fmla="*/ 62 w 364"/>
              <a:gd name="T35" fmla="*/ 11 h 317"/>
              <a:gd name="T36" fmla="*/ 58 w 364"/>
              <a:gd name="T37" fmla="*/ 8 h 317"/>
              <a:gd name="T38" fmla="*/ 52 w 364"/>
              <a:gd name="T39" fmla="*/ 7 h 317"/>
              <a:gd name="T40" fmla="*/ 46 w 364"/>
              <a:gd name="T41" fmla="*/ 8 h 317"/>
              <a:gd name="T42" fmla="*/ 40 w 364"/>
              <a:gd name="T43" fmla="*/ 11 h 317"/>
              <a:gd name="T44" fmla="*/ 35 w 364"/>
              <a:gd name="T45" fmla="*/ 5 h 317"/>
              <a:gd name="T46" fmla="*/ 40 w 364"/>
              <a:gd name="T47" fmla="*/ 3 h 317"/>
              <a:gd name="T48" fmla="*/ 43 w 364"/>
              <a:gd name="T49" fmla="*/ 1 h 317"/>
              <a:gd name="T50" fmla="*/ 47 w 364"/>
              <a:gd name="T51" fmla="*/ 1 h 317"/>
              <a:gd name="T52" fmla="*/ 49 w 364"/>
              <a:gd name="T53" fmla="*/ 0 h 317"/>
              <a:gd name="T54" fmla="*/ 52 w 364"/>
              <a:gd name="T55" fmla="*/ 0 h 317"/>
              <a:gd name="T56" fmla="*/ 56 w 364"/>
              <a:gd name="T57" fmla="*/ 1 h 317"/>
              <a:gd name="T58" fmla="*/ 61 w 364"/>
              <a:gd name="T59" fmla="*/ 2 h 317"/>
              <a:gd name="T60" fmla="*/ 65 w 364"/>
              <a:gd name="T61" fmla="*/ 4 h 317"/>
              <a:gd name="T62" fmla="*/ 68 w 364"/>
              <a:gd name="T63" fmla="*/ 7 h 317"/>
              <a:gd name="T64" fmla="*/ 71 w 364"/>
              <a:gd name="T65" fmla="*/ 11 h 317"/>
              <a:gd name="T66" fmla="*/ 74 w 364"/>
              <a:gd name="T67" fmla="*/ 16 h 317"/>
              <a:gd name="T68" fmla="*/ 77 w 364"/>
              <a:gd name="T69" fmla="*/ 23 h 317"/>
              <a:gd name="T70" fmla="*/ 77 w 364"/>
              <a:gd name="T71" fmla="*/ 31 h 317"/>
              <a:gd name="T72" fmla="*/ 74 w 364"/>
              <a:gd name="T73" fmla="*/ 38 h 317"/>
              <a:gd name="T74" fmla="*/ 69 w 364"/>
              <a:gd name="T75" fmla="*/ 44 h 317"/>
              <a:gd name="T76" fmla="*/ 62 w 364"/>
              <a:gd name="T77" fmla="*/ 49 h 317"/>
              <a:gd name="T78" fmla="*/ 39 w 364"/>
              <a:gd name="T79" fmla="*/ 62 h 317"/>
              <a:gd name="T80" fmla="*/ 35 w 364"/>
              <a:gd name="T81" fmla="*/ 64 h 317"/>
              <a:gd name="T82" fmla="*/ 32 w 364"/>
              <a:gd name="T83" fmla="*/ 65 h 317"/>
              <a:gd name="T84" fmla="*/ 29 w 364"/>
              <a:gd name="T85" fmla="*/ 66 h 317"/>
              <a:gd name="T86" fmla="*/ 26 w 364"/>
              <a:gd name="T87" fmla="*/ 66 h 317"/>
              <a:gd name="T88" fmla="*/ 23 w 364"/>
              <a:gd name="T89" fmla="*/ 66 h 317"/>
              <a:gd name="T90" fmla="*/ 18 w 364"/>
              <a:gd name="T91" fmla="*/ 65 h 317"/>
              <a:gd name="T92" fmla="*/ 14 w 364"/>
              <a:gd name="T93" fmla="*/ 63 h 317"/>
              <a:gd name="T94" fmla="*/ 10 w 364"/>
              <a:gd name="T95" fmla="*/ 60 h 317"/>
              <a:gd name="T96" fmla="*/ 7 w 364"/>
              <a:gd name="T97" fmla="*/ 57 h 317"/>
              <a:gd name="T98" fmla="*/ 4 w 364"/>
              <a:gd name="T99" fmla="*/ 52 h 317"/>
              <a:gd name="T100" fmla="*/ 2 w 364"/>
              <a:gd name="T101" fmla="*/ 49 h 317"/>
              <a:gd name="T102" fmla="*/ 1 w 364"/>
              <a:gd name="T103" fmla="*/ 44 h 317"/>
              <a:gd name="T104" fmla="*/ 0 w 364"/>
              <a:gd name="T105" fmla="*/ 40 h 317"/>
              <a:gd name="T106" fmla="*/ 1 w 364"/>
              <a:gd name="T107" fmla="*/ 35 h 317"/>
              <a:gd name="T108" fmla="*/ 1 w 364"/>
              <a:gd name="T109" fmla="*/ 31 h 317"/>
              <a:gd name="T110" fmla="*/ 3 w 364"/>
              <a:gd name="T111" fmla="*/ 27 h 317"/>
              <a:gd name="T112" fmla="*/ 4 w 364"/>
              <a:gd name="T113" fmla="*/ 25 h 317"/>
              <a:gd name="T114" fmla="*/ 7 w 364"/>
              <a:gd name="T115" fmla="*/ 23 h 317"/>
              <a:gd name="T116" fmla="*/ 9 w 364"/>
              <a:gd name="T117" fmla="*/ 21 h 317"/>
              <a:gd name="T118" fmla="*/ 13 w 364"/>
              <a:gd name="T119" fmla="*/ 18 h 3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4"/>
              <a:gd name="T181" fmla="*/ 0 h 317"/>
              <a:gd name="T182" fmla="*/ 364 w 364"/>
              <a:gd name="T183" fmla="*/ 317 h 31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4" h="317">
                <a:moveTo>
                  <a:pt x="85" y="114"/>
                </a:moveTo>
                <a:lnTo>
                  <a:pt x="76" y="119"/>
                </a:lnTo>
                <a:lnTo>
                  <a:pt x="67" y="125"/>
                </a:lnTo>
                <a:lnTo>
                  <a:pt x="59" y="132"/>
                </a:lnTo>
                <a:lnTo>
                  <a:pt x="52" y="139"/>
                </a:lnTo>
                <a:lnTo>
                  <a:pt x="48" y="146"/>
                </a:lnTo>
                <a:lnTo>
                  <a:pt x="42" y="153"/>
                </a:lnTo>
                <a:lnTo>
                  <a:pt x="39" y="161"/>
                </a:lnTo>
                <a:lnTo>
                  <a:pt x="35" y="169"/>
                </a:lnTo>
                <a:lnTo>
                  <a:pt x="34" y="177"/>
                </a:lnTo>
                <a:lnTo>
                  <a:pt x="33" y="185"/>
                </a:lnTo>
                <a:lnTo>
                  <a:pt x="33" y="193"/>
                </a:lnTo>
                <a:lnTo>
                  <a:pt x="33" y="203"/>
                </a:lnTo>
                <a:lnTo>
                  <a:pt x="35" y="211"/>
                </a:lnTo>
                <a:lnTo>
                  <a:pt x="37" y="219"/>
                </a:lnTo>
                <a:lnTo>
                  <a:pt x="41" y="228"/>
                </a:lnTo>
                <a:lnTo>
                  <a:pt x="46" y="237"/>
                </a:lnTo>
                <a:lnTo>
                  <a:pt x="51" y="245"/>
                </a:lnTo>
                <a:lnTo>
                  <a:pt x="57" y="252"/>
                </a:lnTo>
                <a:lnTo>
                  <a:pt x="63" y="259"/>
                </a:lnTo>
                <a:lnTo>
                  <a:pt x="70" y="265"/>
                </a:lnTo>
                <a:lnTo>
                  <a:pt x="77" y="271"/>
                </a:lnTo>
                <a:lnTo>
                  <a:pt x="84" y="274"/>
                </a:lnTo>
                <a:lnTo>
                  <a:pt x="92" y="278"/>
                </a:lnTo>
                <a:lnTo>
                  <a:pt x="100" y="280"/>
                </a:lnTo>
                <a:lnTo>
                  <a:pt x="108" y="281"/>
                </a:lnTo>
                <a:lnTo>
                  <a:pt x="116" y="281"/>
                </a:lnTo>
                <a:lnTo>
                  <a:pt x="125" y="281"/>
                </a:lnTo>
                <a:lnTo>
                  <a:pt x="134" y="280"/>
                </a:lnTo>
                <a:lnTo>
                  <a:pt x="144" y="278"/>
                </a:lnTo>
                <a:lnTo>
                  <a:pt x="152" y="274"/>
                </a:lnTo>
                <a:lnTo>
                  <a:pt x="162" y="270"/>
                </a:lnTo>
                <a:lnTo>
                  <a:pt x="171" y="265"/>
                </a:lnTo>
                <a:lnTo>
                  <a:pt x="279" y="203"/>
                </a:lnTo>
                <a:lnTo>
                  <a:pt x="288" y="197"/>
                </a:lnTo>
                <a:lnTo>
                  <a:pt x="296" y="191"/>
                </a:lnTo>
                <a:lnTo>
                  <a:pt x="304" y="184"/>
                </a:lnTo>
                <a:lnTo>
                  <a:pt x="310" y="178"/>
                </a:lnTo>
                <a:lnTo>
                  <a:pt x="316" y="171"/>
                </a:lnTo>
                <a:lnTo>
                  <a:pt x="320" y="163"/>
                </a:lnTo>
                <a:lnTo>
                  <a:pt x="325" y="156"/>
                </a:lnTo>
                <a:lnTo>
                  <a:pt x="327" y="148"/>
                </a:lnTo>
                <a:lnTo>
                  <a:pt x="330" y="140"/>
                </a:lnTo>
                <a:lnTo>
                  <a:pt x="331" y="131"/>
                </a:lnTo>
                <a:lnTo>
                  <a:pt x="331" y="123"/>
                </a:lnTo>
                <a:lnTo>
                  <a:pt x="330" y="115"/>
                </a:lnTo>
                <a:lnTo>
                  <a:pt x="328" y="107"/>
                </a:lnTo>
                <a:lnTo>
                  <a:pt x="325" y="97"/>
                </a:lnTo>
                <a:lnTo>
                  <a:pt x="322" y="89"/>
                </a:lnTo>
                <a:lnTo>
                  <a:pt x="317" y="80"/>
                </a:lnTo>
                <a:lnTo>
                  <a:pt x="312" y="72"/>
                </a:lnTo>
                <a:lnTo>
                  <a:pt x="307" y="64"/>
                </a:lnTo>
                <a:lnTo>
                  <a:pt x="300" y="58"/>
                </a:lnTo>
                <a:lnTo>
                  <a:pt x="294" y="52"/>
                </a:lnTo>
                <a:lnTo>
                  <a:pt x="287" y="47"/>
                </a:lnTo>
                <a:lnTo>
                  <a:pt x="279" y="43"/>
                </a:lnTo>
                <a:lnTo>
                  <a:pt x="272" y="40"/>
                </a:lnTo>
                <a:lnTo>
                  <a:pt x="264" y="37"/>
                </a:lnTo>
                <a:lnTo>
                  <a:pt x="255" y="36"/>
                </a:lnTo>
                <a:lnTo>
                  <a:pt x="246" y="35"/>
                </a:lnTo>
                <a:lnTo>
                  <a:pt x="237" y="36"/>
                </a:lnTo>
                <a:lnTo>
                  <a:pt x="228" y="37"/>
                </a:lnTo>
                <a:lnTo>
                  <a:pt x="219" y="40"/>
                </a:lnTo>
                <a:lnTo>
                  <a:pt x="210" y="43"/>
                </a:lnTo>
                <a:lnTo>
                  <a:pt x="200" y="48"/>
                </a:lnTo>
                <a:lnTo>
                  <a:pt x="191" y="52"/>
                </a:lnTo>
                <a:lnTo>
                  <a:pt x="85" y="114"/>
                </a:lnTo>
                <a:close/>
                <a:moveTo>
                  <a:pt x="74" y="80"/>
                </a:moveTo>
                <a:lnTo>
                  <a:pt x="167" y="26"/>
                </a:lnTo>
                <a:lnTo>
                  <a:pt x="174" y="21"/>
                </a:lnTo>
                <a:lnTo>
                  <a:pt x="181" y="18"/>
                </a:lnTo>
                <a:lnTo>
                  <a:pt x="188" y="14"/>
                </a:lnTo>
                <a:lnTo>
                  <a:pt x="195" y="12"/>
                </a:lnTo>
                <a:lnTo>
                  <a:pt x="200" y="10"/>
                </a:lnTo>
                <a:lnTo>
                  <a:pt x="205" y="7"/>
                </a:lnTo>
                <a:lnTo>
                  <a:pt x="211" y="5"/>
                </a:lnTo>
                <a:lnTo>
                  <a:pt x="215" y="4"/>
                </a:lnTo>
                <a:lnTo>
                  <a:pt x="220" y="3"/>
                </a:lnTo>
                <a:lnTo>
                  <a:pt x="225" y="2"/>
                </a:lnTo>
                <a:lnTo>
                  <a:pt x="229" y="2"/>
                </a:lnTo>
                <a:lnTo>
                  <a:pt x="234" y="0"/>
                </a:lnTo>
                <a:lnTo>
                  <a:pt x="238" y="0"/>
                </a:lnTo>
                <a:lnTo>
                  <a:pt x="243" y="0"/>
                </a:lnTo>
                <a:lnTo>
                  <a:pt x="248" y="2"/>
                </a:lnTo>
                <a:lnTo>
                  <a:pt x="252" y="2"/>
                </a:lnTo>
                <a:lnTo>
                  <a:pt x="259" y="3"/>
                </a:lnTo>
                <a:lnTo>
                  <a:pt x="266" y="4"/>
                </a:lnTo>
                <a:lnTo>
                  <a:pt x="273" y="6"/>
                </a:lnTo>
                <a:lnTo>
                  <a:pt x="280" y="8"/>
                </a:lnTo>
                <a:lnTo>
                  <a:pt x="287" y="11"/>
                </a:lnTo>
                <a:lnTo>
                  <a:pt x="293" y="14"/>
                </a:lnTo>
                <a:lnTo>
                  <a:pt x="300" y="18"/>
                </a:lnTo>
                <a:lnTo>
                  <a:pt x="305" y="21"/>
                </a:lnTo>
                <a:lnTo>
                  <a:pt x="311" y="26"/>
                </a:lnTo>
                <a:lnTo>
                  <a:pt x="317" y="30"/>
                </a:lnTo>
                <a:lnTo>
                  <a:pt x="323" y="35"/>
                </a:lnTo>
                <a:lnTo>
                  <a:pt x="327" y="40"/>
                </a:lnTo>
                <a:lnTo>
                  <a:pt x="332" y="45"/>
                </a:lnTo>
                <a:lnTo>
                  <a:pt x="337" y="51"/>
                </a:lnTo>
                <a:lnTo>
                  <a:pt x="341" y="58"/>
                </a:lnTo>
                <a:lnTo>
                  <a:pt x="345" y="64"/>
                </a:lnTo>
                <a:lnTo>
                  <a:pt x="352" y="77"/>
                </a:lnTo>
                <a:lnTo>
                  <a:pt x="356" y="88"/>
                </a:lnTo>
                <a:lnTo>
                  <a:pt x="361" y="101"/>
                </a:lnTo>
                <a:lnTo>
                  <a:pt x="363" y="112"/>
                </a:lnTo>
                <a:lnTo>
                  <a:pt x="364" y="124"/>
                </a:lnTo>
                <a:lnTo>
                  <a:pt x="364" y="137"/>
                </a:lnTo>
                <a:lnTo>
                  <a:pt x="362" y="148"/>
                </a:lnTo>
                <a:lnTo>
                  <a:pt x="360" y="160"/>
                </a:lnTo>
                <a:lnTo>
                  <a:pt x="355" y="171"/>
                </a:lnTo>
                <a:lnTo>
                  <a:pt x="350" y="182"/>
                </a:lnTo>
                <a:lnTo>
                  <a:pt x="343" y="192"/>
                </a:lnTo>
                <a:lnTo>
                  <a:pt x="335" y="201"/>
                </a:lnTo>
                <a:lnTo>
                  <a:pt x="326" y="212"/>
                </a:lnTo>
                <a:lnTo>
                  <a:pt x="316" y="220"/>
                </a:lnTo>
                <a:lnTo>
                  <a:pt x="304" y="229"/>
                </a:lnTo>
                <a:lnTo>
                  <a:pt x="292" y="237"/>
                </a:lnTo>
                <a:lnTo>
                  <a:pt x="196" y="293"/>
                </a:lnTo>
                <a:lnTo>
                  <a:pt x="189" y="296"/>
                </a:lnTo>
                <a:lnTo>
                  <a:pt x="183" y="298"/>
                </a:lnTo>
                <a:lnTo>
                  <a:pt x="177" y="302"/>
                </a:lnTo>
                <a:lnTo>
                  <a:pt x="171" y="304"/>
                </a:lnTo>
                <a:lnTo>
                  <a:pt x="166" y="306"/>
                </a:lnTo>
                <a:lnTo>
                  <a:pt x="161" y="309"/>
                </a:lnTo>
                <a:lnTo>
                  <a:pt x="155" y="311"/>
                </a:lnTo>
                <a:lnTo>
                  <a:pt x="151" y="312"/>
                </a:lnTo>
                <a:lnTo>
                  <a:pt x="146" y="313"/>
                </a:lnTo>
                <a:lnTo>
                  <a:pt x="141" y="315"/>
                </a:lnTo>
                <a:lnTo>
                  <a:pt x="137" y="316"/>
                </a:lnTo>
                <a:lnTo>
                  <a:pt x="132" y="316"/>
                </a:lnTo>
                <a:lnTo>
                  <a:pt x="128" y="317"/>
                </a:lnTo>
                <a:lnTo>
                  <a:pt x="123" y="317"/>
                </a:lnTo>
                <a:lnTo>
                  <a:pt x="118" y="317"/>
                </a:lnTo>
                <a:lnTo>
                  <a:pt x="114" y="316"/>
                </a:lnTo>
                <a:lnTo>
                  <a:pt x="107" y="316"/>
                </a:lnTo>
                <a:lnTo>
                  <a:pt x="100" y="313"/>
                </a:lnTo>
                <a:lnTo>
                  <a:pt x="93" y="312"/>
                </a:lnTo>
                <a:lnTo>
                  <a:pt x="86" y="310"/>
                </a:lnTo>
                <a:lnTo>
                  <a:pt x="79" y="308"/>
                </a:lnTo>
                <a:lnTo>
                  <a:pt x="72" y="304"/>
                </a:lnTo>
                <a:lnTo>
                  <a:pt x="66" y="301"/>
                </a:lnTo>
                <a:lnTo>
                  <a:pt x="59" y="297"/>
                </a:lnTo>
                <a:lnTo>
                  <a:pt x="54" y="293"/>
                </a:lnTo>
                <a:lnTo>
                  <a:pt x="48" y="288"/>
                </a:lnTo>
                <a:lnTo>
                  <a:pt x="42" y="282"/>
                </a:lnTo>
                <a:lnTo>
                  <a:pt x="37" y="278"/>
                </a:lnTo>
                <a:lnTo>
                  <a:pt x="32" y="272"/>
                </a:lnTo>
                <a:lnTo>
                  <a:pt x="27" y="266"/>
                </a:lnTo>
                <a:lnTo>
                  <a:pt x="22" y="259"/>
                </a:lnTo>
                <a:lnTo>
                  <a:pt x="19" y="252"/>
                </a:lnTo>
                <a:lnTo>
                  <a:pt x="16" y="246"/>
                </a:lnTo>
                <a:lnTo>
                  <a:pt x="12" y="239"/>
                </a:lnTo>
                <a:lnTo>
                  <a:pt x="9" y="233"/>
                </a:lnTo>
                <a:lnTo>
                  <a:pt x="6" y="226"/>
                </a:lnTo>
                <a:lnTo>
                  <a:pt x="5" y="219"/>
                </a:lnTo>
                <a:lnTo>
                  <a:pt x="3" y="212"/>
                </a:lnTo>
                <a:lnTo>
                  <a:pt x="2" y="204"/>
                </a:lnTo>
                <a:lnTo>
                  <a:pt x="2" y="197"/>
                </a:lnTo>
                <a:lnTo>
                  <a:pt x="0" y="190"/>
                </a:lnTo>
                <a:lnTo>
                  <a:pt x="0" y="183"/>
                </a:lnTo>
                <a:lnTo>
                  <a:pt x="2" y="176"/>
                </a:lnTo>
                <a:lnTo>
                  <a:pt x="3" y="169"/>
                </a:lnTo>
                <a:lnTo>
                  <a:pt x="4" y="161"/>
                </a:lnTo>
                <a:lnTo>
                  <a:pt x="5" y="154"/>
                </a:lnTo>
                <a:lnTo>
                  <a:pt x="7" y="147"/>
                </a:lnTo>
                <a:lnTo>
                  <a:pt x="11" y="140"/>
                </a:lnTo>
                <a:lnTo>
                  <a:pt x="12" y="137"/>
                </a:lnTo>
                <a:lnTo>
                  <a:pt x="14" y="132"/>
                </a:lnTo>
                <a:lnTo>
                  <a:pt x="17" y="129"/>
                </a:lnTo>
                <a:lnTo>
                  <a:pt x="19" y="124"/>
                </a:lnTo>
                <a:lnTo>
                  <a:pt x="21" y="121"/>
                </a:lnTo>
                <a:lnTo>
                  <a:pt x="25" y="117"/>
                </a:lnTo>
                <a:lnTo>
                  <a:pt x="28" y="114"/>
                </a:lnTo>
                <a:lnTo>
                  <a:pt x="32" y="110"/>
                </a:lnTo>
                <a:lnTo>
                  <a:pt x="35" y="107"/>
                </a:lnTo>
                <a:lnTo>
                  <a:pt x="40" y="102"/>
                </a:lnTo>
                <a:lnTo>
                  <a:pt x="44" y="99"/>
                </a:lnTo>
                <a:lnTo>
                  <a:pt x="50" y="95"/>
                </a:lnTo>
                <a:lnTo>
                  <a:pt x="55" y="92"/>
                </a:lnTo>
                <a:lnTo>
                  <a:pt x="61" y="87"/>
                </a:lnTo>
                <a:lnTo>
                  <a:pt x="67" y="84"/>
                </a:lnTo>
                <a:lnTo>
                  <a:pt x="74"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68" name="Freeform 62">
            <a:extLst>
              <a:ext uri="{FF2B5EF4-FFF2-40B4-BE49-F238E27FC236}">
                <a16:creationId xmlns:a16="http://schemas.microsoft.com/office/drawing/2014/main" id="{28AAA94F-0C40-47E5-8257-1456F03199FC}"/>
              </a:ext>
            </a:extLst>
          </p:cNvPr>
          <p:cNvSpPr>
            <a:spLocks/>
          </p:cNvSpPr>
          <p:nvPr/>
        </p:nvSpPr>
        <p:spPr bwMode="auto">
          <a:xfrm>
            <a:off x="8116005" y="4636486"/>
            <a:ext cx="97583" cy="71718"/>
          </a:xfrm>
          <a:custGeom>
            <a:avLst/>
            <a:gdLst>
              <a:gd name="T0" fmla="*/ 0 w 390"/>
              <a:gd name="T1" fmla="*/ 19 h 303"/>
              <a:gd name="T2" fmla="*/ 40 w 390"/>
              <a:gd name="T3" fmla="*/ 32 h 303"/>
              <a:gd name="T4" fmla="*/ 45 w 390"/>
              <a:gd name="T5" fmla="*/ 34 h 303"/>
              <a:gd name="T6" fmla="*/ 49 w 390"/>
              <a:gd name="T7" fmla="*/ 36 h 303"/>
              <a:gd name="T8" fmla="*/ 53 w 390"/>
              <a:gd name="T9" fmla="*/ 37 h 303"/>
              <a:gd name="T10" fmla="*/ 55 w 390"/>
              <a:gd name="T11" fmla="*/ 38 h 303"/>
              <a:gd name="T12" fmla="*/ 58 w 390"/>
              <a:gd name="T13" fmla="*/ 38 h 303"/>
              <a:gd name="T14" fmla="*/ 60 w 390"/>
              <a:gd name="T15" fmla="*/ 38 h 303"/>
              <a:gd name="T16" fmla="*/ 63 w 390"/>
              <a:gd name="T17" fmla="*/ 38 h 303"/>
              <a:gd name="T18" fmla="*/ 65 w 390"/>
              <a:gd name="T19" fmla="*/ 37 h 303"/>
              <a:gd name="T20" fmla="*/ 68 w 390"/>
              <a:gd name="T21" fmla="*/ 36 h 303"/>
              <a:gd name="T22" fmla="*/ 71 w 390"/>
              <a:gd name="T23" fmla="*/ 34 h 303"/>
              <a:gd name="T24" fmla="*/ 73 w 390"/>
              <a:gd name="T25" fmla="*/ 32 h 303"/>
              <a:gd name="T26" fmla="*/ 75 w 390"/>
              <a:gd name="T27" fmla="*/ 29 h 303"/>
              <a:gd name="T28" fmla="*/ 76 w 390"/>
              <a:gd name="T29" fmla="*/ 26 h 303"/>
              <a:gd name="T30" fmla="*/ 76 w 390"/>
              <a:gd name="T31" fmla="*/ 23 h 303"/>
              <a:gd name="T32" fmla="*/ 76 w 390"/>
              <a:gd name="T33" fmla="*/ 20 h 303"/>
              <a:gd name="T34" fmla="*/ 75 w 390"/>
              <a:gd name="T35" fmla="*/ 17 h 303"/>
              <a:gd name="T36" fmla="*/ 73 w 390"/>
              <a:gd name="T37" fmla="*/ 14 h 303"/>
              <a:gd name="T38" fmla="*/ 72 w 390"/>
              <a:gd name="T39" fmla="*/ 11 h 303"/>
              <a:gd name="T40" fmla="*/ 69 w 390"/>
              <a:gd name="T41" fmla="*/ 9 h 303"/>
              <a:gd name="T42" fmla="*/ 66 w 390"/>
              <a:gd name="T43" fmla="*/ 8 h 303"/>
              <a:gd name="T44" fmla="*/ 63 w 390"/>
              <a:gd name="T45" fmla="*/ 7 h 303"/>
              <a:gd name="T46" fmla="*/ 60 w 390"/>
              <a:gd name="T47" fmla="*/ 7 h 303"/>
              <a:gd name="T48" fmla="*/ 56 w 390"/>
              <a:gd name="T49" fmla="*/ 7 h 303"/>
              <a:gd name="T50" fmla="*/ 52 w 390"/>
              <a:gd name="T51" fmla="*/ 8 h 303"/>
              <a:gd name="T52" fmla="*/ 52 w 390"/>
              <a:gd name="T53" fmla="*/ 8 h 303"/>
              <a:gd name="T54" fmla="*/ 52 w 390"/>
              <a:gd name="T55" fmla="*/ 8 h 303"/>
              <a:gd name="T56" fmla="*/ 52 w 390"/>
              <a:gd name="T57" fmla="*/ 8 h 303"/>
              <a:gd name="T58" fmla="*/ 51 w 390"/>
              <a:gd name="T59" fmla="*/ 8 h 303"/>
              <a:gd name="T60" fmla="*/ 51 w 390"/>
              <a:gd name="T61" fmla="*/ 9 h 303"/>
              <a:gd name="T62" fmla="*/ 51 w 390"/>
              <a:gd name="T63" fmla="*/ 9 h 303"/>
              <a:gd name="T64" fmla="*/ 50 w 390"/>
              <a:gd name="T65" fmla="*/ 9 h 303"/>
              <a:gd name="T66" fmla="*/ 50 w 390"/>
              <a:gd name="T67" fmla="*/ 9 h 303"/>
              <a:gd name="T68" fmla="*/ 49 w 390"/>
              <a:gd name="T69" fmla="*/ 2 h 303"/>
              <a:gd name="T70" fmla="*/ 54 w 390"/>
              <a:gd name="T71" fmla="*/ 1 h 303"/>
              <a:gd name="T72" fmla="*/ 59 w 390"/>
              <a:gd name="T73" fmla="*/ 0 h 303"/>
              <a:gd name="T74" fmla="*/ 64 w 390"/>
              <a:gd name="T75" fmla="*/ 1 h 303"/>
              <a:gd name="T76" fmla="*/ 69 w 390"/>
              <a:gd name="T77" fmla="*/ 2 h 303"/>
              <a:gd name="T78" fmla="*/ 73 w 390"/>
              <a:gd name="T79" fmla="*/ 4 h 303"/>
              <a:gd name="T80" fmla="*/ 77 w 390"/>
              <a:gd name="T81" fmla="*/ 7 h 303"/>
              <a:gd name="T82" fmla="*/ 80 w 390"/>
              <a:gd name="T83" fmla="*/ 11 h 303"/>
              <a:gd name="T84" fmla="*/ 82 w 390"/>
              <a:gd name="T85" fmla="*/ 15 h 303"/>
              <a:gd name="T86" fmla="*/ 83 w 390"/>
              <a:gd name="T87" fmla="*/ 19 h 303"/>
              <a:gd name="T88" fmla="*/ 83 w 390"/>
              <a:gd name="T89" fmla="*/ 24 h 303"/>
              <a:gd name="T90" fmla="*/ 83 w 390"/>
              <a:gd name="T91" fmla="*/ 28 h 303"/>
              <a:gd name="T92" fmla="*/ 81 w 390"/>
              <a:gd name="T93" fmla="*/ 32 h 303"/>
              <a:gd name="T94" fmla="*/ 78 w 390"/>
              <a:gd name="T95" fmla="*/ 36 h 303"/>
              <a:gd name="T96" fmla="*/ 75 w 390"/>
              <a:gd name="T97" fmla="*/ 39 h 303"/>
              <a:gd name="T98" fmla="*/ 72 w 390"/>
              <a:gd name="T99" fmla="*/ 42 h 303"/>
              <a:gd name="T100" fmla="*/ 67 w 390"/>
              <a:gd name="T101" fmla="*/ 44 h 303"/>
              <a:gd name="T102" fmla="*/ 64 w 390"/>
              <a:gd name="T103" fmla="*/ 44 h 303"/>
              <a:gd name="T104" fmla="*/ 61 w 390"/>
              <a:gd name="T105" fmla="*/ 45 h 303"/>
              <a:gd name="T106" fmla="*/ 58 w 390"/>
              <a:gd name="T107" fmla="*/ 45 h 303"/>
              <a:gd name="T108" fmla="*/ 55 w 390"/>
              <a:gd name="T109" fmla="*/ 45 h 303"/>
              <a:gd name="T110" fmla="*/ 52 w 390"/>
              <a:gd name="T111" fmla="*/ 44 h 303"/>
              <a:gd name="T112" fmla="*/ 49 w 390"/>
              <a:gd name="T113" fmla="*/ 43 h 303"/>
              <a:gd name="T114" fmla="*/ 45 w 390"/>
              <a:gd name="T115" fmla="*/ 42 h 303"/>
              <a:gd name="T116" fmla="*/ 42 w 390"/>
              <a:gd name="T117" fmla="*/ 40 h 303"/>
              <a:gd name="T118" fmla="*/ 23 w 390"/>
              <a:gd name="T119" fmla="*/ 58 h 3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0"/>
              <a:gd name="T181" fmla="*/ 0 h 303"/>
              <a:gd name="T182" fmla="*/ 390 w 390"/>
              <a:gd name="T183" fmla="*/ 303 h 3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0" h="303">
                <a:moveTo>
                  <a:pt x="76" y="303"/>
                </a:moveTo>
                <a:lnTo>
                  <a:pt x="0" y="93"/>
                </a:lnTo>
                <a:lnTo>
                  <a:pt x="32" y="81"/>
                </a:lnTo>
                <a:lnTo>
                  <a:pt x="190" y="160"/>
                </a:lnTo>
                <a:lnTo>
                  <a:pt x="200" y="166"/>
                </a:lnTo>
                <a:lnTo>
                  <a:pt x="212" y="170"/>
                </a:lnTo>
                <a:lnTo>
                  <a:pt x="221" y="175"/>
                </a:lnTo>
                <a:lnTo>
                  <a:pt x="231" y="178"/>
                </a:lnTo>
                <a:lnTo>
                  <a:pt x="239" y="182"/>
                </a:lnTo>
                <a:lnTo>
                  <a:pt x="247" y="184"/>
                </a:lnTo>
                <a:lnTo>
                  <a:pt x="254" y="186"/>
                </a:lnTo>
                <a:lnTo>
                  <a:pt x="259" y="188"/>
                </a:lnTo>
                <a:lnTo>
                  <a:pt x="266" y="189"/>
                </a:lnTo>
                <a:lnTo>
                  <a:pt x="272" y="189"/>
                </a:lnTo>
                <a:lnTo>
                  <a:pt x="278" y="189"/>
                </a:lnTo>
                <a:lnTo>
                  <a:pt x="282" y="189"/>
                </a:lnTo>
                <a:lnTo>
                  <a:pt x="288" y="188"/>
                </a:lnTo>
                <a:lnTo>
                  <a:pt x="294" y="188"/>
                </a:lnTo>
                <a:lnTo>
                  <a:pt x="299" y="185"/>
                </a:lnTo>
                <a:lnTo>
                  <a:pt x="304" y="184"/>
                </a:lnTo>
                <a:lnTo>
                  <a:pt x="313" y="181"/>
                </a:lnTo>
                <a:lnTo>
                  <a:pt x="319" y="177"/>
                </a:lnTo>
                <a:lnTo>
                  <a:pt x="325" y="173"/>
                </a:lnTo>
                <a:lnTo>
                  <a:pt x="332" y="168"/>
                </a:lnTo>
                <a:lnTo>
                  <a:pt x="337" y="163"/>
                </a:lnTo>
                <a:lnTo>
                  <a:pt x="343" y="158"/>
                </a:lnTo>
                <a:lnTo>
                  <a:pt x="346" y="151"/>
                </a:lnTo>
                <a:lnTo>
                  <a:pt x="351" y="144"/>
                </a:lnTo>
                <a:lnTo>
                  <a:pt x="353" y="137"/>
                </a:lnTo>
                <a:lnTo>
                  <a:pt x="355" y="130"/>
                </a:lnTo>
                <a:lnTo>
                  <a:pt x="356" y="122"/>
                </a:lnTo>
                <a:lnTo>
                  <a:pt x="358" y="115"/>
                </a:lnTo>
                <a:lnTo>
                  <a:pt x="358" y="107"/>
                </a:lnTo>
                <a:lnTo>
                  <a:pt x="356" y="100"/>
                </a:lnTo>
                <a:lnTo>
                  <a:pt x="355" y="92"/>
                </a:lnTo>
                <a:lnTo>
                  <a:pt x="352" y="84"/>
                </a:lnTo>
                <a:lnTo>
                  <a:pt x="349" y="76"/>
                </a:lnTo>
                <a:lnTo>
                  <a:pt x="345" y="69"/>
                </a:lnTo>
                <a:lnTo>
                  <a:pt x="340" y="62"/>
                </a:lnTo>
                <a:lnTo>
                  <a:pt x="336" y="56"/>
                </a:lnTo>
                <a:lnTo>
                  <a:pt x="331" y="50"/>
                </a:lnTo>
                <a:lnTo>
                  <a:pt x="324" y="46"/>
                </a:lnTo>
                <a:lnTo>
                  <a:pt x="318" y="42"/>
                </a:lnTo>
                <a:lnTo>
                  <a:pt x="311" y="39"/>
                </a:lnTo>
                <a:lnTo>
                  <a:pt x="303" y="36"/>
                </a:lnTo>
                <a:lnTo>
                  <a:pt x="296" y="34"/>
                </a:lnTo>
                <a:lnTo>
                  <a:pt x="288" y="34"/>
                </a:lnTo>
                <a:lnTo>
                  <a:pt x="280" y="33"/>
                </a:lnTo>
                <a:lnTo>
                  <a:pt x="272" y="34"/>
                </a:lnTo>
                <a:lnTo>
                  <a:pt x="263" y="35"/>
                </a:lnTo>
                <a:lnTo>
                  <a:pt x="255" y="37"/>
                </a:lnTo>
                <a:lnTo>
                  <a:pt x="246" y="41"/>
                </a:lnTo>
                <a:lnTo>
                  <a:pt x="244" y="41"/>
                </a:lnTo>
                <a:lnTo>
                  <a:pt x="243" y="41"/>
                </a:lnTo>
                <a:lnTo>
                  <a:pt x="242" y="42"/>
                </a:lnTo>
                <a:lnTo>
                  <a:pt x="241" y="42"/>
                </a:lnTo>
                <a:lnTo>
                  <a:pt x="240" y="43"/>
                </a:lnTo>
                <a:lnTo>
                  <a:pt x="239" y="43"/>
                </a:lnTo>
                <a:lnTo>
                  <a:pt x="237" y="43"/>
                </a:lnTo>
                <a:lnTo>
                  <a:pt x="237" y="44"/>
                </a:lnTo>
                <a:lnTo>
                  <a:pt x="236" y="44"/>
                </a:lnTo>
                <a:lnTo>
                  <a:pt x="225" y="12"/>
                </a:lnTo>
                <a:lnTo>
                  <a:pt x="229" y="10"/>
                </a:lnTo>
                <a:lnTo>
                  <a:pt x="242" y="6"/>
                </a:lnTo>
                <a:lnTo>
                  <a:pt x="255" y="3"/>
                </a:lnTo>
                <a:lnTo>
                  <a:pt x="266" y="0"/>
                </a:lnTo>
                <a:lnTo>
                  <a:pt x="278" y="0"/>
                </a:lnTo>
                <a:lnTo>
                  <a:pt x="289" y="0"/>
                </a:lnTo>
                <a:lnTo>
                  <a:pt x="301" y="3"/>
                </a:lnTo>
                <a:lnTo>
                  <a:pt x="313" y="5"/>
                </a:lnTo>
                <a:lnTo>
                  <a:pt x="323" y="10"/>
                </a:lnTo>
                <a:lnTo>
                  <a:pt x="333" y="14"/>
                </a:lnTo>
                <a:lnTo>
                  <a:pt x="344" y="20"/>
                </a:lnTo>
                <a:lnTo>
                  <a:pt x="352" y="27"/>
                </a:lnTo>
                <a:lnTo>
                  <a:pt x="360" y="35"/>
                </a:lnTo>
                <a:lnTo>
                  <a:pt x="367" y="44"/>
                </a:lnTo>
                <a:lnTo>
                  <a:pt x="374" y="54"/>
                </a:lnTo>
                <a:lnTo>
                  <a:pt x="378" y="64"/>
                </a:lnTo>
                <a:lnTo>
                  <a:pt x="384" y="76"/>
                </a:lnTo>
                <a:lnTo>
                  <a:pt x="386" y="86"/>
                </a:lnTo>
                <a:lnTo>
                  <a:pt x="389" y="96"/>
                </a:lnTo>
                <a:lnTo>
                  <a:pt x="390" y="107"/>
                </a:lnTo>
                <a:lnTo>
                  <a:pt x="390" y="117"/>
                </a:lnTo>
                <a:lnTo>
                  <a:pt x="390" y="129"/>
                </a:lnTo>
                <a:lnTo>
                  <a:pt x="388" y="139"/>
                </a:lnTo>
                <a:lnTo>
                  <a:pt x="384" y="149"/>
                </a:lnTo>
                <a:lnTo>
                  <a:pt x="379" y="160"/>
                </a:lnTo>
                <a:lnTo>
                  <a:pt x="374" y="169"/>
                </a:lnTo>
                <a:lnTo>
                  <a:pt x="368" y="178"/>
                </a:lnTo>
                <a:lnTo>
                  <a:pt x="361" y="186"/>
                </a:lnTo>
                <a:lnTo>
                  <a:pt x="353" y="195"/>
                </a:lnTo>
                <a:lnTo>
                  <a:pt x="345" y="201"/>
                </a:lnTo>
                <a:lnTo>
                  <a:pt x="336" y="207"/>
                </a:lnTo>
                <a:lnTo>
                  <a:pt x="325" y="213"/>
                </a:lnTo>
                <a:lnTo>
                  <a:pt x="314" y="218"/>
                </a:lnTo>
                <a:lnTo>
                  <a:pt x="308" y="219"/>
                </a:lnTo>
                <a:lnTo>
                  <a:pt x="301" y="221"/>
                </a:lnTo>
                <a:lnTo>
                  <a:pt x="294" y="222"/>
                </a:lnTo>
                <a:lnTo>
                  <a:pt x="287" y="223"/>
                </a:lnTo>
                <a:lnTo>
                  <a:pt x="280" y="223"/>
                </a:lnTo>
                <a:lnTo>
                  <a:pt x="273" y="223"/>
                </a:lnTo>
                <a:lnTo>
                  <a:pt x="266" y="223"/>
                </a:lnTo>
                <a:lnTo>
                  <a:pt x="259" y="222"/>
                </a:lnTo>
                <a:lnTo>
                  <a:pt x="251" y="221"/>
                </a:lnTo>
                <a:lnTo>
                  <a:pt x="244" y="220"/>
                </a:lnTo>
                <a:lnTo>
                  <a:pt x="236" y="218"/>
                </a:lnTo>
                <a:lnTo>
                  <a:pt x="229" y="215"/>
                </a:lnTo>
                <a:lnTo>
                  <a:pt x="220" y="212"/>
                </a:lnTo>
                <a:lnTo>
                  <a:pt x="212" y="210"/>
                </a:lnTo>
                <a:lnTo>
                  <a:pt x="204" y="205"/>
                </a:lnTo>
                <a:lnTo>
                  <a:pt x="195" y="200"/>
                </a:lnTo>
                <a:lnTo>
                  <a:pt x="48" y="125"/>
                </a:lnTo>
                <a:lnTo>
                  <a:pt x="109" y="290"/>
                </a:lnTo>
                <a:lnTo>
                  <a:pt x="76" y="3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69" name="Freeform 63">
            <a:extLst>
              <a:ext uri="{FF2B5EF4-FFF2-40B4-BE49-F238E27FC236}">
                <a16:creationId xmlns:a16="http://schemas.microsoft.com/office/drawing/2014/main" id="{111D35D0-7B22-4EF3-9299-3C5C10864968}"/>
              </a:ext>
            </a:extLst>
          </p:cNvPr>
          <p:cNvSpPr>
            <a:spLocks noEditPoints="1"/>
          </p:cNvSpPr>
          <p:nvPr/>
        </p:nvSpPr>
        <p:spPr bwMode="auto">
          <a:xfrm>
            <a:off x="8145397" y="4697623"/>
            <a:ext cx="94056" cy="71718"/>
          </a:xfrm>
          <a:custGeom>
            <a:avLst/>
            <a:gdLst>
              <a:gd name="T0" fmla="*/ 17 w 368"/>
              <a:gd name="T1" fmla="*/ 20 h 292"/>
              <a:gd name="T2" fmla="*/ 12 w 368"/>
              <a:gd name="T3" fmla="*/ 23 h 292"/>
              <a:gd name="T4" fmla="*/ 8 w 368"/>
              <a:gd name="T5" fmla="*/ 28 h 292"/>
              <a:gd name="T6" fmla="*/ 7 w 368"/>
              <a:gd name="T7" fmla="*/ 32 h 292"/>
              <a:gd name="T8" fmla="*/ 7 w 368"/>
              <a:gd name="T9" fmla="*/ 38 h 292"/>
              <a:gd name="T10" fmla="*/ 9 w 368"/>
              <a:gd name="T11" fmla="*/ 44 h 292"/>
              <a:gd name="T12" fmla="*/ 12 w 368"/>
              <a:gd name="T13" fmla="*/ 48 h 292"/>
              <a:gd name="T14" fmla="*/ 16 w 368"/>
              <a:gd name="T15" fmla="*/ 52 h 292"/>
              <a:gd name="T16" fmla="*/ 21 w 368"/>
              <a:gd name="T17" fmla="*/ 53 h 292"/>
              <a:gd name="T18" fmla="*/ 27 w 368"/>
              <a:gd name="T19" fmla="*/ 53 h 292"/>
              <a:gd name="T20" fmla="*/ 34 w 368"/>
              <a:gd name="T21" fmla="*/ 52 h 292"/>
              <a:gd name="T22" fmla="*/ 63 w 368"/>
              <a:gd name="T23" fmla="*/ 41 h 292"/>
              <a:gd name="T24" fmla="*/ 68 w 368"/>
              <a:gd name="T25" fmla="*/ 38 h 292"/>
              <a:gd name="T26" fmla="*/ 71 w 368"/>
              <a:gd name="T27" fmla="*/ 33 h 292"/>
              <a:gd name="T28" fmla="*/ 73 w 368"/>
              <a:gd name="T29" fmla="*/ 29 h 292"/>
              <a:gd name="T30" fmla="*/ 73 w 368"/>
              <a:gd name="T31" fmla="*/ 23 h 292"/>
              <a:gd name="T32" fmla="*/ 71 w 368"/>
              <a:gd name="T33" fmla="*/ 18 h 292"/>
              <a:gd name="T34" fmla="*/ 67 w 368"/>
              <a:gd name="T35" fmla="*/ 13 h 292"/>
              <a:gd name="T36" fmla="*/ 63 w 368"/>
              <a:gd name="T37" fmla="*/ 9 h 292"/>
              <a:gd name="T38" fmla="*/ 58 w 368"/>
              <a:gd name="T39" fmla="*/ 8 h 292"/>
              <a:gd name="T40" fmla="*/ 52 w 368"/>
              <a:gd name="T41" fmla="*/ 8 h 292"/>
              <a:gd name="T42" fmla="*/ 46 w 368"/>
              <a:gd name="T43" fmla="*/ 9 h 292"/>
              <a:gd name="T44" fmla="*/ 42 w 368"/>
              <a:gd name="T45" fmla="*/ 3 h 292"/>
              <a:gd name="T46" fmla="*/ 47 w 368"/>
              <a:gd name="T47" fmla="*/ 1 h 292"/>
              <a:gd name="T48" fmla="*/ 51 w 368"/>
              <a:gd name="T49" fmla="*/ 0 h 292"/>
              <a:gd name="T50" fmla="*/ 54 w 368"/>
              <a:gd name="T51" fmla="*/ 0 h 292"/>
              <a:gd name="T52" fmla="*/ 57 w 368"/>
              <a:gd name="T53" fmla="*/ 0 h 292"/>
              <a:gd name="T54" fmla="*/ 60 w 368"/>
              <a:gd name="T55" fmla="*/ 1 h 292"/>
              <a:gd name="T56" fmla="*/ 64 w 368"/>
              <a:gd name="T57" fmla="*/ 2 h 292"/>
              <a:gd name="T58" fmla="*/ 68 w 368"/>
              <a:gd name="T59" fmla="*/ 4 h 292"/>
              <a:gd name="T60" fmla="*/ 71 w 368"/>
              <a:gd name="T61" fmla="*/ 7 h 292"/>
              <a:gd name="T62" fmla="*/ 74 w 368"/>
              <a:gd name="T63" fmla="*/ 10 h 292"/>
              <a:gd name="T64" fmla="*/ 77 w 368"/>
              <a:gd name="T65" fmla="*/ 14 h 292"/>
              <a:gd name="T66" fmla="*/ 79 w 368"/>
              <a:gd name="T67" fmla="*/ 20 h 292"/>
              <a:gd name="T68" fmla="*/ 80 w 368"/>
              <a:gd name="T69" fmla="*/ 28 h 292"/>
              <a:gd name="T70" fmla="*/ 78 w 368"/>
              <a:gd name="T71" fmla="*/ 35 h 292"/>
              <a:gd name="T72" fmla="*/ 75 w 368"/>
              <a:gd name="T73" fmla="*/ 41 h 292"/>
              <a:gd name="T74" fmla="*/ 68 w 368"/>
              <a:gd name="T75" fmla="*/ 47 h 292"/>
              <a:gd name="T76" fmla="*/ 60 w 368"/>
              <a:gd name="T77" fmla="*/ 50 h 292"/>
              <a:gd name="T78" fmla="*/ 35 w 368"/>
              <a:gd name="T79" fmla="*/ 59 h 292"/>
              <a:gd name="T80" fmla="*/ 31 w 368"/>
              <a:gd name="T81" fmla="*/ 60 h 292"/>
              <a:gd name="T82" fmla="*/ 28 w 368"/>
              <a:gd name="T83" fmla="*/ 61 h 292"/>
              <a:gd name="T84" fmla="*/ 24 w 368"/>
              <a:gd name="T85" fmla="*/ 61 h 292"/>
              <a:gd name="T86" fmla="*/ 22 w 368"/>
              <a:gd name="T87" fmla="*/ 61 h 292"/>
              <a:gd name="T88" fmla="*/ 18 w 368"/>
              <a:gd name="T89" fmla="*/ 60 h 292"/>
              <a:gd name="T90" fmla="*/ 14 w 368"/>
              <a:gd name="T91" fmla="*/ 58 h 292"/>
              <a:gd name="T92" fmla="*/ 10 w 368"/>
              <a:gd name="T93" fmla="*/ 56 h 292"/>
              <a:gd name="T94" fmla="*/ 7 w 368"/>
              <a:gd name="T95" fmla="*/ 52 h 292"/>
              <a:gd name="T96" fmla="*/ 4 w 368"/>
              <a:gd name="T97" fmla="*/ 48 h 292"/>
              <a:gd name="T98" fmla="*/ 2 w 368"/>
              <a:gd name="T99" fmla="*/ 44 h 292"/>
              <a:gd name="T100" fmla="*/ 0 w 368"/>
              <a:gd name="T101" fmla="*/ 39 h 292"/>
              <a:gd name="T102" fmla="*/ 0 w 368"/>
              <a:gd name="T103" fmla="*/ 35 h 292"/>
              <a:gd name="T104" fmla="*/ 0 w 368"/>
              <a:gd name="T105" fmla="*/ 30 h 292"/>
              <a:gd name="T106" fmla="*/ 2 w 368"/>
              <a:gd name="T107" fmla="*/ 26 h 292"/>
              <a:gd name="T108" fmla="*/ 3 w 368"/>
              <a:gd name="T109" fmla="*/ 22 h 292"/>
              <a:gd name="T110" fmla="*/ 5 w 368"/>
              <a:gd name="T111" fmla="*/ 19 h 292"/>
              <a:gd name="T112" fmla="*/ 7 w 368"/>
              <a:gd name="T113" fmla="*/ 17 h 292"/>
              <a:gd name="T114" fmla="*/ 10 w 368"/>
              <a:gd name="T115" fmla="*/ 15 h 292"/>
              <a:gd name="T116" fmla="*/ 13 w 368"/>
              <a:gd name="T117" fmla="*/ 14 h 292"/>
              <a:gd name="T118" fmla="*/ 17 w 368"/>
              <a:gd name="T119" fmla="*/ 11 h 2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8"/>
              <a:gd name="T181" fmla="*/ 0 h 292"/>
              <a:gd name="T182" fmla="*/ 368 w 368"/>
              <a:gd name="T183" fmla="*/ 292 h 2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8" h="292">
                <a:moveTo>
                  <a:pt x="97" y="85"/>
                </a:moveTo>
                <a:lnTo>
                  <a:pt x="86" y="90"/>
                </a:lnTo>
                <a:lnTo>
                  <a:pt x="77" y="95"/>
                </a:lnTo>
                <a:lnTo>
                  <a:pt x="68" y="99"/>
                </a:lnTo>
                <a:lnTo>
                  <a:pt x="61" y="105"/>
                </a:lnTo>
                <a:lnTo>
                  <a:pt x="54" y="111"/>
                </a:lnTo>
                <a:lnTo>
                  <a:pt x="48" y="117"/>
                </a:lnTo>
                <a:lnTo>
                  <a:pt x="43" y="123"/>
                </a:lnTo>
                <a:lnTo>
                  <a:pt x="39" y="132"/>
                </a:lnTo>
                <a:lnTo>
                  <a:pt x="36" y="139"/>
                </a:lnTo>
                <a:lnTo>
                  <a:pt x="33" y="147"/>
                </a:lnTo>
                <a:lnTo>
                  <a:pt x="31" y="155"/>
                </a:lnTo>
                <a:lnTo>
                  <a:pt x="31" y="163"/>
                </a:lnTo>
                <a:lnTo>
                  <a:pt x="31" y="172"/>
                </a:lnTo>
                <a:lnTo>
                  <a:pt x="32" y="181"/>
                </a:lnTo>
                <a:lnTo>
                  <a:pt x="34" y="189"/>
                </a:lnTo>
                <a:lnTo>
                  <a:pt x="37" y="200"/>
                </a:lnTo>
                <a:lnTo>
                  <a:pt x="41" y="209"/>
                </a:lnTo>
                <a:lnTo>
                  <a:pt x="45" y="217"/>
                </a:lnTo>
                <a:lnTo>
                  <a:pt x="51" y="224"/>
                </a:lnTo>
                <a:lnTo>
                  <a:pt x="55" y="231"/>
                </a:lnTo>
                <a:lnTo>
                  <a:pt x="61" y="237"/>
                </a:lnTo>
                <a:lnTo>
                  <a:pt x="68" y="242"/>
                </a:lnTo>
                <a:lnTo>
                  <a:pt x="75" y="247"/>
                </a:lnTo>
                <a:lnTo>
                  <a:pt x="82" y="251"/>
                </a:lnTo>
                <a:lnTo>
                  <a:pt x="90" y="253"/>
                </a:lnTo>
                <a:lnTo>
                  <a:pt x="98" y="255"/>
                </a:lnTo>
                <a:lnTo>
                  <a:pt x="107" y="256"/>
                </a:lnTo>
                <a:lnTo>
                  <a:pt x="116" y="256"/>
                </a:lnTo>
                <a:lnTo>
                  <a:pt x="125" y="256"/>
                </a:lnTo>
                <a:lnTo>
                  <a:pt x="135" y="254"/>
                </a:lnTo>
                <a:lnTo>
                  <a:pt x="144" y="252"/>
                </a:lnTo>
                <a:lnTo>
                  <a:pt x="155" y="248"/>
                </a:lnTo>
                <a:lnTo>
                  <a:pt x="271" y="207"/>
                </a:lnTo>
                <a:lnTo>
                  <a:pt x="282" y="202"/>
                </a:lnTo>
                <a:lnTo>
                  <a:pt x="290" y="197"/>
                </a:lnTo>
                <a:lnTo>
                  <a:pt x="299" y="193"/>
                </a:lnTo>
                <a:lnTo>
                  <a:pt x="306" y="187"/>
                </a:lnTo>
                <a:lnTo>
                  <a:pt x="313" y="181"/>
                </a:lnTo>
                <a:lnTo>
                  <a:pt x="319" y="175"/>
                </a:lnTo>
                <a:lnTo>
                  <a:pt x="323" y="169"/>
                </a:lnTo>
                <a:lnTo>
                  <a:pt x="328" y="160"/>
                </a:lnTo>
                <a:lnTo>
                  <a:pt x="331" y="154"/>
                </a:lnTo>
                <a:lnTo>
                  <a:pt x="334" y="145"/>
                </a:lnTo>
                <a:lnTo>
                  <a:pt x="335" y="137"/>
                </a:lnTo>
                <a:lnTo>
                  <a:pt x="336" y="129"/>
                </a:lnTo>
                <a:lnTo>
                  <a:pt x="336" y="120"/>
                </a:lnTo>
                <a:lnTo>
                  <a:pt x="335" y="112"/>
                </a:lnTo>
                <a:lnTo>
                  <a:pt x="332" y="103"/>
                </a:lnTo>
                <a:lnTo>
                  <a:pt x="329" y="93"/>
                </a:lnTo>
                <a:lnTo>
                  <a:pt x="325" y="84"/>
                </a:lnTo>
                <a:lnTo>
                  <a:pt x="321" y="75"/>
                </a:lnTo>
                <a:lnTo>
                  <a:pt x="316" y="68"/>
                </a:lnTo>
                <a:lnTo>
                  <a:pt x="310" y="61"/>
                </a:lnTo>
                <a:lnTo>
                  <a:pt x="305" y="55"/>
                </a:lnTo>
                <a:lnTo>
                  <a:pt x="299" y="50"/>
                </a:lnTo>
                <a:lnTo>
                  <a:pt x="292" y="45"/>
                </a:lnTo>
                <a:lnTo>
                  <a:pt x="284" y="41"/>
                </a:lnTo>
                <a:lnTo>
                  <a:pt x="276" y="39"/>
                </a:lnTo>
                <a:lnTo>
                  <a:pt x="268" y="37"/>
                </a:lnTo>
                <a:lnTo>
                  <a:pt x="258" y="36"/>
                </a:lnTo>
                <a:lnTo>
                  <a:pt x="249" y="36"/>
                </a:lnTo>
                <a:lnTo>
                  <a:pt x="240" y="37"/>
                </a:lnTo>
                <a:lnTo>
                  <a:pt x="231" y="38"/>
                </a:lnTo>
                <a:lnTo>
                  <a:pt x="220" y="40"/>
                </a:lnTo>
                <a:lnTo>
                  <a:pt x="210" y="44"/>
                </a:lnTo>
                <a:lnTo>
                  <a:pt x="97" y="85"/>
                </a:lnTo>
                <a:close/>
                <a:moveTo>
                  <a:pt x="91" y="51"/>
                </a:moveTo>
                <a:lnTo>
                  <a:pt x="192" y="14"/>
                </a:lnTo>
                <a:lnTo>
                  <a:pt x="200" y="11"/>
                </a:lnTo>
                <a:lnTo>
                  <a:pt x="207" y="9"/>
                </a:lnTo>
                <a:lnTo>
                  <a:pt x="215" y="7"/>
                </a:lnTo>
                <a:lnTo>
                  <a:pt x="220" y="5"/>
                </a:lnTo>
                <a:lnTo>
                  <a:pt x="227" y="3"/>
                </a:lnTo>
                <a:lnTo>
                  <a:pt x="233" y="2"/>
                </a:lnTo>
                <a:lnTo>
                  <a:pt x="238" y="1"/>
                </a:lnTo>
                <a:lnTo>
                  <a:pt x="242" y="1"/>
                </a:lnTo>
                <a:lnTo>
                  <a:pt x="247" y="0"/>
                </a:lnTo>
                <a:lnTo>
                  <a:pt x="252" y="0"/>
                </a:lnTo>
                <a:lnTo>
                  <a:pt x="256" y="1"/>
                </a:lnTo>
                <a:lnTo>
                  <a:pt x="261" y="1"/>
                </a:lnTo>
                <a:lnTo>
                  <a:pt x="265" y="1"/>
                </a:lnTo>
                <a:lnTo>
                  <a:pt x="270" y="2"/>
                </a:lnTo>
                <a:lnTo>
                  <a:pt x="275" y="3"/>
                </a:lnTo>
                <a:lnTo>
                  <a:pt x="279" y="5"/>
                </a:lnTo>
                <a:lnTo>
                  <a:pt x="286" y="7"/>
                </a:lnTo>
                <a:lnTo>
                  <a:pt x="293" y="10"/>
                </a:lnTo>
                <a:lnTo>
                  <a:pt x="299" y="13"/>
                </a:lnTo>
                <a:lnTo>
                  <a:pt x="306" y="16"/>
                </a:lnTo>
                <a:lnTo>
                  <a:pt x="312" y="20"/>
                </a:lnTo>
                <a:lnTo>
                  <a:pt x="317" y="24"/>
                </a:lnTo>
                <a:lnTo>
                  <a:pt x="323" y="29"/>
                </a:lnTo>
                <a:lnTo>
                  <a:pt x="328" y="33"/>
                </a:lnTo>
                <a:lnTo>
                  <a:pt x="332" y="38"/>
                </a:lnTo>
                <a:lnTo>
                  <a:pt x="338" y="44"/>
                </a:lnTo>
                <a:lnTo>
                  <a:pt x="342" y="50"/>
                </a:lnTo>
                <a:lnTo>
                  <a:pt x="346" y="55"/>
                </a:lnTo>
                <a:lnTo>
                  <a:pt x="350" y="61"/>
                </a:lnTo>
                <a:lnTo>
                  <a:pt x="353" y="68"/>
                </a:lnTo>
                <a:lnTo>
                  <a:pt x="357" y="75"/>
                </a:lnTo>
                <a:lnTo>
                  <a:pt x="359" y="82"/>
                </a:lnTo>
                <a:lnTo>
                  <a:pt x="364" y="96"/>
                </a:lnTo>
                <a:lnTo>
                  <a:pt x="366" y="108"/>
                </a:lnTo>
                <a:lnTo>
                  <a:pt x="368" y="120"/>
                </a:lnTo>
                <a:lnTo>
                  <a:pt x="368" y="133"/>
                </a:lnTo>
                <a:lnTo>
                  <a:pt x="367" y="144"/>
                </a:lnTo>
                <a:lnTo>
                  <a:pt x="365" y="156"/>
                </a:lnTo>
                <a:lnTo>
                  <a:pt x="361" y="167"/>
                </a:lnTo>
                <a:lnTo>
                  <a:pt x="357" y="178"/>
                </a:lnTo>
                <a:lnTo>
                  <a:pt x="351" y="188"/>
                </a:lnTo>
                <a:lnTo>
                  <a:pt x="344" y="197"/>
                </a:lnTo>
                <a:lnTo>
                  <a:pt x="336" y="207"/>
                </a:lnTo>
                <a:lnTo>
                  <a:pt x="327" y="215"/>
                </a:lnTo>
                <a:lnTo>
                  <a:pt x="315" y="223"/>
                </a:lnTo>
                <a:lnTo>
                  <a:pt x="304" y="230"/>
                </a:lnTo>
                <a:lnTo>
                  <a:pt x="291" y="236"/>
                </a:lnTo>
                <a:lnTo>
                  <a:pt x="277" y="241"/>
                </a:lnTo>
                <a:lnTo>
                  <a:pt x="173" y="279"/>
                </a:lnTo>
                <a:lnTo>
                  <a:pt x="167" y="282"/>
                </a:lnTo>
                <a:lnTo>
                  <a:pt x="160" y="284"/>
                </a:lnTo>
                <a:lnTo>
                  <a:pt x="155" y="285"/>
                </a:lnTo>
                <a:lnTo>
                  <a:pt x="148" y="288"/>
                </a:lnTo>
                <a:lnTo>
                  <a:pt x="143" y="289"/>
                </a:lnTo>
                <a:lnTo>
                  <a:pt x="137" y="290"/>
                </a:lnTo>
                <a:lnTo>
                  <a:pt x="131" y="291"/>
                </a:lnTo>
                <a:lnTo>
                  <a:pt x="127" y="291"/>
                </a:lnTo>
                <a:lnTo>
                  <a:pt x="122" y="292"/>
                </a:lnTo>
                <a:lnTo>
                  <a:pt x="118" y="292"/>
                </a:lnTo>
                <a:lnTo>
                  <a:pt x="112" y="292"/>
                </a:lnTo>
                <a:lnTo>
                  <a:pt x="107" y="292"/>
                </a:lnTo>
                <a:lnTo>
                  <a:pt x="103" y="291"/>
                </a:lnTo>
                <a:lnTo>
                  <a:pt x="99" y="291"/>
                </a:lnTo>
                <a:lnTo>
                  <a:pt x="95" y="290"/>
                </a:lnTo>
                <a:lnTo>
                  <a:pt x="90" y="289"/>
                </a:lnTo>
                <a:lnTo>
                  <a:pt x="83" y="286"/>
                </a:lnTo>
                <a:lnTo>
                  <a:pt x="76" y="284"/>
                </a:lnTo>
                <a:lnTo>
                  <a:pt x="69" y="281"/>
                </a:lnTo>
                <a:lnTo>
                  <a:pt x="63" y="277"/>
                </a:lnTo>
                <a:lnTo>
                  <a:pt x="58" y="274"/>
                </a:lnTo>
                <a:lnTo>
                  <a:pt x="52" y="270"/>
                </a:lnTo>
                <a:lnTo>
                  <a:pt x="46" y="266"/>
                </a:lnTo>
                <a:lnTo>
                  <a:pt x="40" y="260"/>
                </a:lnTo>
                <a:lnTo>
                  <a:pt x="34" y="255"/>
                </a:lnTo>
                <a:lnTo>
                  <a:pt x="30" y="249"/>
                </a:lnTo>
                <a:lnTo>
                  <a:pt x="25" y="244"/>
                </a:lnTo>
                <a:lnTo>
                  <a:pt x="22" y="238"/>
                </a:lnTo>
                <a:lnTo>
                  <a:pt x="17" y="231"/>
                </a:lnTo>
                <a:lnTo>
                  <a:pt x="14" y="224"/>
                </a:lnTo>
                <a:lnTo>
                  <a:pt x="10" y="217"/>
                </a:lnTo>
                <a:lnTo>
                  <a:pt x="8" y="210"/>
                </a:lnTo>
                <a:lnTo>
                  <a:pt x="6" y="203"/>
                </a:lnTo>
                <a:lnTo>
                  <a:pt x="3" y="195"/>
                </a:lnTo>
                <a:lnTo>
                  <a:pt x="2" y="188"/>
                </a:lnTo>
                <a:lnTo>
                  <a:pt x="1" y="181"/>
                </a:lnTo>
                <a:lnTo>
                  <a:pt x="0" y="174"/>
                </a:lnTo>
                <a:lnTo>
                  <a:pt x="0" y="167"/>
                </a:lnTo>
                <a:lnTo>
                  <a:pt x="0" y="159"/>
                </a:lnTo>
                <a:lnTo>
                  <a:pt x="0" y="152"/>
                </a:lnTo>
                <a:lnTo>
                  <a:pt x="1" y="145"/>
                </a:lnTo>
                <a:lnTo>
                  <a:pt x="2" y="139"/>
                </a:lnTo>
                <a:lnTo>
                  <a:pt x="4" y="132"/>
                </a:lnTo>
                <a:lnTo>
                  <a:pt x="7" y="125"/>
                </a:lnTo>
                <a:lnTo>
                  <a:pt x="9" y="119"/>
                </a:lnTo>
                <a:lnTo>
                  <a:pt x="11" y="112"/>
                </a:lnTo>
                <a:lnTo>
                  <a:pt x="15" y="105"/>
                </a:lnTo>
                <a:lnTo>
                  <a:pt x="18" y="99"/>
                </a:lnTo>
                <a:lnTo>
                  <a:pt x="22" y="96"/>
                </a:lnTo>
                <a:lnTo>
                  <a:pt x="24" y="91"/>
                </a:lnTo>
                <a:lnTo>
                  <a:pt x="26" y="88"/>
                </a:lnTo>
                <a:lnTo>
                  <a:pt x="30" y="85"/>
                </a:lnTo>
                <a:lnTo>
                  <a:pt x="33" y="82"/>
                </a:lnTo>
                <a:lnTo>
                  <a:pt x="37" y="78"/>
                </a:lnTo>
                <a:lnTo>
                  <a:pt x="41" y="75"/>
                </a:lnTo>
                <a:lnTo>
                  <a:pt x="45" y="73"/>
                </a:lnTo>
                <a:lnTo>
                  <a:pt x="49" y="69"/>
                </a:lnTo>
                <a:lnTo>
                  <a:pt x="54" y="67"/>
                </a:lnTo>
                <a:lnTo>
                  <a:pt x="60" y="65"/>
                </a:lnTo>
                <a:lnTo>
                  <a:pt x="66" y="61"/>
                </a:lnTo>
                <a:lnTo>
                  <a:pt x="71" y="59"/>
                </a:lnTo>
                <a:lnTo>
                  <a:pt x="77" y="55"/>
                </a:lnTo>
                <a:lnTo>
                  <a:pt x="84" y="53"/>
                </a:lnTo>
                <a:lnTo>
                  <a:pt x="91"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70" name="Freeform 64">
            <a:extLst>
              <a:ext uri="{FF2B5EF4-FFF2-40B4-BE49-F238E27FC236}">
                <a16:creationId xmlns:a16="http://schemas.microsoft.com/office/drawing/2014/main" id="{F47AA2AF-381A-441B-991D-AB97900AEAF2}"/>
              </a:ext>
            </a:extLst>
          </p:cNvPr>
          <p:cNvSpPr>
            <a:spLocks/>
          </p:cNvSpPr>
          <p:nvPr/>
        </p:nvSpPr>
        <p:spPr bwMode="auto">
          <a:xfrm>
            <a:off x="8175965" y="4801084"/>
            <a:ext cx="90529" cy="39974"/>
          </a:xfrm>
          <a:custGeom>
            <a:avLst/>
            <a:gdLst>
              <a:gd name="T0" fmla="*/ 1 w 363"/>
              <a:gd name="T1" fmla="*/ 34 h 163"/>
              <a:gd name="T2" fmla="*/ 0 w 363"/>
              <a:gd name="T3" fmla="*/ 26 h 163"/>
              <a:gd name="T4" fmla="*/ 69 w 363"/>
              <a:gd name="T5" fmla="*/ 14 h 163"/>
              <a:gd name="T6" fmla="*/ 67 w 363"/>
              <a:gd name="T7" fmla="*/ 1 h 163"/>
              <a:gd name="T8" fmla="*/ 73 w 363"/>
              <a:gd name="T9" fmla="*/ 0 h 163"/>
              <a:gd name="T10" fmla="*/ 77 w 363"/>
              <a:gd name="T11" fmla="*/ 21 h 163"/>
              <a:gd name="T12" fmla="*/ 1 w 363"/>
              <a:gd name="T13" fmla="*/ 34 h 163"/>
              <a:gd name="T14" fmla="*/ 0 60000 65536"/>
              <a:gd name="T15" fmla="*/ 0 60000 65536"/>
              <a:gd name="T16" fmla="*/ 0 60000 65536"/>
              <a:gd name="T17" fmla="*/ 0 60000 65536"/>
              <a:gd name="T18" fmla="*/ 0 60000 65536"/>
              <a:gd name="T19" fmla="*/ 0 60000 65536"/>
              <a:gd name="T20" fmla="*/ 0 60000 65536"/>
              <a:gd name="T21" fmla="*/ 0 w 363"/>
              <a:gd name="T22" fmla="*/ 0 h 163"/>
              <a:gd name="T23" fmla="*/ 363 w 363"/>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3" h="163">
                <a:moveTo>
                  <a:pt x="6" y="163"/>
                </a:moveTo>
                <a:lnTo>
                  <a:pt x="0" y="126"/>
                </a:lnTo>
                <a:lnTo>
                  <a:pt x="326" y="67"/>
                </a:lnTo>
                <a:lnTo>
                  <a:pt x="314" y="6"/>
                </a:lnTo>
                <a:lnTo>
                  <a:pt x="346" y="0"/>
                </a:lnTo>
                <a:lnTo>
                  <a:pt x="363" y="99"/>
                </a:lnTo>
                <a:lnTo>
                  <a:pt x="6"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71" name="Freeform 65">
            <a:extLst>
              <a:ext uri="{FF2B5EF4-FFF2-40B4-BE49-F238E27FC236}">
                <a16:creationId xmlns:a16="http://schemas.microsoft.com/office/drawing/2014/main" id="{E47AAC51-1F2D-4551-B00A-7D7CDFD33FB4}"/>
              </a:ext>
            </a:extLst>
          </p:cNvPr>
          <p:cNvSpPr>
            <a:spLocks noEditPoints="1"/>
          </p:cNvSpPr>
          <p:nvPr/>
        </p:nvSpPr>
        <p:spPr bwMode="auto">
          <a:xfrm>
            <a:off x="8186547" y="4863396"/>
            <a:ext cx="92880" cy="65839"/>
          </a:xfrm>
          <a:custGeom>
            <a:avLst/>
            <a:gdLst>
              <a:gd name="T0" fmla="*/ 19 w 375"/>
              <a:gd name="T1" fmla="*/ 14 h 269"/>
              <a:gd name="T2" fmla="*/ 14 w 375"/>
              <a:gd name="T3" fmla="*/ 16 h 269"/>
              <a:gd name="T4" fmla="*/ 10 w 375"/>
              <a:gd name="T5" fmla="*/ 20 h 269"/>
              <a:gd name="T6" fmla="*/ 8 w 375"/>
              <a:gd name="T7" fmla="*/ 24 h 269"/>
              <a:gd name="T8" fmla="*/ 7 w 375"/>
              <a:gd name="T9" fmla="*/ 30 h 269"/>
              <a:gd name="T10" fmla="*/ 8 w 375"/>
              <a:gd name="T11" fmla="*/ 36 h 269"/>
              <a:gd name="T12" fmla="*/ 10 w 375"/>
              <a:gd name="T13" fmla="*/ 41 h 269"/>
              <a:gd name="T14" fmla="*/ 13 w 375"/>
              <a:gd name="T15" fmla="*/ 45 h 269"/>
              <a:gd name="T16" fmla="*/ 18 w 375"/>
              <a:gd name="T17" fmla="*/ 48 h 269"/>
              <a:gd name="T18" fmla="*/ 23 w 375"/>
              <a:gd name="T19" fmla="*/ 49 h 269"/>
              <a:gd name="T20" fmla="*/ 30 w 375"/>
              <a:gd name="T21" fmla="*/ 48 h 269"/>
              <a:gd name="T22" fmla="*/ 60 w 375"/>
              <a:gd name="T23" fmla="*/ 43 h 269"/>
              <a:gd name="T24" fmla="*/ 65 w 375"/>
              <a:gd name="T25" fmla="*/ 40 h 269"/>
              <a:gd name="T26" fmla="*/ 69 w 375"/>
              <a:gd name="T27" fmla="*/ 36 h 269"/>
              <a:gd name="T28" fmla="*/ 72 w 375"/>
              <a:gd name="T29" fmla="*/ 32 h 269"/>
              <a:gd name="T30" fmla="*/ 72 w 375"/>
              <a:gd name="T31" fmla="*/ 26 h 269"/>
              <a:gd name="T32" fmla="*/ 72 w 375"/>
              <a:gd name="T33" fmla="*/ 21 h 269"/>
              <a:gd name="T34" fmla="*/ 69 w 375"/>
              <a:gd name="T35" fmla="*/ 15 h 269"/>
              <a:gd name="T36" fmla="*/ 66 w 375"/>
              <a:gd name="T37" fmla="*/ 11 h 269"/>
              <a:gd name="T38" fmla="*/ 61 w 375"/>
              <a:gd name="T39" fmla="*/ 9 h 269"/>
              <a:gd name="T40" fmla="*/ 55 w 375"/>
              <a:gd name="T41" fmla="*/ 7 h 269"/>
              <a:gd name="T42" fmla="*/ 49 w 375"/>
              <a:gd name="T43" fmla="*/ 8 h 269"/>
              <a:gd name="T44" fmla="*/ 46 w 375"/>
              <a:gd name="T45" fmla="*/ 1 h 269"/>
              <a:gd name="T46" fmla="*/ 51 w 375"/>
              <a:gd name="T47" fmla="*/ 0 h 269"/>
              <a:gd name="T48" fmla="*/ 55 w 375"/>
              <a:gd name="T49" fmla="*/ 0 h 269"/>
              <a:gd name="T50" fmla="*/ 58 w 375"/>
              <a:gd name="T51" fmla="*/ 0 h 269"/>
              <a:gd name="T52" fmla="*/ 61 w 375"/>
              <a:gd name="T53" fmla="*/ 1 h 269"/>
              <a:gd name="T54" fmla="*/ 64 w 375"/>
              <a:gd name="T55" fmla="*/ 2 h 269"/>
              <a:gd name="T56" fmla="*/ 67 w 375"/>
              <a:gd name="T57" fmla="*/ 4 h 269"/>
              <a:gd name="T58" fmla="*/ 71 w 375"/>
              <a:gd name="T59" fmla="*/ 7 h 269"/>
              <a:gd name="T60" fmla="*/ 74 w 375"/>
              <a:gd name="T61" fmla="*/ 10 h 269"/>
              <a:gd name="T62" fmla="*/ 76 w 375"/>
              <a:gd name="T63" fmla="*/ 14 h 269"/>
              <a:gd name="T64" fmla="*/ 78 w 375"/>
              <a:gd name="T65" fmla="*/ 18 h 269"/>
              <a:gd name="T66" fmla="*/ 79 w 375"/>
              <a:gd name="T67" fmla="*/ 24 h 269"/>
              <a:gd name="T68" fmla="*/ 79 w 375"/>
              <a:gd name="T69" fmla="*/ 32 h 269"/>
              <a:gd name="T70" fmla="*/ 76 w 375"/>
              <a:gd name="T71" fmla="*/ 39 h 269"/>
              <a:gd name="T72" fmla="*/ 71 w 375"/>
              <a:gd name="T73" fmla="*/ 45 h 269"/>
              <a:gd name="T74" fmla="*/ 64 w 375"/>
              <a:gd name="T75" fmla="*/ 49 h 269"/>
              <a:gd name="T76" fmla="*/ 55 w 375"/>
              <a:gd name="T77" fmla="*/ 51 h 269"/>
              <a:gd name="T78" fmla="*/ 30 w 375"/>
              <a:gd name="T79" fmla="*/ 56 h 269"/>
              <a:gd name="T80" fmla="*/ 25 w 375"/>
              <a:gd name="T81" fmla="*/ 56 h 269"/>
              <a:gd name="T82" fmla="*/ 22 w 375"/>
              <a:gd name="T83" fmla="*/ 56 h 269"/>
              <a:gd name="T84" fmla="*/ 19 w 375"/>
              <a:gd name="T85" fmla="*/ 56 h 269"/>
              <a:gd name="T86" fmla="*/ 17 w 375"/>
              <a:gd name="T87" fmla="*/ 55 h 269"/>
              <a:gd name="T88" fmla="*/ 13 w 375"/>
              <a:gd name="T89" fmla="*/ 54 h 269"/>
              <a:gd name="T90" fmla="*/ 9 w 375"/>
              <a:gd name="T91" fmla="*/ 51 h 269"/>
              <a:gd name="T92" fmla="*/ 6 w 375"/>
              <a:gd name="T93" fmla="*/ 48 h 269"/>
              <a:gd name="T94" fmla="*/ 4 w 375"/>
              <a:gd name="T95" fmla="*/ 44 h 269"/>
              <a:gd name="T96" fmla="*/ 2 w 375"/>
              <a:gd name="T97" fmla="*/ 40 h 269"/>
              <a:gd name="T98" fmla="*/ 0 w 375"/>
              <a:gd name="T99" fmla="*/ 35 h 269"/>
              <a:gd name="T100" fmla="*/ 0 w 375"/>
              <a:gd name="T101" fmla="*/ 30 h 269"/>
              <a:gd name="T102" fmla="*/ 0 w 375"/>
              <a:gd name="T103" fmla="*/ 26 h 269"/>
              <a:gd name="T104" fmla="*/ 1 w 375"/>
              <a:gd name="T105" fmla="*/ 21 h 269"/>
              <a:gd name="T106" fmla="*/ 3 w 375"/>
              <a:gd name="T107" fmla="*/ 17 h 269"/>
              <a:gd name="T108" fmla="*/ 6 w 375"/>
              <a:gd name="T109" fmla="*/ 14 h 269"/>
              <a:gd name="T110" fmla="*/ 8 w 375"/>
              <a:gd name="T111" fmla="*/ 11 h 269"/>
              <a:gd name="T112" fmla="*/ 11 w 375"/>
              <a:gd name="T113" fmla="*/ 9 h 269"/>
              <a:gd name="T114" fmla="*/ 13 w 375"/>
              <a:gd name="T115" fmla="*/ 8 h 269"/>
              <a:gd name="T116" fmla="*/ 17 w 375"/>
              <a:gd name="T117" fmla="*/ 7 h 269"/>
              <a:gd name="T118" fmla="*/ 21 w 375"/>
              <a:gd name="T119" fmla="*/ 6 h 2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5"/>
              <a:gd name="T181" fmla="*/ 0 h 269"/>
              <a:gd name="T182" fmla="*/ 375 w 375"/>
              <a:gd name="T183" fmla="*/ 269 h 2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5" h="269">
                <a:moveTo>
                  <a:pt x="112" y="60"/>
                </a:moveTo>
                <a:lnTo>
                  <a:pt x="102" y="63"/>
                </a:lnTo>
                <a:lnTo>
                  <a:pt x="91" y="65"/>
                </a:lnTo>
                <a:lnTo>
                  <a:pt x="82" y="69"/>
                </a:lnTo>
                <a:lnTo>
                  <a:pt x="74" y="73"/>
                </a:lnTo>
                <a:lnTo>
                  <a:pt x="66" y="78"/>
                </a:lnTo>
                <a:lnTo>
                  <a:pt x="59" y="82"/>
                </a:lnTo>
                <a:lnTo>
                  <a:pt x="52" y="88"/>
                </a:lnTo>
                <a:lnTo>
                  <a:pt x="47" y="95"/>
                </a:lnTo>
                <a:lnTo>
                  <a:pt x="42" y="102"/>
                </a:lnTo>
                <a:lnTo>
                  <a:pt x="38" y="110"/>
                </a:lnTo>
                <a:lnTo>
                  <a:pt x="36" y="117"/>
                </a:lnTo>
                <a:lnTo>
                  <a:pt x="34" y="125"/>
                </a:lnTo>
                <a:lnTo>
                  <a:pt x="32" y="134"/>
                </a:lnTo>
                <a:lnTo>
                  <a:pt x="31" y="144"/>
                </a:lnTo>
                <a:lnTo>
                  <a:pt x="32" y="153"/>
                </a:lnTo>
                <a:lnTo>
                  <a:pt x="34" y="162"/>
                </a:lnTo>
                <a:lnTo>
                  <a:pt x="36" y="172"/>
                </a:lnTo>
                <a:lnTo>
                  <a:pt x="38" y="182"/>
                </a:lnTo>
                <a:lnTo>
                  <a:pt x="42" y="190"/>
                </a:lnTo>
                <a:lnTo>
                  <a:pt x="46" y="198"/>
                </a:lnTo>
                <a:lnTo>
                  <a:pt x="51" y="205"/>
                </a:lnTo>
                <a:lnTo>
                  <a:pt x="55" y="211"/>
                </a:lnTo>
                <a:lnTo>
                  <a:pt x="62" y="216"/>
                </a:lnTo>
                <a:lnTo>
                  <a:pt x="69" y="221"/>
                </a:lnTo>
                <a:lnTo>
                  <a:pt x="76" y="226"/>
                </a:lnTo>
                <a:lnTo>
                  <a:pt x="84" y="229"/>
                </a:lnTo>
                <a:lnTo>
                  <a:pt x="92" y="231"/>
                </a:lnTo>
                <a:lnTo>
                  <a:pt x="102" y="233"/>
                </a:lnTo>
                <a:lnTo>
                  <a:pt x="111" y="234"/>
                </a:lnTo>
                <a:lnTo>
                  <a:pt x="120" y="234"/>
                </a:lnTo>
                <a:lnTo>
                  <a:pt x="131" y="234"/>
                </a:lnTo>
                <a:lnTo>
                  <a:pt x="141" y="231"/>
                </a:lnTo>
                <a:lnTo>
                  <a:pt x="264" y="209"/>
                </a:lnTo>
                <a:lnTo>
                  <a:pt x="275" y="208"/>
                </a:lnTo>
                <a:lnTo>
                  <a:pt x="284" y="205"/>
                </a:lnTo>
                <a:lnTo>
                  <a:pt x="293" y="201"/>
                </a:lnTo>
                <a:lnTo>
                  <a:pt x="301" y="198"/>
                </a:lnTo>
                <a:lnTo>
                  <a:pt x="310" y="192"/>
                </a:lnTo>
                <a:lnTo>
                  <a:pt x="316" y="187"/>
                </a:lnTo>
                <a:lnTo>
                  <a:pt x="322" y="182"/>
                </a:lnTo>
                <a:lnTo>
                  <a:pt x="328" y="175"/>
                </a:lnTo>
                <a:lnTo>
                  <a:pt x="333" y="168"/>
                </a:lnTo>
                <a:lnTo>
                  <a:pt x="336" y="161"/>
                </a:lnTo>
                <a:lnTo>
                  <a:pt x="340" y="153"/>
                </a:lnTo>
                <a:lnTo>
                  <a:pt x="342" y="145"/>
                </a:lnTo>
                <a:lnTo>
                  <a:pt x="343" y="135"/>
                </a:lnTo>
                <a:lnTo>
                  <a:pt x="343" y="127"/>
                </a:lnTo>
                <a:lnTo>
                  <a:pt x="343" y="117"/>
                </a:lnTo>
                <a:lnTo>
                  <a:pt x="342" y="108"/>
                </a:lnTo>
                <a:lnTo>
                  <a:pt x="340" y="99"/>
                </a:lnTo>
                <a:lnTo>
                  <a:pt x="336" y="89"/>
                </a:lnTo>
                <a:lnTo>
                  <a:pt x="333" y="80"/>
                </a:lnTo>
                <a:lnTo>
                  <a:pt x="329" y="73"/>
                </a:lnTo>
                <a:lnTo>
                  <a:pt x="325" y="66"/>
                </a:lnTo>
                <a:lnTo>
                  <a:pt x="319" y="59"/>
                </a:lnTo>
                <a:lnTo>
                  <a:pt x="313" y="53"/>
                </a:lnTo>
                <a:lnTo>
                  <a:pt x="306" y="49"/>
                </a:lnTo>
                <a:lnTo>
                  <a:pt x="298" y="45"/>
                </a:lnTo>
                <a:lnTo>
                  <a:pt x="290" y="42"/>
                </a:lnTo>
                <a:lnTo>
                  <a:pt x="282" y="38"/>
                </a:lnTo>
                <a:lnTo>
                  <a:pt x="273" y="37"/>
                </a:lnTo>
                <a:lnTo>
                  <a:pt x="263" y="36"/>
                </a:lnTo>
                <a:lnTo>
                  <a:pt x="253" y="36"/>
                </a:lnTo>
                <a:lnTo>
                  <a:pt x="243" y="37"/>
                </a:lnTo>
                <a:lnTo>
                  <a:pt x="232" y="38"/>
                </a:lnTo>
                <a:lnTo>
                  <a:pt x="112" y="60"/>
                </a:lnTo>
                <a:close/>
                <a:moveTo>
                  <a:pt x="113" y="25"/>
                </a:moveTo>
                <a:lnTo>
                  <a:pt x="219" y="5"/>
                </a:lnTo>
                <a:lnTo>
                  <a:pt x="228" y="4"/>
                </a:lnTo>
                <a:lnTo>
                  <a:pt x="236" y="3"/>
                </a:lnTo>
                <a:lnTo>
                  <a:pt x="243" y="2"/>
                </a:lnTo>
                <a:lnTo>
                  <a:pt x="249" y="2"/>
                </a:lnTo>
                <a:lnTo>
                  <a:pt x="255" y="0"/>
                </a:lnTo>
                <a:lnTo>
                  <a:pt x="262" y="0"/>
                </a:lnTo>
                <a:lnTo>
                  <a:pt x="267" y="0"/>
                </a:lnTo>
                <a:lnTo>
                  <a:pt x="271" y="2"/>
                </a:lnTo>
                <a:lnTo>
                  <a:pt x="276" y="2"/>
                </a:lnTo>
                <a:lnTo>
                  <a:pt x="281" y="3"/>
                </a:lnTo>
                <a:lnTo>
                  <a:pt x="285" y="4"/>
                </a:lnTo>
                <a:lnTo>
                  <a:pt x="290" y="5"/>
                </a:lnTo>
                <a:lnTo>
                  <a:pt x="295" y="6"/>
                </a:lnTo>
                <a:lnTo>
                  <a:pt x="299" y="7"/>
                </a:lnTo>
                <a:lnTo>
                  <a:pt x="303" y="10"/>
                </a:lnTo>
                <a:lnTo>
                  <a:pt x="307" y="12"/>
                </a:lnTo>
                <a:lnTo>
                  <a:pt x="314" y="15"/>
                </a:lnTo>
                <a:lnTo>
                  <a:pt x="320" y="19"/>
                </a:lnTo>
                <a:lnTo>
                  <a:pt x="326" y="22"/>
                </a:lnTo>
                <a:lnTo>
                  <a:pt x="331" y="27"/>
                </a:lnTo>
                <a:lnTo>
                  <a:pt x="336" y="32"/>
                </a:lnTo>
                <a:lnTo>
                  <a:pt x="342" y="37"/>
                </a:lnTo>
                <a:lnTo>
                  <a:pt x="346" y="42"/>
                </a:lnTo>
                <a:lnTo>
                  <a:pt x="351" y="48"/>
                </a:lnTo>
                <a:lnTo>
                  <a:pt x="355" y="55"/>
                </a:lnTo>
                <a:lnTo>
                  <a:pt x="358" y="60"/>
                </a:lnTo>
                <a:lnTo>
                  <a:pt x="361" y="66"/>
                </a:lnTo>
                <a:lnTo>
                  <a:pt x="365" y="73"/>
                </a:lnTo>
                <a:lnTo>
                  <a:pt x="367" y="80"/>
                </a:lnTo>
                <a:lnTo>
                  <a:pt x="370" y="87"/>
                </a:lnTo>
                <a:lnTo>
                  <a:pt x="372" y="95"/>
                </a:lnTo>
                <a:lnTo>
                  <a:pt x="373" y="102"/>
                </a:lnTo>
                <a:lnTo>
                  <a:pt x="375" y="116"/>
                </a:lnTo>
                <a:lnTo>
                  <a:pt x="375" y="129"/>
                </a:lnTo>
                <a:lnTo>
                  <a:pt x="375" y="141"/>
                </a:lnTo>
                <a:lnTo>
                  <a:pt x="373" y="154"/>
                </a:lnTo>
                <a:lnTo>
                  <a:pt x="371" y="166"/>
                </a:lnTo>
                <a:lnTo>
                  <a:pt x="366" y="176"/>
                </a:lnTo>
                <a:lnTo>
                  <a:pt x="360" y="186"/>
                </a:lnTo>
                <a:lnTo>
                  <a:pt x="353" y="197"/>
                </a:lnTo>
                <a:lnTo>
                  <a:pt x="346" y="206"/>
                </a:lnTo>
                <a:lnTo>
                  <a:pt x="337" y="214"/>
                </a:lnTo>
                <a:lnTo>
                  <a:pt x="328" y="222"/>
                </a:lnTo>
                <a:lnTo>
                  <a:pt x="316" y="228"/>
                </a:lnTo>
                <a:lnTo>
                  <a:pt x="305" y="234"/>
                </a:lnTo>
                <a:lnTo>
                  <a:pt x="292" y="239"/>
                </a:lnTo>
                <a:lnTo>
                  <a:pt x="278" y="243"/>
                </a:lnTo>
                <a:lnTo>
                  <a:pt x="263" y="246"/>
                </a:lnTo>
                <a:lnTo>
                  <a:pt x="155" y="266"/>
                </a:lnTo>
                <a:lnTo>
                  <a:pt x="148" y="267"/>
                </a:lnTo>
                <a:lnTo>
                  <a:pt x="141" y="267"/>
                </a:lnTo>
                <a:lnTo>
                  <a:pt x="134" y="268"/>
                </a:lnTo>
                <a:lnTo>
                  <a:pt x="128" y="269"/>
                </a:lnTo>
                <a:lnTo>
                  <a:pt x="121" y="269"/>
                </a:lnTo>
                <a:lnTo>
                  <a:pt x="117" y="269"/>
                </a:lnTo>
                <a:lnTo>
                  <a:pt x="111" y="269"/>
                </a:lnTo>
                <a:lnTo>
                  <a:pt x="106" y="269"/>
                </a:lnTo>
                <a:lnTo>
                  <a:pt x="100" y="269"/>
                </a:lnTo>
                <a:lnTo>
                  <a:pt x="96" y="268"/>
                </a:lnTo>
                <a:lnTo>
                  <a:pt x="91" y="267"/>
                </a:lnTo>
                <a:lnTo>
                  <a:pt x="87" y="266"/>
                </a:lnTo>
                <a:lnTo>
                  <a:pt x="82" y="265"/>
                </a:lnTo>
                <a:lnTo>
                  <a:pt x="79" y="264"/>
                </a:lnTo>
                <a:lnTo>
                  <a:pt x="74" y="263"/>
                </a:lnTo>
                <a:lnTo>
                  <a:pt x="69" y="260"/>
                </a:lnTo>
                <a:lnTo>
                  <a:pt x="64" y="257"/>
                </a:lnTo>
                <a:lnTo>
                  <a:pt x="57" y="253"/>
                </a:lnTo>
                <a:lnTo>
                  <a:pt x="51" y="250"/>
                </a:lnTo>
                <a:lnTo>
                  <a:pt x="45" y="245"/>
                </a:lnTo>
                <a:lnTo>
                  <a:pt x="40" y="241"/>
                </a:lnTo>
                <a:lnTo>
                  <a:pt x="35" y="235"/>
                </a:lnTo>
                <a:lnTo>
                  <a:pt x="30" y="229"/>
                </a:lnTo>
                <a:lnTo>
                  <a:pt x="25" y="223"/>
                </a:lnTo>
                <a:lnTo>
                  <a:pt x="21" y="217"/>
                </a:lnTo>
                <a:lnTo>
                  <a:pt x="17" y="211"/>
                </a:lnTo>
                <a:lnTo>
                  <a:pt x="14" y="205"/>
                </a:lnTo>
                <a:lnTo>
                  <a:pt x="10" y="198"/>
                </a:lnTo>
                <a:lnTo>
                  <a:pt x="8" y="191"/>
                </a:lnTo>
                <a:lnTo>
                  <a:pt x="6" y="184"/>
                </a:lnTo>
                <a:lnTo>
                  <a:pt x="3" y="176"/>
                </a:lnTo>
                <a:lnTo>
                  <a:pt x="2" y="168"/>
                </a:lnTo>
                <a:lnTo>
                  <a:pt x="1" y="161"/>
                </a:lnTo>
                <a:lnTo>
                  <a:pt x="0" y="153"/>
                </a:lnTo>
                <a:lnTo>
                  <a:pt x="0" y="146"/>
                </a:lnTo>
                <a:lnTo>
                  <a:pt x="0" y="138"/>
                </a:lnTo>
                <a:lnTo>
                  <a:pt x="1" y="131"/>
                </a:lnTo>
                <a:lnTo>
                  <a:pt x="1" y="124"/>
                </a:lnTo>
                <a:lnTo>
                  <a:pt x="3" y="117"/>
                </a:lnTo>
                <a:lnTo>
                  <a:pt x="5" y="110"/>
                </a:lnTo>
                <a:lnTo>
                  <a:pt x="7" y="103"/>
                </a:lnTo>
                <a:lnTo>
                  <a:pt x="9" y="96"/>
                </a:lnTo>
                <a:lnTo>
                  <a:pt x="13" y="90"/>
                </a:lnTo>
                <a:lnTo>
                  <a:pt x="16" y="84"/>
                </a:lnTo>
                <a:lnTo>
                  <a:pt x="20" y="78"/>
                </a:lnTo>
                <a:lnTo>
                  <a:pt x="23" y="71"/>
                </a:lnTo>
                <a:lnTo>
                  <a:pt x="28" y="65"/>
                </a:lnTo>
                <a:lnTo>
                  <a:pt x="32" y="59"/>
                </a:lnTo>
                <a:lnTo>
                  <a:pt x="36" y="57"/>
                </a:lnTo>
                <a:lnTo>
                  <a:pt x="39" y="53"/>
                </a:lnTo>
                <a:lnTo>
                  <a:pt x="43" y="50"/>
                </a:lnTo>
                <a:lnTo>
                  <a:pt x="46" y="48"/>
                </a:lnTo>
                <a:lnTo>
                  <a:pt x="51" y="45"/>
                </a:lnTo>
                <a:lnTo>
                  <a:pt x="54" y="43"/>
                </a:lnTo>
                <a:lnTo>
                  <a:pt x="59" y="41"/>
                </a:lnTo>
                <a:lnTo>
                  <a:pt x="64" y="38"/>
                </a:lnTo>
                <a:lnTo>
                  <a:pt x="68" y="36"/>
                </a:lnTo>
                <a:lnTo>
                  <a:pt x="74" y="34"/>
                </a:lnTo>
                <a:lnTo>
                  <a:pt x="80" y="33"/>
                </a:lnTo>
                <a:lnTo>
                  <a:pt x="85" y="30"/>
                </a:lnTo>
                <a:lnTo>
                  <a:pt x="91" y="29"/>
                </a:lnTo>
                <a:lnTo>
                  <a:pt x="98" y="27"/>
                </a:lnTo>
                <a:lnTo>
                  <a:pt x="106" y="26"/>
                </a:lnTo>
                <a:lnTo>
                  <a:pt x="11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72" name="Line 66">
            <a:extLst>
              <a:ext uri="{FF2B5EF4-FFF2-40B4-BE49-F238E27FC236}">
                <a16:creationId xmlns:a16="http://schemas.microsoft.com/office/drawing/2014/main" id="{45DFA099-4675-4F1F-A637-80C3B438D84E}"/>
              </a:ext>
            </a:extLst>
          </p:cNvPr>
          <p:cNvSpPr>
            <a:spLocks noChangeShapeType="1"/>
          </p:cNvSpPr>
          <p:nvPr/>
        </p:nvSpPr>
        <p:spPr bwMode="auto">
          <a:xfrm flipV="1">
            <a:off x="7215419" y="5340730"/>
            <a:ext cx="1176" cy="20222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3" name="Line 67">
            <a:extLst>
              <a:ext uri="{FF2B5EF4-FFF2-40B4-BE49-F238E27FC236}">
                <a16:creationId xmlns:a16="http://schemas.microsoft.com/office/drawing/2014/main" id="{4F04C1D0-ECEE-4709-A030-C1BC7E416FF7}"/>
              </a:ext>
            </a:extLst>
          </p:cNvPr>
          <p:cNvSpPr>
            <a:spLocks noChangeShapeType="1"/>
          </p:cNvSpPr>
          <p:nvPr/>
        </p:nvSpPr>
        <p:spPr bwMode="auto">
          <a:xfrm flipV="1">
            <a:off x="8003138" y="5340730"/>
            <a:ext cx="1176" cy="20222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4" name="Rectangle 68">
            <a:extLst>
              <a:ext uri="{FF2B5EF4-FFF2-40B4-BE49-F238E27FC236}">
                <a16:creationId xmlns:a16="http://schemas.microsoft.com/office/drawing/2014/main" id="{AE3942E2-22A9-454A-875F-F0149F3F2FFD}"/>
              </a:ext>
            </a:extLst>
          </p:cNvPr>
          <p:cNvSpPr>
            <a:spLocks noChangeArrowheads="1"/>
          </p:cNvSpPr>
          <p:nvPr/>
        </p:nvSpPr>
        <p:spPr bwMode="auto">
          <a:xfrm>
            <a:off x="8017246" y="5577046"/>
            <a:ext cx="57609" cy="12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100" b="0">
                <a:solidFill>
                  <a:srgbClr val="000000"/>
                </a:solidFill>
                <a:latin typeface="AvantGarde Bk BT" panose="020B0402020202020204" pitchFamily="34" charset="0"/>
                <a:ea typeface="宋体" panose="02010600030101010101" pitchFamily="2" charset="-122"/>
              </a:rPr>
              <a:t>8</a:t>
            </a:r>
            <a:endParaRPr lang="de-DE" altLang="zh-CN" sz="2400" b="0">
              <a:ea typeface="宋体" panose="02010600030101010101" pitchFamily="2" charset="-122"/>
            </a:endParaRPr>
          </a:p>
        </p:txBody>
      </p:sp>
      <p:sp>
        <p:nvSpPr>
          <p:cNvPr id="75" name="Line 69">
            <a:extLst>
              <a:ext uri="{FF2B5EF4-FFF2-40B4-BE49-F238E27FC236}">
                <a16:creationId xmlns:a16="http://schemas.microsoft.com/office/drawing/2014/main" id="{E6BBCC2B-4E6C-4699-851A-B83CCD57BE9D}"/>
              </a:ext>
            </a:extLst>
          </p:cNvPr>
          <p:cNvSpPr>
            <a:spLocks noChangeShapeType="1"/>
          </p:cNvSpPr>
          <p:nvPr/>
        </p:nvSpPr>
        <p:spPr bwMode="auto">
          <a:xfrm>
            <a:off x="7019078" y="5340730"/>
            <a:ext cx="1176" cy="20222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6" name="Line 70">
            <a:extLst>
              <a:ext uri="{FF2B5EF4-FFF2-40B4-BE49-F238E27FC236}">
                <a16:creationId xmlns:a16="http://schemas.microsoft.com/office/drawing/2014/main" id="{DB6FAB7C-4A90-4C49-AFBC-ED3BAA9F5A88}"/>
              </a:ext>
            </a:extLst>
          </p:cNvPr>
          <p:cNvSpPr>
            <a:spLocks noChangeShapeType="1"/>
          </p:cNvSpPr>
          <p:nvPr/>
        </p:nvSpPr>
        <p:spPr bwMode="auto">
          <a:xfrm>
            <a:off x="6821560" y="5340730"/>
            <a:ext cx="1176" cy="20222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7" name="Line 71">
            <a:extLst>
              <a:ext uri="{FF2B5EF4-FFF2-40B4-BE49-F238E27FC236}">
                <a16:creationId xmlns:a16="http://schemas.microsoft.com/office/drawing/2014/main" id="{04B5EA14-C471-4AF8-897D-5DF36A5D1982}"/>
              </a:ext>
            </a:extLst>
          </p:cNvPr>
          <p:cNvSpPr>
            <a:spLocks noChangeShapeType="1"/>
          </p:cNvSpPr>
          <p:nvPr/>
        </p:nvSpPr>
        <p:spPr bwMode="auto">
          <a:xfrm>
            <a:off x="6625218" y="5340730"/>
            <a:ext cx="1176" cy="20222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8" name="Line 72">
            <a:extLst>
              <a:ext uri="{FF2B5EF4-FFF2-40B4-BE49-F238E27FC236}">
                <a16:creationId xmlns:a16="http://schemas.microsoft.com/office/drawing/2014/main" id="{7AF5905D-6D34-425F-A2DA-14A318109F0A}"/>
              </a:ext>
            </a:extLst>
          </p:cNvPr>
          <p:cNvSpPr>
            <a:spLocks noChangeShapeType="1"/>
          </p:cNvSpPr>
          <p:nvPr/>
        </p:nvSpPr>
        <p:spPr bwMode="auto">
          <a:xfrm flipV="1">
            <a:off x="6427701" y="5340730"/>
            <a:ext cx="1176" cy="20222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9" name="Line 73">
            <a:extLst>
              <a:ext uri="{FF2B5EF4-FFF2-40B4-BE49-F238E27FC236}">
                <a16:creationId xmlns:a16="http://schemas.microsoft.com/office/drawing/2014/main" id="{DFBDF872-6694-46D1-B131-E372AF3A19F3}"/>
              </a:ext>
            </a:extLst>
          </p:cNvPr>
          <p:cNvSpPr>
            <a:spLocks noChangeShapeType="1"/>
          </p:cNvSpPr>
          <p:nvPr/>
        </p:nvSpPr>
        <p:spPr bwMode="auto">
          <a:xfrm>
            <a:off x="7411761" y="5340730"/>
            <a:ext cx="1176" cy="20222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0" name="Line 74">
            <a:extLst>
              <a:ext uri="{FF2B5EF4-FFF2-40B4-BE49-F238E27FC236}">
                <a16:creationId xmlns:a16="http://schemas.microsoft.com/office/drawing/2014/main" id="{4F01A504-5263-41BE-B054-2060C43621FB}"/>
              </a:ext>
            </a:extLst>
          </p:cNvPr>
          <p:cNvSpPr>
            <a:spLocks noChangeShapeType="1"/>
          </p:cNvSpPr>
          <p:nvPr/>
        </p:nvSpPr>
        <p:spPr bwMode="auto">
          <a:xfrm>
            <a:off x="7609278" y="5340730"/>
            <a:ext cx="1176" cy="20222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1" name="Line 75">
            <a:extLst>
              <a:ext uri="{FF2B5EF4-FFF2-40B4-BE49-F238E27FC236}">
                <a16:creationId xmlns:a16="http://schemas.microsoft.com/office/drawing/2014/main" id="{F42BF762-AD07-400E-ABFE-C63EABDFAE49}"/>
              </a:ext>
            </a:extLst>
          </p:cNvPr>
          <p:cNvSpPr>
            <a:spLocks noChangeShapeType="1"/>
          </p:cNvSpPr>
          <p:nvPr/>
        </p:nvSpPr>
        <p:spPr bwMode="auto">
          <a:xfrm>
            <a:off x="7806796" y="5340730"/>
            <a:ext cx="1176" cy="20222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 name="Rectangle 76">
            <a:extLst>
              <a:ext uri="{FF2B5EF4-FFF2-40B4-BE49-F238E27FC236}">
                <a16:creationId xmlns:a16="http://schemas.microsoft.com/office/drawing/2014/main" id="{1EFB2F49-D81D-4ED1-B22D-7862BC181714}"/>
              </a:ext>
            </a:extLst>
          </p:cNvPr>
          <p:cNvSpPr>
            <a:spLocks noChangeArrowheads="1"/>
          </p:cNvSpPr>
          <p:nvPr/>
        </p:nvSpPr>
        <p:spPr bwMode="auto">
          <a:xfrm>
            <a:off x="7820904" y="5577046"/>
            <a:ext cx="57609" cy="12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100" b="0">
                <a:solidFill>
                  <a:srgbClr val="000000"/>
                </a:solidFill>
                <a:latin typeface="AvantGarde Bk BT" panose="020B0402020202020204" pitchFamily="34" charset="0"/>
                <a:ea typeface="宋体" panose="02010600030101010101" pitchFamily="2" charset="-122"/>
              </a:rPr>
              <a:t>7</a:t>
            </a:r>
            <a:endParaRPr lang="de-DE" altLang="zh-CN" sz="2400" b="0">
              <a:ea typeface="宋体" panose="02010600030101010101" pitchFamily="2" charset="-122"/>
            </a:endParaRPr>
          </a:p>
        </p:txBody>
      </p:sp>
      <p:sp>
        <p:nvSpPr>
          <p:cNvPr id="83" name="Rectangle 77">
            <a:extLst>
              <a:ext uri="{FF2B5EF4-FFF2-40B4-BE49-F238E27FC236}">
                <a16:creationId xmlns:a16="http://schemas.microsoft.com/office/drawing/2014/main" id="{0A985A97-042F-4876-9E04-C946599F685D}"/>
              </a:ext>
            </a:extLst>
          </p:cNvPr>
          <p:cNvSpPr>
            <a:spLocks noChangeArrowheads="1"/>
          </p:cNvSpPr>
          <p:nvPr/>
        </p:nvSpPr>
        <p:spPr bwMode="auto">
          <a:xfrm>
            <a:off x="7625738" y="5577046"/>
            <a:ext cx="57609" cy="12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100" b="0">
                <a:solidFill>
                  <a:srgbClr val="000000"/>
                </a:solidFill>
                <a:latin typeface="AvantGarde Bk BT" panose="020B0402020202020204" pitchFamily="34" charset="0"/>
                <a:ea typeface="宋体" panose="02010600030101010101" pitchFamily="2" charset="-122"/>
              </a:rPr>
              <a:t>6</a:t>
            </a:r>
            <a:endParaRPr lang="de-DE" altLang="zh-CN" sz="2400" b="0">
              <a:ea typeface="宋体" panose="02010600030101010101" pitchFamily="2" charset="-122"/>
            </a:endParaRPr>
          </a:p>
        </p:txBody>
      </p:sp>
      <p:sp>
        <p:nvSpPr>
          <p:cNvPr id="84" name="Rectangle 78">
            <a:extLst>
              <a:ext uri="{FF2B5EF4-FFF2-40B4-BE49-F238E27FC236}">
                <a16:creationId xmlns:a16="http://schemas.microsoft.com/office/drawing/2014/main" id="{86399111-3EC2-4B25-937B-1ABD9B02E4E1}"/>
              </a:ext>
            </a:extLst>
          </p:cNvPr>
          <p:cNvSpPr>
            <a:spLocks noChangeArrowheads="1"/>
          </p:cNvSpPr>
          <p:nvPr/>
        </p:nvSpPr>
        <p:spPr bwMode="auto">
          <a:xfrm>
            <a:off x="7430572" y="5577046"/>
            <a:ext cx="57609" cy="12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100" b="0">
                <a:solidFill>
                  <a:srgbClr val="000000"/>
                </a:solidFill>
                <a:latin typeface="AvantGarde Bk BT" panose="020B0402020202020204" pitchFamily="34" charset="0"/>
                <a:ea typeface="宋体" panose="02010600030101010101" pitchFamily="2" charset="-122"/>
              </a:rPr>
              <a:t>5</a:t>
            </a:r>
            <a:endParaRPr lang="de-DE" altLang="zh-CN" sz="2400" b="0">
              <a:ea typeface="宋体" panose="02010600030101010101" pitchFamily="2" charset="-122"/>
            </a:endParaRPr>
          </a:p>
        </p:txBody>
      </p:sp>
      <p:sp>
        <p:nvSpPr>
          <p:cNvPr id="85" name="Rectangle 79">
            <a:extLst>
              <a:ext uri="{FF2B5EF4-FFF2-40B4-BE49-F238E27FC236}">
                <a16:creationId xmlns:a16="http://schemas.microsoft.com/office/drawing/2014/main" id="{71B6A5FE-AF3A-452C-B360-7C5CE8586BC2}"/>
              </a:ext>
            </a:extLst>
          </p:cNvPr>
          <p:cNvSpPr>
            <a:spLocks noChangeArrowheads="1"/>
          </p:cNvSpPr>
          <p:nvPr/>
        </p:nvSpPr>
        <p:spPr bwMode="auto">
          <a:xfrm>
            <a:off x="7233055" y="5577046"/>
            <a:ext cx="57609" cy="12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100" b="0">
                <a:solidFill>
                  <a:srgbClr val="000000"/>
                </a:solidFill>
                <a:latin typeface="AvantGarde Bk BT" panose="020B0402020202020204" pitchFamily="34" charset="0"/>
                <a:ea typeface="宋体" panose="02010600030101010101" pitchFamily="2" charset="-122"/>
              </a:rPr>
              <a:t>4</a:t>
            </a:r>
            <a:endParaRPr lang="de-DE" altLang="zh-CN" sz="2400" b="0">
              <a:ea typeface="宋体" panose="02010600030101010101" pitchFamily="2" charset="-122"/>
            </a:endParaRPr>
          </a:p>
        </p:txBody>
      </p:sp>
      <p:sp>
        <p:nvSpPr>
          <p:cNvPr id="86" name="Rectangle 80">
            <a:extLst>
              <a:ext uri="{FF2B5EF4-FFF2-40B4-BE49-F238E27FC236}">
                <a16:creationId xmlns:a16="http://schemas.microsoft.com/office/drawing/2014/main" id="{41071CE1-BC2D-4EBA-B4C0-A9181A0CFC28}"/>
              </a:ext>
            </a:extLst>
          </p:cNvPr>
          <p:cNvSpPr>
            <a:spLocks noChangeArrowheads="1"/>
          </p:cNvSpPr>
          <p:nvPr/>
        </p:nvSpPr>
        <p:spPr bwMode="auto">
          <a:xfrm>
            <a:off x="7029659" y="5577046"/>
            <a:ext cx="57609" cy="12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100" b="0">
                <a:solidFill>
                  <a:srgbClr val="000000"/>
                </a:solidFill>
                <a:latin typeface="AvantGarde Bk BT" panose="020B0402020202020204" pitchFamily="34" charset="0"/>
                <a:ea typeface="宋体" panose="02010600030101010101" pitchFamily="2" charset="-122"/>
              </a:rPr>
              <a:t>3</a:t>
            </a:r>
            <a:endParaRPr lang="de-DE" altLang="zh-CN" sz="2400" b="0">
              <a:ea typeface="宋体" panose="02010600030101010101" pitchFamily="2" charset="-122"/>
            </a:endParaRPr>
          </a:p>
        </p:txBody>
      </p:sp>
      <p:sp>
        <p:nvSpPr>
          <p:cNvPr id="87" name="Rectangle 81">
            <a:extLst>
              <a:ext uri="{FF2B5EF4-FFF2-40B4-BE49-F238E27FC236}">
                <a16:creationId xmlns:a16="http://schemas.microsoft.com/office/drawing/2014/main" id="{8C720109-7183-4662-98FE-8A08E6E316BF}"/>
              </a:ext>
            </a:extLst>
          </p:cNvPr>
          <p:cNvSpPr>
            <a:spLocks noChangeArrowheads="1"/>
          </p:cNvSpPr>
          <p:nvPr/>
        </p:nvSpPr>
        <p:spPr bwMode="auto">
          <a:xfrm>
            <a:off x="6839196" y="5577046"/>
            <a:ext cx="56434" cy="12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100" b="0">
                <a:solidFill>
                  <a:srgbClr val="000000"/>
                </a:solidFill>
                <a:latin typeface="AvantGarde Bk BT" panose="020B0402020202020204" pitchFamily="34" charset="0"/>
                <a:ea typeface="宋体" panose="02010600030101010101" pitchFamily="2" charset="-122"/>
              </a:rPr>
              <a:t>2</a:t>
            </a:r>
            <a:endParaRPr lang="de-DE" altLang="zh-CN" sz="2400" b="0">
              <a:ea typeface="宋体" panose="02010600030101010101" pitchFamily="2" charset="-122"/>
            </a:endParaRPr>
          </a:p>
        </p:txBody>
      </p:sp>
      <p:sp>
        <p:nvSpPr>
          <p:cNvPr id="88" name="Rectangle 82">
            <a:extLst>
              <a:ext uri="{FF2B5EF4-FFF2-40B4-BE49-F238E27FC236}">
                <a16:creationId xmlns:a16="http://schemas.microsoft.com/office/drawing/2014/main" id="{A8A8106A-72D9-421F-A516-1709044A2393}"/>
              </a:ext>
            </a:extLst>
          </p:cNvPr>
          <p:cNvSpPr>
            <a:spLocks noChangeArrowheads="1"/>
          </p:cNvSpPr>
          <p:nvPr/>
        </p:nvSpPr>
        <p:spPr bwMode="auto">
          <a:xfrm>
            <a:off x="6639327" y="5577046"/>
            <a:ext cx="57609" cy="12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100" b="0">
                <a:solidFill>
                  <a:srgbClr val="000000"/>
                </a:solidFill>
                <a:latin typeface="AvantGarde Bk BT" panose="020B0402020202020204" pitchFamily="34" charset="0"/>
                <a:ea typeface="宋体" panose="02010600030101010101" pitchFamily="2" charset="-122"/>
              </a:rPr>
              <a:t>1</a:t>
            </a:r>
            <a:endParaRPr lang="de-DE" altLang="zh-CN" sz="2400" b="0">
              <a:ea typeface="宋体" panose="02010600030101010101" pitchFamily="2" charset="-122"/>
            </a:endParaRPr>
          </a:p>
        </p:txBody>
      </p:sp>
      <p:sp>
        <p:nvSpPr>
          <p:cNvPr id="89" name="Rectangle 83">
            <a:extLst>
              <a:ext uri="{FF2B5EF4-FFF2-40B4-BE49-F238E27FC236}">
                <a16:creationId xmlns:a16="http://schemas.microsoft.com/office/drawing/2014/main" id="{DB965E17-E3CD-4F0E-A771-42D849898991}"/>
              </a:ext>
            </a:extLst>
          </p:cNvPr>
          <p:cNvSpPr>
            <a:spLocks noChangeArrowheads="1"/>
          </p:cNvSpPr>
          <p:nvPr/>
        </p:nvSpPr>
        <p:spPr bwMode="auto">
          <a:xfrm>
            <a:off x="6441809" y="5577046"/>
            <a:ext cx="57609" cy="12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100" b="0">
                <a:solidFill>
                  <a:srgbClr val="000000"/>
                </a:solidFill>
                <a:latin typeface="AvantGarde Bk BT" panose="020B0402020202020204" pitchFamily="34" charset="0"/>
                <a:ea typeface="宋体" panose="02010600030101010101" pitchFamily="2" charset="-122"/>
              </a:rPr>
              <a:t>0</a:t>
            </a:r>
            <a:endParaRPr lang="de-DE" altLang="zh-CN" sz="2400" b="0">
              <a:ea typeface="宋体" panose="02010600030101010101" pitchFamily="2" charset="-122"/>
            </a:endParaRPr>
          </a:p>
        </p:txBody>
      </p:sp>
      <p:sp>
        <p:nvSpPr>
          <p:cNvPr id="90" name="Line 84">
            <a:extLst>
              <a:ext uri="{FF2B5EF4-FFF2-40B4-BE49-F238E27FC236}">
                <a16:creationId xmlns:a16="http://schemas.microsoft.com/office/drawing/2014/main" id="{02F45102-7A30-48B3-ADEE-50EAB9085542}"/>
              </a:ext>
            </a:extLst>
          </p:cNvPr>
          <p:cNvSpPr>
            <a:spLocks noChangeShapeType="1"/>
          </p:cNvSpPr>
          <p:nvPr/>
        </p:nvSpPr>
        <p:spPr bwMode="auto">
          <a:xfrm flipV="1">
            <a:off x="6244293" y="3732414"/>
            <a:ext cx="1931671" cy="253630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1" name="Freeform 85">
            <a:extLst>
              <a:ext uri="{FF2B5EF4-FFF2-40B4-BE49-F238E27FC236}">
                <a16:creationId xmlns:a16="http://schemas.microsoft.com/office/drawing/2014/main" id="{478FF2B9-E373-4755-B5C8-6A6BAF83CD54}"/>
              </a:ext>
            </a:extLst>
          </p:cNvPr>
          <p:cNvSpPr>
            <a:spLocks/>
          </p:cNvSpPr>
          <p:nvPr/>
        </p:nvSpPr>
        <p:spPr bwMode="auto">
          <a:xfrm>
            <a:off x="7215419" y="4792854"/>
            <a:ext cx="899410" cy="224559"/>
          </a:xfrm>
          <a:custGeom>
            <a:avLst/>
            <a:gdLst>
              <a:gd name="T0" fmla="*/ 757 w 3596"/>
              <a:gd name="T1" fmla="*/ 181 h 924"/>
              <a:gd name="T2" fmla="*/ 740 w 3596"/>
              <a:gd name="T3" fmla="*/ 160 h 924"/>
              <a:gd name="T4" fmla="*/ 721 w 3596"/>
              <a:gd name="T5" fmla="*/ 140 h 924"/>
              <a:gd name="T6" fmla="*/ 702 w 3596"/>
              <a:gd name="T7" fmla="*/ 122 h 924"/>
              <a:gd name="T8" fmla="*/ 681 w 3596"/>
              <a:gd name="T9" fmla="*/ 104 h 924"/>
              <a:gd name="T10" fmla="*/ 659 w 3596"/>
              <a:gd name="T11" fmla="*/ 88 h 924"/>
              <a:gd name="T12" fmla="*/ 637 w 3596"/>
              <a:gd name="T13" fmla="*/ 73 h 924"/>
              <a:gd name="T14" fmla="*/ 613 w 3596"/>
              <a:gd name="T15" fmla="*/ 59 h 924"/>
              <a:gd name="T16" fmla="*/ 589 w 3596"/>
              <a:gd name="T17" fmla="*/ 47 h 924"/>
              <a:gd name="T18" fmla="*/ 563 w 3596"/>
              <a:gd name="T19" fmla="*/ 35 h 924"/>
              <a:gd name="T20" fmla="*/ 537 w 3596"/>
              <a:gd name="T21" fmla="*/ 26 h 924"/>
              <a:gd name="T22" fmla="*/ 511 w 3596"/>
              <a:gd name="T23" fmla="*/ 17 h 924"/>
              <a:gd name="T24" fmla="*/ 483 w 3596"/>
              <a:gd name="T25" fmla="*/ 11 h 924"/>
              <a:gd name="T26" fmla="*/ 455 w 3596"/>
              <a:gd name="T27" fmla="*/ 6 h 924"/>
              <a:gd name="T28" fmla="*/ 427 w 3596"/>
              <a:gd name="T29" fmla="*/ 2 h 924"/>
              <a:gd name="T30" fmla="*/ 397 w 3596"/>
              <a:gd name="T31" fmla="*/ 0 h 924"/>
              <a:gd name="T32" fmla="*/ 368 w 3596"/>
              <a:gd name="T33" fmla="*/ 0 h 924"/>
              <a:gd name="T34" fmla="*/ 339 w 3596"/>
              <a:gd name="T35" fmla="*/ 2 h 924"/>
              <a:gd name="T36" fmla="*/ 310 w 3596"/>
              <a:gd name="T37" fmla="*/ 6 h 924"/>
              <a:gd name="T38" fmla="*/ 282 w 3596"/>
              <a:gd name="T39" fmla="*/ 11 h 924"/>
              <a:gd name="T40" fmla="*/ 255 w 3596"/>
              <a:gd name="T41" fmla="*/ 17 h 924"/>
              <a:gd name="T42" fmla="*/ 228 w 3596"/>
              <a:gd name="T43" fmla="*/ 25 h 924"/>
              <a:gd name="T44" fmla="*/ 202 w 3596"/>
              <a:gd name="T45" fmla="*/ 35 h 924"/>
              <a:gd name="T46" fmla="*/ 177 w 3596"/>
              <a:gd name="T47" fmla="*/ 46 h 924"/>
              <a:gd name="T48" fmla="*/ 152 w 3596"/>
              <a:gd name="T49" fmla="*/ 58 h 924"/>
              <a:gd name="T50" fmla="*/ 128 w 3596"/>
              <a:gd name="T51" fmla="*/ 72 h 924"/>
              <a:gd name="T52" fmla="*/ 106 w 3596"/>
              <a:gd name="T53" fmla="*/ 87 h 924"/>
              <a:gd name="T54" fmla="*/ 84 w 3596"/>
              <a:gd name="T55" fmla="*/ 104 h 924"/>
              <a:gd name="T56" fmla="*/ 63 w 3596"/>
              <a:gd name="T57" fmla="*/ 121 h 924"/>
              <a:gd name="T58" fmla="*/ 44 w 3596"/>
              <a:gd name="T59" fmla="*/ 140 h 924"/>
              <a:gd name="T60" fmla="*/ 26 w 3596"/>
              <a:gd name="T61" fmla="*/ 160 h 924"/>
              <a:gd name="T62" fmla="*/ 8 w 3596"/>
              <a:gd name="T63" fmla="*/ 180 h 924"/>
              <a:gd name="T64" fmla="*/ 765 w 3596"/>
              <a:gd name="T65" fmla="*/ 191 h 9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96"/>
              <a:gd name="T100" fmla="*/ 0 h 924"/>
              <a:gd name="T101" fmla="*/ 3596 w 3596"/>
              <a:gd name="T102" fmla="*/ 924 h 9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96" h="924">
                <a:moveTo>
                  <a:pt x="3596" y="924"/>
                </a:moveTo>
                <a:lnTo>
                  <a:pt x="3558" y="874"/>
                </a:lnTo>
                <a:lnTo>
                  <a:pt x="3519" y="823"/>
                </a:lnTo>
                <a:lnTo>
                  <a:pt x="3477" y="773"/>
                </a:lnTo>
                <a:lnTo>
                  <a:pt x="3434" y="725"/>
                </a:lnTo>
                <a:lnTo>
                  <a:pt x="3391" y="678"/>
                </a:lnTo>
                <a:lnTo>
                  <a:pt x="3345" y="632"/>
                </a:lnTo>
                <a:lnTo>
                  <a:pt x="3298" y="588"/>
                </a:lnTo>
                <a:lnTo>
                  <a:pt x="3251" y="546"/>
                </a:lnTo>
                <a:lnTo>
                  <a:pt x="3201" y="504"/>
                </a:lnTo>
                <a:lnTo>
                  <a:pt x="3151" y="464"/>
                </a:lnTo>
                <a:lnTo>
                  <a:pt x="3100" y="424"/>
                </a:lnTo>
                <a:lnTo>
                  <a:pt x="3046" y="387"/>
                </a:lnTo>
                <a:lnTo>
                  <a:pt x="2993" y="352"/>
                </a:lnTo>
                <a:lnTo>
                  <a:pt x="2938" y="317"/>
                </a:lnTo>
                <a:lnTo>
                  <a:pt x="2882" y="285"/>
                </a:lnTo>
                <a:lnTo>
                  <a:pt x="2825" y="253"/>
                </a:lnTo>
                <a:lnTo>
                  <a:pt x="2767" y="225"/>
                </a:lnTo>
                <a:lnTo>
                  <a:pt x="2708" y="197"/>
                </a:lnTo>
                <a:lnTo>
                  <a:pt x="2648" y="170"/>
                </a:lnTo>
                <a:lnTo>
                  <a:pt x="2587" y="146"/>
                </a:lnTo>
                <a:lnTo>
                  <a:pt x="2526" y="124"/>
                </a:lnTo>
                <a:lnTo>
                  <a:pt x="2463" y="103"/>
                </a:lnTo>
                <a:lnTo>
                  <a:pt x="2400" y="84"/>
                </a:lnTo>
                <a:lnTo>
                  <a:pt x="2335" y="66"/>
                </a:lnTo>
                <a:lnTo>
                  <a:pt x="2270" y="51"/>
                </a:lnTo>
                <a:lnTo>
                  <a:pt x="2205" y="39"/>
                </a:lnTo>
                <a:lnTo>
                  <a:pt x="2139" y="27"/>
                </a:lnTo>
                <a:lnTo>
                  <a:pt x="2072" y="18"/>
                </a:lnTo>
                <a:lnTo>
                  <a:pt x="2005" y="11"/>
                </a:lnTo>
                <a:lnTo>
                  <a:pt x="1937" y="5"/>
                </a:lnTo>
                <a:lnTo>
                  <a:pt x="1867" y="2"/>
                </a:lnTo>
                <a:lnTo>
                  <a:pt x="1798" y="0"/>
                </a:lnTo>
                <a:lnTo>
                  <a:pt x="1729" y="2"/>
                </a:lnTo>
                <a:lnTo>
                  <a:pt x="1661" y="5"/>
                </a:lnTo>
                <a:lnTo>
                  <a:pt x="1592" y="11"/>
                </a:lnTo>
                <a:lnTo>
                  <a:pt x="1524" y="18"/>
                </a:lnTo>
                <a:lnTo>
                  <a:pt x="1457" y="27"/>
                </a:lnTo>
                <a:lnTo>
                  <a:pt x="1392" y="39"/>
                </a:lnTo>
                <a:lnTo>
                  <a:pt x="1326" y="51"/>
                </a:lnTo>
                <a:lnTo>
                  <a:pt x="1261" y="66"/>
                </a:lnTo>
                <a:lnTo>
                  <a:pt x="1198" y="84"/>
                </a:lnTo>
                <a:lnTo>
                  <a:pt x="1134" y="102"/>
                </a:lnTo>
                <a:lnTo>
                  <a:pt x="1072" y="123"/>
                </a:lnTo>
                <a:lnTo>
                  <a:pt x="1009" y="146"/>
                </a:lnTo>
                <a:lnTo>
                  <a:pt x="949" y="170"/>
                </a:lnTo>
                <a:lnTo>
                  <a:pt x="889" y="196"/>
                </a:lnTo>
                <a:lnTo>
                  <a:pt x="830" y="223"/>
                </a:lnTo>
                <a:lnTo>
                  <a:pt x="771" y="252"/>
                </a:lnTo>
                <a:lnTo>
                  <a:pt x="715" y="283"/>
                </a:lnTo>
                <a:lnTo>
                  <a:pt x="658" y="317"/>
                </a:lnTo>
                <a:lnTo>
                  <a:pt x="604" y="350"/>
                </a:lnTo>
                <a:lnTo>
                  <a:pt x="550" y="386"/>
                </a:lnTo>
                <a:lnTo>
                  <a:pt x="498" y="423"/>
                </a:lnTo>
                <a:lnTo>
                  <a:pt x="446" y="462"/>
                </a:lnTo>
                <a:lnTo>
                  <a:pt x="395" y="503"/>
                </a:lnTo>
                <a:lnTo>
                  <a:pt x="346" y="544"/>
                </a:lnTo>
                <a:lnTo>
                  <a:pt x="298" y="587"/>
                </a:lnTo>
                <a:lnTo>
                  <a:pt x="252" y="631"/>
                </a:lnTo>
                <a:lnTo>
                  <a:pt x="207" y="677"/>
                </a:lnTo>
                <a:lnTo>
                  <a:pt x="163" y="725"/>
                </a:lnTo>
                <a:lnTo>
                  <a:pt x="120" y="773"/>
                </a:lnTo>
                <a:lnTo>
                  <a:pt x="78" y="822"/>
                </a:lnTo>
                <a:lnTo>
                  <a:pt x="39" y="872"/>
                </a:lnTo>
                <a:lnTo>
                  <a:pt x="0" y="924"/>
                </a:lnTo>
                <a:lnTo>
                  <a:pt x="3596" y="924"/>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92" name="Freeform 86">
            <a:extLst>
              <a:ext uri="{FF2B5EF4-FFF2-40B4-BE49-F238E27FC236}">
                <a16:creationId xmlns:a16="http://schemas.microsoft.com/office/drawing/2014/main" id="{CDE11B86-FD31-4764-8EA7-B550E9B41B5E}"/>
              </a:ext>
            </a:extLst>
          </p:cNvPr>
          <p:cNvSpPr>
            <a:spLocks/>
          </p:cNvSpPr>
          <p:nvPr/>
        </p:nvSpPr>
        <p:spPr bwMode="auto">
          <a:xfrm>
            <a:off x="6994388" y="5139686"/>
            <a:ext cx="162246" cy="116394"/>
          </a:xfrm>
          <a:custGeom>
            <a:avLst/>
            <a:gdLst>
              <a:gd name="T0" fmla="*/ 0 w 651"/>
              <a:gd name="T1" fmla="*/ 0 h 476"/>
              <a:gd name="T2" fmla="*/ 6 w 651"/>
              <a:gd name="T3" fmla="*/ 6 h 476"/>
              <a:gd name="T4" fmla="*/ 13 w 651"/>
              <a:gd name="T5" fmla="*/ 13 h 476"/>
              <a:gd name="T6" fmla="*/ 20 w 651"/>
              <a:gd name="T7" fmla="*/ 20 h 476"/>
              <a:gd name="T8" fmla="*/ 28 w 651"/>
              <a:gd name="T9" fmla="*/ 26 h 476"/>
              <a:gd name="T10" fmla="*/ 36 w 651"/>
              <a:gd name="T11" fmla="*/ 33 h 476"/>
              <a:gd name="T12" fmla="*/ 45 w 651"/>
              <a:gd name="T13" fmla="*/ 40 h 476"/>
              <a:gd name="T14" fmla="*/ 54 w 651"/>
              <a:gd name="T15" fmla="*/ 47 h 476"/>
              <a:gd name="T16" fmla="*/ 63 w 651"/>
              <a:gd name="T17" fmla="*/ 53 h 476"/>
              <a:gd name="T18" fmla="*/ 72 w 651"/>
              <a:gd name="T19" fmla="*/ 60 h 476"/>
              <a:gd name="T20" fmla="*/ 82 w 651"/>
              <a:gd name="T21" fmla="*/ 66 h 476"/>
              <a:gd name="T22" fmla="*/ 91 w 651"/>
              <a:gd name="T23" fmla="*/ 72 h 476"/>
              <a:gd name="T24" fmla="*/ 101 w 651"/>
              <a:gd name="T25" fmla="*/ 78 h 476"/>
              <a:gd name="T26" fmla="*/ 110 w 651"/>
              <a:gd name="T27" fmla="*/ 84 h 476"/>
              <a:gd name="T28" fmla="*/ 120 w 651"/>
              <a:gd name="T29" fmla="*/ 89 h 476"/>
              <a:gd name="T30" fmla="*/ 129 w 651"/>
              <a:gd name="T31" fmla="*/ 94 h 476"/>
              <a:gd name="T32" fmla="*/ 138 w 651"/>
              <a:gd name="T33" fmla="*/ 99 h 4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1"/>
              <a:gd name="T52" fmla="*/ 0 h 476"/>
              <a:gd name="T53" fmla="*/ 651 w 651"/>
              <a:gd name="T54" fmla="*/ 476 h 4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1" h="476">
                <a:moveTo>
                  <a:pt x="0" y="0"/>
                </a:moveTo>
                <a:lnTo>
                  <a:pt x="29" y="30"/>
                </a:lnTo>
                <a:lnTo>
                  <a:pt x="61" y="63"/>
                </a:lnTo>
                <a:lnTo>
                  <a:pt x="95" y="94"/>
                </a:lnTo>
                <a:lnTo>
                  <a:pt x="132" y="126"/>
                </a:lnTo>
                <a:lnTo>
                  <a:pt x="171" y="160"/>
                </a:lnTo>
                <a:lnTo>
                  <a:pt x="211" y="192"/>
                </a:lnTo>
                <a:lnTo>
                  <a:pt x="253" y="224"/>
                </a:lnTo>
                <a:lnTo>
                  <a:pt x="297" y="256"/>
                </a:lnTo>
                <a:lnTo>
                  <a:pt x="341" y="287"/>
                </a:lnTo>
                <a:lnTo>
                  <a:pt x="385" y="318"/>
                </a:lnTo>
                <a:lnTo>
                  <a:pt x="431" y="348"/>
                </a:lnTo>
                <a:lnTo>
                  <a:pt x="476" y="376"/>
                </a:lnTo>
                <a:lnTo>
                  <a:pt x="521" y="403"/>
                </a:lnTo>
                <a:lnTo>
                  <a:pt x="565" y="430"/>
                </a:lnTo>
                <a:lnTo>
                  <a:pt x="609" y="454"/>
                </a:lnTo>
                <a:lnTo>
                  <a:pt x="651" y="476"/>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93" name="Freeform 87">
            <a:extLst>
              <a:ext uri="{FF2B5EF4-FFF2-40B4-BE49-F238E27FC236}">
                <a16:creationId xmlns:a16="http://schemas.microsoft.com/office/drawing/2014/main" id="{16EAB052-287D-406D-8AE8-8ED7D42E0A77}"/>
              </a:ext>
            </a:extLst>
          </p:cNvPr>
          <p:cNvSpPr>
            <a:spLocks/>
          </p:cNvSpPr>
          <p:nvPr/>
        </p:nvSpPr>
        <p:spPr bwMode="auto">
          <a:xfrm>
            <a:off x="7143702" y="5234917"/>
            <a:ext cx="57609" cy="39974"/>
          </a:xfrm>
          <a:custGeom>
            <a:avLst/>
            <a:gdLst>
              <a:gd name="T0" fmla="*/ 15 w 228"/>
              <a:gd name="T1" fmla="*/ 0 h 165"/>
              <a:gd name="T2" fmla="*/ 49 w 228"/>
              <a:gd name="T3" fmla="*/ 34 h 165"/>
              <a:gd name="T4" fmla="*/ 0 w 228"/>
              <a:gd name="T5" fmla="*/ 27 h 165"/>
              <a:gd name="T6" fmla="*/ 15 w 228"/>
              <a:gd name="T7" fmla="*/ 0 h 165"/>
              <a:gd name="T8" fmla="*/ 0 60000 65536"/>
              <a:gd name="T9" fmla="*/ 0 60000 65536"/>
              <a:gd name="T10" fmla="*/ 0 60000 65536"/>
              <a:gd name="T11" fmla="*/ 0 60000 65536"/>
              <a:gd name="T12" fmla="*/ 0 w 228"/>
              <a:gd name="T13" fmla="*/ 0 h 165"/>
              <a:gd name="T14" fmla="*/ 228 w 228"/>
              <a:gd name="T15" fmla="*/ 165 h 165"/>
            </a:gdLst>
            <a:ahLst/>
            <a:cxnLst>
              <a:cxn ang="T8">
                <a:pos x="T0" y="T1"/>
              </a:cxn>
              <a:cxn ang="T9">
                <a:pos x="T2" y="T3"/>
              </a:cxn>
              <a:cxn ang="T10">
                <a:pos x="T4" y="T5"/>
              </a:cxn>
              <a:cxn ang="T11">
                <a:pos x="T6" y="T7"/>
              </a:cxn>
            </a:cxnLst>
            <a:rect l="T12" t="T13" r="T14" b="T15"/>
            <a:pathLst>
              <a:path w="228" h="165">
                <a:moveTo>
                  <a:pt x="71" y="0"/>
                </a:moveTo>
                <a:lnTo>
                  <a:pt x="228" y="165"/>
                </a:lnTo>
                <a:lnTo>
                  <a:pt x="0" y="131"/>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94" name="Freeform 88">
            <a:extLst>
              <a:ext uri="{FF2B5EF4-FFF2-40B4-BE49-F238E27FC236}">
                <a16:creationId xmlns:a16="http://schemas.microsoft.com/office/drawing/2014/main" id="{EB67962E-6F9C-44DF-910D-F79C0EB95F2A}"/>
              </a:ext>
            </a:extLst>
          </p:cNvPr>
          <p:cNvSpPr>
            <a:spLocks/>
          </p:cNvSpPr>
          <p:nvPr/>
        </p:nvSpPr>
        <p:spPr bwMode="auto">
          <a:xfrm>
            <a:off x="6972050" y="5212579"/>
            <a:ext cx="163422" cy="112867"/>
          </a:xfrm>
          <a:custGeom>
            <a:avLst/>
            <a:gdLst>
              <a:gd name="T0" fmla="*/ 139 w 656"/>
              <a:gd name="T1" fmla="*/ 96 h 468"/>
              <a:gd name="T2" fmla="*/ 131 w 656"/>
              <a:gd name="T3" fmla="*/ 92 h 468"/>
              <a:gd name="T4" fmla="*/ 123 w 656"/>
              <a:gd name="T5" fmla="*/ 88 h 468"/>
              <a:gd name="T6" fmla="*/ 114 w 656"/>
              <a:gd name="T7" fmla="*/ 84 h 468"/>
              <a:gd name="T8" fmla="*/ 105 w 656"/>
              <a:gd name="T9" fmla="*/ 79 h 468"/>
              <a:gd name="T10" fmla="*/ 96 w 656"/>
              <a:gd name="T11" fmla="*/ 73 h 468"/>
              <a:gd name="T12" fmla="*/ 87 w 656"/>
              <a:gd name="T13" fmla="*/ 67 h 468"/>
              <a:gd name="T14" fmla="*/ 78 w 656"/>
              <a:gd name="T15" fmla="*/ 61 h 468"/>
              <a:gd name="T16" fmla="*/ 68 w 656"/>
              <a:gd name="T17" fmla="*/ 55 h 468"/>
              <a:gd name="T18" fmla="*/ 59 w 656"/>
              <a:gd name="T19" fmla="*/ 48 h 468"/>
              <a:gd name="T20" fmla="*/ 50 w 656"/>
              <a:gd name="T21" fmla="*/ 41 h 468"/>
              <a:gd name="T22" fmla="*/ 41 w 656"/>
              <a:gd name="T23" fmla="*/ 35 h 468"/>
              <a:gd name="T24" fmla="*/ 32 w 656"/>
              <a:gd name="T25" fmla="*/ 28 h 468"/>
              <a:gd name="T26" fmla="*/ 24 w 656"/>
              <a:gd name="T27" fmla="*/ 21 h 468"/>
              <a:gd name="T28" fmla="*/ 15 w 656"/>
              <a:gd name="T29" fmla="*/ 14 h 468"/>
              <a:gd name="T30" fmla="*/ 7 w 656"/>
              <a:gd name="T31" fmla="*/ 7 h 468"/>
              <a:gd name="T32" fmla="*/ 0 w 656"/>
              <a:gd name="T33" fmla="*/ 0 h 4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6"/>
              <a:gd name="T52" fmla="*/ 0 h 468"/>
              <a:gd name="T53" fmla="*/ 656 w 656"/>
              <a:gd name="T54" fmla="*/ 468 h 4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6" h="468">
                <a:moveTo>
                  <a:pt x="656" y="468"/>
                </a:moveTo>
                <a:lnTo>
                  <a:pt x="619" y="450"/>
                </a:lnTo>
                <a:lnTo>
                  <a:pt x="580" y="431"/>
                </a:lnTo>
                <a:lnTo>
                  <a:pt x="538" y="408"/>
                </a:lnTo>
                <a:lnTo>
                  <a:pt x="496" y="383"/>
                </a:lnTo>
                <a:lnTo>
                  <a:pt x="454" y="357"/>
                </a:lnTo>
                <a:lnTo>
                  <a:pt x="410" y="328"/>
                </a:lnTo>
                <a:lnTo>
                  <a:pt x="366" y="298"/>
                </a:lnTo>
                <a:lnTo>
                  <a:pt x="322" y="267"/>
                </a:lnTo>
                <a:lnTo>
                  <a:pt x="278" y="236"/>
                </a:lnTo>
                <a:lnTo>
                  <a:pt x="234" y="202"/>
                </a:lnTo>
                <a:lnTo>
                  <a:pt x="193" y="169"/>
                </a:lnTo>
                <a:lnTo>
                  <a:pt x="151" y="135"/>
                </a:lnTo>
                <a:lnTo>
                  <a:pt x="111" y="101"/>
                </a:lnTo>
                <a:lnTo>
                  <a:pt x="71" y="67"/>
                </a:lnTo>
                <a:lnTo>
                  <a:pt x="35" y="34"/>
                </a:lnTo>
                <a:lnTo>
                  <a:pt x="0"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95" name="Freeform 89">
            <a:extLst>
              <a:ext uri="{FF2B5EF4-FFF2-40B4-BE49-F238E27FC236}">
                <a16:creationId xmlns:a16="http://schemas.microsoft.com/office/drawing/2014/main" id="{0B2412A3-D117-4DA2-A1E4-87E9BF1AD216}"/>
              </a:ext>
            </a:extLst>
          </p:cNvPr>
          <p:cNvSpPr>
            <a:spLocks/>
          </p:cNvSpPr>
          <p:nvPr/>
        </p:nvSpPr>
        <p:spPr bwMode="auto">
          <a:xfrm>
            <a:off x="6939130" y="5179659"/>
            <a:ext cx="51731" cy="49379"/>
          </a:xfrm>
          <a:custGeom>
            <a:avLst/>
            <a:gdLst>
              <a:gd name="T0" fmla="*/ 44 w 207"/>
              <a:gd name="T1" fmla="*/ 20 h 204"/>
              <a:gd name="T2" fmla="*/ 0 w 207"/>
              <a:gd name="T3" fmla="*/ 0 h 204"/>
              <a:gd name="T4" fmla="*/ 22 w 207"/>
              <a:gd name="T5" fmla="*/ 42 h 204"/>
              <a:gd name="T6" fmla="*/ 44 w 207"/>
              <a:gd name="T7" fmla="*/ 20 h 204"/>
              <a:gd name="T8" fmla="*/ 0 60000 65536"/>
              <a:gd name="T9" fmla="*/ 0 60000 65536"/>
              <a:gd name="T10" fmla="*/ 0 60000 65536"/>
              <a:gd name="T11" fmla="*/ 0 60000 65536"/>
              <a:gd name="T12" fmla="*/ 0 w 207"/>
              <a:gd name="T13" fmla="*/ 0 h 204"/>
              <a:gd name="T14" fmla="*/ 207 w 207"/>
              <a:gd name="T15" fmla="*/ 204 h 204"/>
            </a:gdLst>
            <a:ahLst/>
            <a:cxnLst>
              <a:cxn ang="T8">
                <a:pos x="T0" y="T1"/>
              </a:cxn>
              <a:cxn ang="T9">
                <a:pos x="T2" y="T3"/>
              </a:cxn>
              <a:cxn ang="T10">
                <a:pos x="T4" y="T5"/>
              </a:cxn>
              <a:cxn ang="T11">
                <a:pos x="T6" y="T7"/>
              </a:cxn>
            </a:cxnLst>
            <a:rect l="T12" t="T13" r="T14" b="T15"/>
            <a:pathLst>
              <a:path w="207" h="204">
                <a:moveTo>
                  <a:pt x="207" y="97"/>
                </a:moveTo>
                <a:lnTo>
                  <a:pt x="0" y="0"/>
                </a:lnTo>
                <a:lnTo>
                  <a:pt x="105" y="204"/>
                </a:lnTo>
                <a:lnTo>
                  <a:pt x="207"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96" name="Freeform 90">
            <a:extLst>
              <a:ext uri="{FF2B5EF4-FFF2-40B4-BE49-F238E27FC236}">
                <a16:creationId xmlns:a16="http://schemas.microsoft.com/office/drawing/2014/main" id="{20EF0D31-2A6A-4B96-A879-BB20A6A5A648}"/>
              </a:ext>
            </a:extLst>
          </p:cNvPr>
          <p:cNvSpPr>
            <a:spLocks/>
          </p:cNvSpPr>
          <p:nvPr/>
        </p:nvSpPr>
        <p:spPr bwMode="auto">
          <a:xfrm>
            <a:off x="7776228" y="4333156"/>
            <a:ext cx="226910" cy="245721"/>
          </a:xfrm>
          <a:custGeom>
            <a:avLst/>
            <a:gdLst>
              <a:gd name="T0" fmla="*/ 0 w 897"/>
              <a:gd name="T1" fmla="*/ 0 h 1016"/>
              <a:gd name="T2" fmla="*/ 14 w 897"/>
              <a:gd name="T3" fmla="*/ 11 h 1016"/>
              <a:gd name="T4" fmla="*/ 28 w 897"/>
              <a:gd name="T5" fmla="*/ 22 h 1016"/>
              <a:gd name="T6" fmla="*/ 42 w 897"/>
              <a:gd name="T7" fmla="*/ 34 h 1016"/>
              <a:gd name="T8" fmla="*/ 56 w 897"/>
              <a:gd name="T9" fmla="*/ 45 h 1016"/>
              <a:gd name="T10" fmla="*/ 69 w 897"/>
              <a:gd name="T11" fmla="*/ 57 h 1016"/>
              <a:gd name="T12" fmla="*/ 82 w 897"/>
              <a:gd name="T13" fmla="*/ 70 h 1016"/>
              <a:gd name="T14" fmla="*/ 94 w 897"/>
              <a:gd name="T15" fmla="*/ 82 h 1016"/>
              <a:gd name="T16" fmla="*/ 107 w 897"/>
              <a:gd name="T17" fmla="*/ 95 h 1016"/>
              <a:gd name="T18" fmla="*/ 119 w 897"/>
              <a:gd name="T19" fmla="*/ 109 h 1016"/>
              <a:gd name="T20" fmla="*/ 130 w 897"/>
              <a:gd name="T21" fmla="*/ 122 h 1016"/>
              <a:gd name="T22" fmla="*/ 142 w 897"/>
              <a:gd name="T23" fmla="*/ 136 h 1016"/>
              <a:gd name="T24" fmla="*/ 153 w 897"/>
              <a:gd name="T25" fmla="*/ 150 h 1016"/>
              <a:gd name="T26" fmla="*/ 163 w 897"/>
              <a:gd name="T27" fmla="*/ 164 h 1016"/>
              <a:gd name="T28" fmla="*/ 174 w 897"/>
              <a:gd name="T29" fmla="*/ 179 h 1016"/>
              <a:gd name="T30" fmla="*/ 184 w 897"/>
              <a:gd name="T31" fmla="*/ 194 h 1016"/>
              <a:gd name="T32" fmla="*/ 193 w 897"/>
              <a:gd name="T33" fmla="*/ 209 h 10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7"/>
              <a:gd name="T52" fmla="*/ 0 h 1016"/>
              <a:gd name="T53" fmla="*/ 897 w 897"/>
              <a:gd name="T54" fmla="*/ 1016 h 10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7" h="1016">
                <a:moveTo>
                  <a:pt x="0" y="0"/>
                </a:moveTo>
                <a:lnTo>
                  <a:pt x="66" y="53"/>
                </a:lnTo>
                <a:lnTo>
                  <a:pt x="132" y="107"/>
                </a:lnTo>
                <a:lnTo>
                  <a:pt x="196" y="163"/>
                </a:lnTo>
                <a:lnTo>
                  <a:pt x="259" y="220"/>
                </a:lnTo>
                <a:lnTo>
                  <a:pt x="320" y="279"/>
                </a:lnTo>
                <a:lnTo>
                  <a:pt x="380" y="339"/>
                </a:lnTo>
                <a:lnTo>
                  <a:pt x="439" y="401"/>
                </a:lnTo>
                <a:lnTo>
                  <a:pt x="496" y="464"/>
                </a:lnTo>
                <a:lnTo>
                  <a:pt x="551" y="528"/>
                </a:lnTo>
                <a:lnTo>
                  <a:pt x="605" y="593"/>
                </a:lnTo>
                <a:lnTo>
                  <a:pt x="658" y="660"/>
                </a:lnTo>
                <a:lnTo>
                  <a:pt x="709" y="730"/>
                </a:lnTo>
                <a:lnTo>
                  <a:pt x="759" y="799"/>
                </a:lnTo>
                <a:lnTo>
                  <a:pt x="807" y="870"/>
                </a:lnTo>
                <a:lnTo>
                  <a:pt x="854" y="942"/>
                </a:lnTo>
                <a:lnTo>
                  <a:pt x="897" y="1016"/>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97" name="Freeform 91">
            <a:extLst>
              <a:ext uri="{FF2B5EF4-FFF2-40B4-BE49-F238E27FC236}">
                <a16:creationId xmlns:a16="http://schemas.microsoft.com/office/drawing/2014/main" id="{632BCB9E-5585-42DE-8936-44EA4A0F0DE9}"/>
              </a:ext>
            </a:extLst>
          </p:cNvPr>
          <p:cNvSpPr>
            <a:spLocks/>
          </p:cNvSpPr>
          <p:nvPr/>
        </p:nvSpPr>
        <p:spPr bwMode="auto">
          <a:xfrm>
            <a:off x="7999610" y="4575350"/>
            <a:ext cx="106989" cy="406792"/>
          </a:xfrm>
          <a:custGeom>
            <a:avLst/>
            <a:gdLst>
              <a:gd name="T0" fmla="*/ 0 w 424"/>
              <a:gd name="T1" fmla="*/ 0 h 1667"/>
              <a:gd name="T2" fmla="*/ 9 w 424"/>
              <a:gd name="T3" fmla="*/ 20 h 1667"/>
              <a:gd name="T4" fmla="*/ 18 w 424"/>
              <a:gd name="T5" fmla="*/ 40 h 1667"/>
              <a:gd name="T6" fmla="*/ 26 w 424"/>
              <a:gd name="T7" fmla="*/ 61 h 1667"/>
              <a:gd name="T8" fmla="*/ 34 w 424"/>
              <a:gd name="T9" fmla="*/ 82 h 1667"/>
              <a:gd name="T10" fmla="*/ 38 w 424"/>
              <a:gd name="T11" fmla="*/ 93 h 1667"/>
              <a:gd name="T12" fmla="*/ 42 w 424"/>
              <a:gd name="T13" fmla="*/ 103 h 1667"/>
              <a:gd name="T14" fmla="*/ 45 w 424"/>
              <a:gd name="T15" fmla="*/ 114 h 1667"/>
              <a:gd name="T16" fmla="*/ 49 w 424"/>
              <a:gd name="T17" fmla="*/ 124 h 1667"/>
              <a:gd name="T18" fmla="*/ 52 w 424"/>
              <a:gd name="T19" fmla="*/ 135 h 1667"/>
              <a:gd name="T20" fmla="*/ 55 w 424"/>
              <a:gd name="T21" fmla="*/ 146 h 1667"/>
              <a:gd name="T22" fmla="*/ 58 w 424"/>
              <a:gd name="T23" fmla="*/ 156 h 1667"/>
              <a:gd name="T24" fmla="*/ 61 w 424"/>
              <a:gd name="T25" fmla="*/ 167 h 1667"/>
              <a:gd name="T26" fmla="*/ 64 w 424"/>
              <a:gd name="T27" fmla="*/ 178 h 1667"/>
              <a:gd name="T28" fmla="*/ 67 w 424"/>
              <a:gd name="T29" fmla="*/ 189 h 1667"/>
              <a:gd name="T30" fmla="*/ 69 w 424"/>
              <a:gd name="T31" fmla="*/ 200 h 1667"/>
              <a:gd name="T32" fmla="*/ 72 w 424"/>
              <a:gd name="T33" fmla="*/ 211 h 1667"/>
              <a:gd name="T34" fmla="*/ 74 w 424"/>
              <a:gd name="T35" fmla="*/ 222 h 1667"/>
              <a:gd name="T36" fmla="*/ 76 w 424"/>
              <a:gd name="T37" fmla="*/ 233 h 1667"/>
              <a:gd name="T38" fmla="*/ 78 w 424"/>
              <a:gd name="T39" fmla="*/ 244 h 1667"/>
              <a:gd name="T40" fmla="*/ 80 w 424"/>
              <a:gd name="T41" fmla="*/ 255 h 1667"/>
              <a:gd name="T42" fmla="*/ 82 w 424"/>
              <a:gd name="T43" fmla="*/ 267 h 1667"/>
              <a:gd name="T44" fmla="*/ 84 w 424"/>
              <a:gd name="T45" fmla="*/ 278 h 1667"/>
              <a:gd name="T46" fmla="*/ 85 w 424"/>
              <a:gd name="T47" fmla="*/ 289 h 1667"/>
              <a:gd name="T48" fmla="*/ 87 w 424"/>
              <a:gd name="T49" fmla="*/ 300 h 1667"/>
              <a:gd name="T50" fmla="*/ 88 w 424"/>
              <a:gd name="T51" fmla="*/ 312 h 1667"/>
              <a:gd name="T52" fmla="*/ 89 w 424"/>
              <a:gd name="T53" fmla="*/ 323 h 1667"/>
              <a:gd name="T54" fmla="*/ 90 w 424"/>
              <a:gd name="T55" fmla="*/ 334 h 1667"/>
              <a:gd name="T56" fmla="*/ 91 w 424"/>
              <a:gd name="T57" fmla="*/ 346 h 16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4"/>
              <a:gd name="T88" fmla="*/ 0 h 1667"/>
              <a:gd name="T89" fmla="*/ 424 w 424"/>
              <a:gd name="T90" fmla="*/ 1667 h 16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4" h="1667">
                <a:moveTo>
                  <a:pt x="0" y="0"/>
                </a:moveTo>
                <a:lnTo>
                  <a:pt x="43" y="97"/>
                </a:lnTo>
                <a:lnTo>
                  <a:pt x="85" y="195"/>
                </a:lnTo>
                <a:lnTo>
                  <a:pt x="123" y="294"/>
                </a:lnTo>
                <a:lnTo>
                  <a:pt x="160" y="395"/>
                </a:lnTo>
                <a:lnTo>
                  <a:pt x="177" y="446"/>
                </a:lnTo>
                <a:lnTo>
                  <a:pt x="194" y="497"/>
                </a:lnTo>
                <a:lnTo>
                  <a:pt x="211" y="547"/>
                </a:lnTo>
                <a:lnTo>
                  <a:pt x="227" y="598"/>
                </a:lnTo>
                <a:lnTo>
                  <a:pt x="243" y="650"/>
                </a:lnTo>
                <a:lnTo>
                  <a:pt x="257" y="702"/>
                </a:lnTo>
                <a:lnTo>
                  <a:pt x="272" y="753"/>
                </a:lnTo>
                <a:lnTo>
                  <a:pt x="286" y="806"/>
                </a:lnTo>
                <a:lnTo>
                  <a:pt x="298" y="858"/>
                </a:lnTo>
                <a:lnTo>
                  <a:pt x="311" y="911"/>
                </a:lnTo>
                <a:lnTo>
                  <a:pt x="323" y="963"/>
                </a:lnTo>
                <a:lnTo>
                  <a:pt x="334" y="1016"/>
                </a:lnTo>
                <a:lnTo>
                  <a:pt x="346" y="1069"/>
                </a:lnTo>
                <a:lnTo>
                  <a:pt x="356" y="1123"/>
                </a:lnTo>
                <a:lnTo>
                  <a:pt x="365" y="1177"/>
                </a:lnTo>
                <a:lnTo>
                  <a:pt x="375" y="1230"/>
                </a:lnTo>
                <a:lnTo>
                  <a:pt x="383" y="1284"/>
                </a:lnTo>
                <a:lnTo>
                  <a:pt x="391" y="1339"/>
                </a:lnTo>
                <a:lnTo>
                  <a:pt x="398" y="1393"/>
                </a:lnTo>
                <a:lnTo>
                  <a:pt x="405" y="1447"/>
                </a:lnTo>
                <a:lnTo>
                  <a:pt x="410" y="1501"/>
                </a:lnTo>
                <a:lnTo>
                  <a:pt x="416" y="1557"/>
                </a:lnTo>
                <a:lnTo>
                  <a:pt x="421" y="1611"/>
                </a:lnTo>
                <a:lnTo>
                  <a:pt x="424" y="1667"/>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98" name="Freeform 92">
            <a:extLst>
              <a:ext uri="{FF2B5EF4-FFF2-40B4-BE49-F238E27FC236}">
                <a16:creationId xmlns:a16="http://schemas.microsoft.com/office/drawing/2014/main" id="{4B5BFB49-EFE7-402C-A643-DDD11BCD69AE}"/>
              </a:ext>
            </a:extLst>
          </p:cNvPr>
          <p:cNvSpPr>
            <a:spLocks/>
          </p:cNvSpPr>
          <p:nvPr/>
        </p:nvSpPr>
        <p:spPr bwMode="auto">
          <a:xfrm>
            <a:off x="7730375" y="4306115"/>
            <a:ext cx="55258" cy="44677"/>
          </a:xfrm>
          <a:custGeom>
            <a:avLst/>
            <a:gdLst>
              <a:gd name="T0" fmla="*/ 28 w 218"/>
              <a:gd name="T1" fmla="*/ 38 h 186"/>
              <a:gd name="T2" fmla="*/ 0 w 218"/>
              <a:gd name="T3" fmla="*/ 0 h 186"/>
              <a:gd name="T4" fmla="*/ 47 w 218"/>
              <a:gd name="T5" fmla="*/ 15 h 186"/>
              <a:gd name="T6" fmla="*/ 28 w 218"/>
              <a:gd name="T7" fmla="*/ 38 h 186"/>
              <a:gd name="T8" fmla="*/ 0 60000 65536"/>
              <a:gd name="T9" fmla="*/ 0 60000 65536"/>
              <a:gd name="T10" fmla="*/ 0 60000 65536"/>
              <a:gd name="T11" fmla="*/ 0 60000 65536"/>
              <a:gd name="T12" fmla="*/ 0 w 218"/>
              <a:gd name="T13" fmla="*/ 0 h 186"/>
              <a:gd name="T14" fmla="*/ 218 w 218"/>
              <a:gd name="T15" fmla="*/ 186 h 186"/>
            </a:gdLst>
            <a:ahLst/>
            <a:cxnLst>
              <a:cxn ang="T8">
                <a:pos x="T0" y="T1"/>
              </a:cxn>
              <a:cxn ang="T9">
                <a:pos x="T2" y="T3"/>
              </a:cxn>
              <a:cxn ang="T10">
                <a:pos x="T4" y="T5"/>
              </a:cxn>
              <a:cxn ang="T11">
                <a:pos x="T6" y="T7"/>
              </a:cxn>
            </a:cxnLst>
            <a:rect l="T12" t="T13" r="T14" b="T15"/>
            <a:pathLst>
              <a:path w="218" h="186">
                <a:moveTo>
                  <a:pt x="129" y="186"/>
                </a:moveTo>
                <a:lnTo>
                  <a:pt x="0" y="0"/>
                </a:lnTo>
                <a:lnTo>
                  <a:pt x="218" y="71"/>
                </a:lnTo>
                <a:lnTo>
                  <a:pt x="129"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99" name="Freeform 93">
            <a:extLst>
              <a:ext uri="{FF2B5EF4-FFF2-40B4-BE49-F238E27FC236}">
                <a16:creationId xmlns:a16="http://schemas.microsoft.com/office/drawing/2014/main" id="{83AE963A-F7FF-4DBB-9B8F-8502F3ADAAD7}"/>
              </a:ext>
            </a:extLst>
          </p:cNvPr>
          <p:cNvSpPr>
            <a:spLocks/>
          </p:cNvSpPr>
          <p:nvPr/>
        </p:nvSpPr>
        <p:spPr bwMode="auto">
          <a:xfrm>
            <a:off x="8093666" y="4968034"/>
            <a:ext cx="35271" cy="52906"/>
          </a:xfrm>
          <a:custGeom>
            <a:avLst/>
            <a:gdLst>
              <a:gd name="T0" fmla="*/ 0 w 146"/>
              <a:gd name="T1" fmla="*/ 1 h 217"/>
              <a:gd name="T2" fmla="*/ 16 w 146"/>
              <a:gd name="T3" fmla="*/ 45 h 217"/>
              <a:gd name="T4" fmla="*/ 30 w 146"/>
              <a:gd name="T5" fmla="*/ 0 h 217"/>
              <a:gd name="T6" fmla="*/ 0 w 146"/>
              <a:gd name="T7" fmla="*/ 1 h 217"/>
              <a:gd name="T8" fmla="*/ 0 60000 65536"/>
              <a:gd name="T9" fmla="*/ 0 60000 65536"/>
              <a:gd name="T10" fmla="*/ 0 60000 65536"/>
              <a:gd name="T11" fmla="*/ 0 60000 65536"/>
              <a:gd name="T12" fmla="*/ 0 w 146"/>
              <a:gd name="T13" fmla="*/ 0 h 217"/>
              <a:gd name="T14" fmla="*/ 146 w 146"/>
              <a:gd name="T15" fmla="*/ 217 h 217"/>
            </a:gdLst>
            <a:ahLst/>
            <a:cxnLst>
              <a:cxn ang="T8">
                <a:pos x="T0" y="T1"/>
              </a:cxn>
              <a:cxn ang="T9">
                <a:pos x="T2" y="T3"/>
              </a:cxn>
              <a:cxn ang="T10">
                <a:pos x="T4" y="T5"/>
              </a:cxn>
              <a:cxn ang="T11">
                <a:pos x="T6" y="T7"/>
              </a:cxn>
            </a:cxnLst>
            <a:rect l="T12" t="T13" r="T14" b="T15"/>
            <a:pathLst>
              <a:path w="146" h="217">
                <a:moveTo>
                  <a:pt x="0" y="6"/>
                </a:moveTo>
                <a:lnTo>
                  <a:pt x="80" y="217"/>
                </a:lnTo>
                <a:lnTo>
                  <a:pt x="14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00" name="Rectangle 94">
            <a:extLst>
              <a:ext uri="{FF2B5EF4-FFF2-40B4-BE49-F238E27FC236}">
                <a16:creationId xmlns:a16="http://schemas.microsoft.com/office/drawing/2014/main" id="{E1E7A778-C814-4018-8790-E8FA863137C6}"/>
              </a:ext>
            </a:extLst>
          </p:cNvPr>
          <p:cNvSpPr>
            <a:spLocks noChangeArrowheads="1"/>
          </p:cNvSpPr>
          <p:nvPr/>
        </p:nvSpPr>
        <p:spPr bwMode="auto">
          <a:xfrm>
            <a:off x="7902027" y="4541255"/>
            <a:ext cx="63488" cy="14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300" b="0" dirty="0">
                <a:solidFill>
                  <a:srgbClr val="000000"/>
                </a:solidFill>
                <a:latin typeface="Symbol" panose="05050102010706020507" pitchFamily="18" charset="2"/>
                <a:ea typeface="宋体" panose="02010600030101010101" pitchFamily="2" charset="-122"/>
              </a:rPr>
              <a:t>q</a:t>
            </a:r>
            <a:endParaRPr lang="de-DE" altLang="zh-CN" sz="2400" b="0" dirty="0">
              <a:ea typeface="宋体" panose="02010600030101010101" pitchFamily="2" charset="-122"/>
            </a:endParaRPr>
          </a:p>
        </p:txBody>
      </p:sp>
      <p:sp>
        <p:nvSpPr>
          <p:cNvPr id="101" name="Freeform 95">
            <a:extLst>
              <a:ext uri="{FF2B5EF4-FFF2-40B4-BE49-F238E27FC236}">
                <a16:creationId xmlns:a16="http://schemas.microsoft.com/office/drawing/2014/main" id="{0E4303D9-BCB1-451A-8E07-3AD84E776E43}"/>
              </a:ext>
            </a:extLst>
          </p:cNvPr>
          <p:cNvSpPr>
            <a:spLocks/>
          </p:cNvSpPr>
          <p:nvPr/>
        </p:nvSpPr>
        <p:spPr bwMode="auto">
          <a:xfrm>
            <a:off x="6649908" y="4969209"/>
            <a:ext cx="57609" cy="39974"/>
          </a:xfrm>
          <a:custGeom>
            <a:avLst/>
            <a:gdLst>
              <a:gd name="T0" fmla="*/ 16 w 227"/>
              <a:gd name="T1" fmla="*/ 0 h 168"/>
              <a:gd name="T2" fmla="*/ 49 w 227"/>
              <a:gd name="T3" fmla="*/ 34 h 168"/>
              <a:gd name="T4" fmla="*/ 0 w 227"/>
              <a:gd name="T5" fmla="*/ 29 h 168"/>
              <a:gd name="T6" fmla="*/ 16 w 227"/>
              <a:gd name="T7" fmla="*/ 0 h 168"/>
              <a:gd name="T8" fmla="*/ 0 60000 65536"/>
              <a:gd name="T9" fmla="*/ 0 60000 65536"/>
              <a:gd name="T10" fmla="*/ 0 60000 65536"/>
              <a:gd name="T11" fmla="*/ 0 60000 65536"/>
              <a:gd name="T12" fmla="*/ 0 w 227"/>
              <a:gd name="T13" fmla="*/ 0 h 168"/>
              <a:gd name="T14" fmla="*/ 227 w 227"/>
              <a:gd name="T15" fmla="*/ 168 h 168"/>
            </a:gdLst>
            <a:ahLst/>
            <a:cxnLst>
              <a:cxn ang="T8">
                <a:pos x="T0" y="T1"/>
              </a:cxn>
              <a:cxn ang="T9">
                <a:pos x="T2" y="T3"/>
              </a:cxn>
              <a:cxn ang="T10">
                <a:pos x="T4" y="T5"/>
              </a:cxn>
              <a:cxn ang="T11">
                <a:pos x="T6" y="T7"/>
              </a:cxn>
            </a:cxnLst>
            <a:rect l="T12" t="T13" r="T14" b="T15"/>
            <a:pathLst>
              <a:path w="227" h="168">
                <a:moveTo>
                  <a:pt x="76" y="0"/>
                </a:moveTo>
                <a:lnTo>
                  <a:pt x="227" y="168"/>
                </a:lnTo>
                <a:lnTo>
                  <a:pt x="0" y="141"/>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02" name="Line 96">
            <a:extLst>
              <a:ext uri="{FF2B5EF4-FFF2-40B4-BE49-F238E27FC236}">
                <a16:creationId xmlns:a16="http://schemas.microsoft.com/office/drawing/2014/main" id="{980D8CC3-2BBA-4485-8E63-29C6D8526B50}"/>
              </a:ext>
            </a:extLst>
          </p:cNvPr>
          <p:cNvSpPr>
            <a:spLocks noChangeShapeType="1"/>
          </p:cNvSpPr>
          <p:nvPr/>
        </p:nvSpPr>
        <p:spPr bwMode="auto">
          <a:xfrm>
            <a:off x="5690538" y="4542430"/>
            <a:ext cx="985236" cy="45029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3" name="Freeform 97">
            <a:extLst>
              <a:ext uri="{FF2B5EF4-FFF2-40B4-BE49-F238E27FC236}">
                <a16:creationId xmlns:a16="http://schemas.microsoft.com/office/drawing/2014/main" id="{7A62E2F3-21AA-49F3-ACD7-DC3B9106931E}"/>
              </a:ext>
            </a:extLst>
          </p:cNvPr>
          <p:cNvSpPr>
            <a:spLocks/>
          </p:cNvSpPr>
          <p:nvPr/>
        </p:nvSpPr>
        <p:spPr bwMode="auto">
          <a:xfrm>
            <a:off x="5956246" y="4870451"/>
            <a:ext cx="54082" cy="39974"/>
          </a:xfrm>
          <a:custGeom>
            <a:avLst/>
            <a:gdLst>
              <a:gd name="T0" fmla="*/ 0 w 219"/>
              <a:gd name="T1" fmla="*/ 0 h 159"/>
              <a:gd name="T2" fmla="*/ 46 w 219"/>
              <a:gd name="T3" fmla="*/ 12 h 159"/>
              <a:gd name="T4" fmla="*/ 4 w 219"/>
              <a:gd name="T5" fmla="*/ 34 h 159"/>
              <a:gd name="T6" fmla="*/ 0 w 219"/>
              <a:gd name="T7" fmla="*/ 0 h 159"/>
              <a:gd name="T8" fmla="*/ 0 60000 65536"/>
              <a:gd name="T9" fmla="*/ 0 60000 65536"/>
              <a:gd name="T10" fmla="*/ 0 60000 65536"/>
              <a:gd name="T11" fmla="*/ 0 60000 65536"/>
              <a:gd name="T12" fmla="*/ 0 w 219"/>
              <a:gd name="T13" fmla="*/ 0 h 159"/>
              <a:gd name="T14" fmla="*/ 219 w 219"/>
              <a:gd name="T15" fmla="*/ 159 h 159"/>
            </a:gdLst>
            <a:ahLst/>
            <a:cxnLst>
              <a:cxn ang="T8">
                <a:pos x="T0" y="T1"/>
              </a:cxn>
              <a:cxn ang="T9">
                <a:pos x="T2" y="T3"/>
              </a:cxn>
              <a:cxn ang="T10">
                <a:pos x="T4" y="T5"/>
              </a:cxn>
              <a:cxn ang="T11">
                <a:pos x="T6" y="T7"/>
              </a:cxn>
            </a:cxnLst>
            <a:rect l="T12" t="T13" r="T14" b="T15"/>
            <a:pathLst>
              <a:path w="219" h="159">
                <a:moveTo>
                  <a:pt x="0" y="0"/>
                </a:moveTo>
                <a:lnTo>
                  <a:pt x="219" y="55"/>
                </a:lnTo>
                <a:lnTo>
                  <a:pt x="18" y="1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04" name="Line 98">
            <a:extLst>
              <a:ext uri="{FF2B5EF4-FFF2-40B4-BE49-F238E27FC236}">
                <a16:creationId xmlns:a16="http://schemas.microsoft.com/office/drawing/2014/main" id="{DA5E5FA3-BC76-40BE-B980-734F17875830}"/>
              </a:ext>
            </a:extLst>
          </p:cNvPr>
          <p:cNvSpPr>
            <a:spLocks noChangeShapeType="1"/>
          </p:cNvSpPr>
          <p:nvPr/>
        </p:nvSpPr>
        <p:spPr bwMode="auto">
          <a:xfrm flipV="1">
            <a:off x="5510656" y="4889262"/>
            <a:ext cx="450293" cy="2939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5" name="Freeform 99">
            <a:extLst>
              <a:ext uri="{FF2B5EF4-FFF2-40B4-BE49-F238E27FC236}">
                <a16:creationId xmlns:a16="http://schemas.microsoft.com/office/drawing/2014/main" id="{E89D250E-7AE6-4EA4-8C4D-527DBA474CE5}"/>
              </a:ext>
            </a:extLst>
          </p:cNvPr>
          <p:cNvSpPr>
            <a:spLocks/>
          </p:cNvSpPr>
          <p:nvPr/>
        </p:nvSpPr>
        <p:spPr bwMode="auto">
          <a:xfrm>
            <a:off x="7615157" y="4369603"/>
            <a:ext cx="41149" cy="51731"/>
          </a:xfrm>
          <a:custGeom>
            <a:avLst/>
            <a:gdLst>
              <a:gd name="T0" fmla="*/ 35 w 160"/>
              <a:gd name="T1" fmla="*/ 0 h 214"/>
              <a:gd name="T2" fmla="*/ 17 w 160"/>
              <a:gd name="T3" fmla="*/ 44 h 214"/>
              <a:gd name="T4" fmla="*/ 0 w 160"/>
              <a:gd name="T5" fmla="*/ 0 h 214"/>
              <a:gd name="T6" fmla="*/ 35 w 160"/>
              <a:gd name="T7" fmla="*/ 0 h 214"/>
              <a:gd name="T8" fmla="*/ 0 60000 65536"/>
              <a:gd name="T9" fmla="*/ 0 60000 65536"/>
              <a:gd name="T10" fmla="*/ 0 60000 65536"/>
              <a:gd name="T11" fmla="*/ 0 60000 65536"/>
              <a:gd name="T12" fmla="*/ 0 w 160"/>
              <a:gd name="T13" fmla="*/ 0 h 214"/>
              <a:gd name="T14" fmla="*/ 160 w 160"/>
              <a:gd name="T15" fmla="*/ 214 h 214"/>
            </a:gdLst>
            <a:ahLst/>
            <a:cxnLst>
              <a:cxn ang="T8">
                <a:pos x="T0" y="T1"/>
              </a:cxn>
              <a:cxn ang="T9">
                <a:pos x="T2" y="T3"/>
              </a:cxn>
              <a:cxn ang="T10">
                <a:pos x="T4" y="T5"/>
              </a:cxn>
              <a:cxn ang="T11">
                <a:pos x="T6" y="T7"/>
              </a:cxn>
            </a:cxnLst>
            <a:rect l="T12" t="T13" r="T14" b="T15"/>
            <a:pathLst>
              <a:path w="160" h="214">
                <a:moveTo>
                  <a:pt x="160" y="0"/>
                </a:moveTo>
                <a:lnTo>
                  <a:pt x="79" y="214"/>
                </a:lnTo>
                <a:lnTo>
                  <a:pt x="0" y="0"/>
                </a:lnTo>
                <a:lnTo>
                  <a:pt x="1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06" name="Line 100">
            <a:extLst>
              <a:ext uri="{FF2B5EF4-FFF2-40B4-BE49-F238E27FC236}">
                <a16:creationId xmlns:a16="http://schemas.microsoft.com/office/drawing/2014/main" id="{FA89D93D-707E-426C-BCDD-32630E154296}"/>
              </a:ext>
            </a:extLst>
          </p:cNvPr>
          <p:cNvSpPr>
            <a:spLocks noChangeShapeType="1"/>
          </p:cNvSpPr>
          <p:nvPr/>
        </p:nvSpPr>
        <p:spPr bwMode="auto">
          <a:xfrm flipH="1">
            <a:off x="7637494" y="3623972"/>
            <a:ext cx="344479" cy="7609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 name="Rectangle 101">
            <a:extLst>
              <a:ext uri="{FF2B5EF4-FFF2-40B4-BE49-F238E27FC236}">
                <a16:creationId xmlns:a16="http://schemas.microsoft.com/office/drawing/2014/main" id="{8006D880-5276-48AC-A290-BB92B7FF50E3}"/>
              </a:ext>
            </a:extLst>
          </p:cNvPr>
          <p:cNvSpPr>
            <a:spLocks noChangeArrowheads="1"/>
          </p:cNvSpPr>
          <p:nvPr/>
        </p:nvSpPr>
        <p:spPr bwMode="auto">
          <a:xfrm>
            <a:off x="5248475" y="5183187"/>
            <a:ext cx="5126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000" b="0" dirty="0">
                <a:ea typeface="宋体" panose="02010600030101010101" pitchFamily="2" charset="-122"/>
              </a:rPr>
              <a:t>固定刻度</a:t>
            </a:r>
            <a:endParaRPr lang="de-DE" altLang="zh-CN" sz="1000" b="0" dirty="0">
              <a:ea typeface="宋体" panose="02010600030101010101" pitchFamily="2" charset="-122"/>
            </a:endParaRPr>
          </a:p>
        </p:txBody>
      </p:sp>
      <p:sp>
        <p:nvSpPr>
          <p:cNvPr id="108" name="Rectangle 102">
            <a:extLst>
              <a:ext uri="{FF2B5EF4-FFF2-40B4-BE49-F238E27FC236}">
                <a16:creationId xmlns:a16="http://schemas.microsoft.com/office/drawing/2014/main" id="{3D354CCD-2A8A-4DD5-9952-63CD993131BE}"/>
              </a:ext>
            </a:extLst>
          </p:cNvPr>
          <p:cNvSpPr>
            <a:spLocks noChangeArrowheads="1"/>
          </p:cNvSpPr>
          <p:nvPr/>
        </p:nvSpPr>
        <p:spPr bwMode="auto">
          <a:xfrm>
            <a:off x="7785633" y="3404037"/>
            <a:ext cx="10334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000" b="0" dirty="0">
                <a:ea typeface="宋体" panose="02010600030101010101" pitchFamily="2" charset="-122"/>
              </a:rPr>
              <a:t>可移动刻度</a:t>
            </a:r>
            <a:endParaRPr lang="de-DE" altLang="zh-CN" sz="1000" b="0" dirty="0">
              <a:ea typeface="宋体" panose="02010600030101010101" pitchFamily="2" charset="-122"/>
            </a:endParaRPr>
          </a:p>
        </p:txBody>
      </p:sp>
      <p:sp>
        <p:nvSpPr>
          <p:cNvPr id="109" name="Rectangle 103">
            <a:extLst>
              <a:ext uri="{FF2B5EF4-FFF2-40B4-BE49-F238E27FC236}">
                <a16:creationId xmlns:a16="http://schemas.microsoft.com/office/drawing/2014/main" id="{5B963C61-CC7D-46B7-AC93-D53FCC903716}"/>
              </a:ext>
            </a:extLst>
          </p:cNvPr>
          <p:cNvSpPr>
            <a:spLocks noChangeArrowheads="1"/>
          </p:cNvSpPr>
          <p:nvPr/>
        </p:nvSpPr>
        <p:spPr bwMode="auto">
          <a:xfrm>
            <a:off x="5267286" y="4410752"/>
            <a:ext cx="4138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000" b="0" dirty="0">
                <a:ea typeface="宋体" panose="02010600030101010101" pitchFamily="2" charset="-122"/>
              </a:rPr>
              <a:t>基线</a:t>
            </a:r>
            <a:endParaRPr lang="de-DE" altLang="zh-CN" sz="1000" b="0" dirty="0">
              <a:ea typeface="宋体" panose="02010600030101010101" pitchFamily="2" charset="-122"/>
            </a:endParaRPr>
          </a:p>
        </p:txBody>
      </p:sp>
      <p:cxnSp>
        <p:nvCxnSpPr>
          <p:cNvPr id="133" name="直接连接符 132">
            <a:extLst>
              <a:ext uri="{FF2B5EF4-FFF2-40B4-BE49-F238E27FC236}">
                <a16:creationId xmlns:a16="http://schemas.microsoft.com/office/drawing/2014/main" id="{45A4BBE0-4B69-4C51-8924-CAE27F6628BF}"/>
              </a:ext>
            </a:extLst>
          </p:cNvPr>
          <p:cNvCxnSpPr/>
          <p:nvPr/>
        </p:nvCxnSpPr>
        <p:spPr>
          <a:xfrm>
            <a:off x="4887237" y="3098424"/>
            <a:ext cx="3147060" cy="0"/>
          </a:xfrm>
          <a:prstGeom prst="line">
            <a:avLst/>
          </a:prstGeom>
          <a:gradFill>
            <a:gsLst>
              <a:gs pos="0">
                <a:schemeClr val="accent1">
                  <a:tint val="66000"/>
                  <a:satMod val="160000"/>
                </a:schemeClr>
              </a:gs>
              <a:gs pos="36000">
                <a:schemeClr val="accent1">
                  <a:tint val="44500"/>
                  <a:satMod val="160000"/>
                </a:schemeClr>
              </a:gs>
              <a:gs pos="100000">
                <a:schemeClr val="accent1">
                  <a:tint val="23500"/>
                  <a:satMod val="160000"/>
                </a:schemeClr>
              </a:gs>
            </a:gsLst>
            <a:lin ang="5400000" scaled="0"/>
          </a:gradFill>
        </p:spPr>
        <p:style>
          <a:lnRef idx="1">
            <a:schemeClr val="accent1"/>
          </a:lnRef>
          <a:fillRef idx="0">
            <a:schemeClr val="accent1"/>
          </a:fillRef>
          <a:effectRef idx="0">
            <a:schemeClr val="accent1"/>
          </a:effectRef>
          <a:fontRef idx="minor">
            <a:schemeClr val="tx1"/>
          </a:fontRef>
        </p:style>
      </p:cxnSp>
      <p:sp>
        <p:nvSpPr>
          <p:cNvPr id="134" name="弧形 133">
            <a:extLst>
              <a:ext uri="{FF2B5EF4-FFF2-40B4-BE49-F238E27FC236}">
                <a16:creationId xmlns:a16="http://schemas.microsoft.com/office/drawing/2014/main" id="{C3E3734F-DCE1-4823-9FE1-58B69B755AA8}"/>
              </a:ext>
            </a:extLst>
          </p:cNvPr>
          <p:cNvSpPr/>
          <p:nvPr/>
        </p:nvSpPr>
        <p:spPr>
          <a:xfrm>
            <a:off x="5666303" y="2252323"/>
            <a:ext cx="1682655" cy="1682440"/>
          </a:xfrm>
          <a:prstGeom prst="arc">
            <a:avLst>
              <a:gd name="adj1" fmla="val 10787941"/>
              <a:gd name="adj2" fmla="val 15483"/>
            </a:avLst>
          </a:prstGeom>
          <a:solidFill>
            <a:srgbClr val="3585DC"/>
          </a:solidFill>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0" name="弧形 129">
            <a:extLst>
              <a:ext uri="{FF2B5EF4-FFF2-40B4-BE49-F238E27FC236}">
                <a16:creationId xmlns:a16="http://schemas.microsoft.com/office/drawing/2014/main" id="{27C1ECA5-6DD6-4338-98A1-7BDDE3395D6F}"/>
              </a:ext>
            </a:extLst>
          </p:cNvPr>
          <p:cNvSpPr/>
          <p:nvPr/>
        </p:nvSpPr>
        <p:spPr>
          <a:xfrm rot="1578032">
            <a:off x="5601070" y="2905749"/>
            <a:ext cx="328277" cy="319981"/>
          </a:xfrm>
          <a:prstGeom prst="arc">
            <a:avLst>
              <a:gd name="adj1" fmla="val 16200000"/>
              <a:gd name="adj2" fmla="val 20476590"/>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2" name="弧形 131">
            <a:extLst>
              <a:ext uri="{FF2B5EF4-FFF2-40B4-BE49-F238E27FC236}">
                <a16:creationId xmlns:a16="http://schemas.microsoft.com/office/drawing/2014/main" id="{D5123D73-CCAD-4116-A284-15582CBAF0C3}"/>
              </a:ext>
            </a:extLst>
          </p:cNvPr>
          <p:cNvSpPr/>
          <p:nvPr/>
        </p:nvSpPr>
        <p:spPr>
          <a:xfrm rot="21154227">
            <a:off x="5566314" y="2820207"/>
            <a:ext cx="272400" cy="315537"/>
          </a:xfrm>
          <a:prstGeom prst="arc">
            <a:avLst>
              <a:gd name="adj1" fmla="val 15768947"/>
              <a:gd name="adj2" fmla="val 20265637"/>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14" name="弧形 113">
            <a:extLst>
              <a:ext uri="{FF2B5EF4-FFF2-40B4-BE49-F238E27FC236}">
                <a16:creationId xmlns:a16="http://schemas.microsoft.com/office/drawing/2014/main" id="{2010CA2E-C1C7-424A-AF6E-0E268DFA12A5}"/>
              </a:ext>
            </a:extLst>
          </p:cNvPr>
          <p:cNvSpPr/>
          <p:nvPr/>
        </p:nvSpPr>
        <p:spPr>
          <a:xfrm rot="20828627">
            <a:off x="5596672" y="2899891"/>
            <a:ext cx="187314" cy="187291"/>
          </a:xfrm>
          <a:prstGeom prst="arc">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16" name="弧形 115">
            <a:extLst>
              <a:ext uri="{FF2B5EF4-FFF2-40B4-BE49-F238E27FC236}">
                <a16:creationId xmlns:a16="http://schemas.microsoft.com/office/drawing/2014/main" id="{EBED50B9-209A-4CAD-8614-62F4E1D3D081}"/>
              </a:ext>
            </a:extLst>
          </p:cNvPr>
          <p:cNvSpPr/>
          <p:nvPr/>
        </p:nvSpPr>
        <p:spPr>
          <a:xfrm rot="1578032">
            <a:off x="5643465" y="2971580"/>
            <a:ext cx="187269" cy="187235"/>
          </a:xfrm>
          <a:prstGeom prst="arc">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17" name="弧形 116">
            <a:extLst>
              <a:ext uri="{FF2B5EF4-FFF2-40B4-BE49-F238E27FC236}">
                <a16:creationId xmlns:a16="http://schemas.microsoft.com/office/drawing/2014/main" id="{523FFD5B-9320-4822-8004-A02204C18BA4}"/>
              </a:ext>
            </a:extLst>
          </p:cNvPr>
          <p:cNvSpPr/>
          <p:nvPr/>
        </p:nvSpPr>
        <p:spPr>
          <a:xfrm rot="11899216">
            <a:off x="6334067" y="2185823"/>
            <a:ext cx="187269" cy="187235"/>
          </a:xfrm>
          <a:prstGeom prst="arc">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18" name="文本框 2">
            <a:extLst>
              <a:ext uri="{FF2B5EF4-FFF2-40B4-BE49-F238E27FC236}">
                <a16:creationId xmlns:a16="http://schemas.microsoft.com/office/drawing/2014/main" id="{005E731F-0E8D-4C5A-AFB7-7DD16854904D}"/>
              </a:ext>
            </a:extLst>
          </p:cNvPr>
          <p:cNvSpPr txBox="1">
            <a:spLocks noChangeArrowheads="1"/>
          </p:cNvSpPr>
          <p:nvPr/>
        </p:nvSpPr>
        <p:spPr bwMode="auto">
          <a:xfrm>
            <a:off x="5941117" y="2826836"/>
            <a:ext cx="413631" cy="272948"/>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zh-CN" sz="1050" kern="100">
                <a:effectLst/>
                <a:latin typeface="Calibri" panose="020F0502020204030204" pitchFamily="34" charset="0"/>
                <a:ea typeface="宋体" panose="02010600030101010101" pitchFamily="2" charset="-122"/>
                <a:cs typeface="Times New Roman" panose="02020603050405020304" pitchFamily="18" charset="0"/>
              </a:rPr>
              <a:t>θ</a:t>
            </a:r>
            <a:r>
              <a:rPr lang="en-US" sz="1050" kern="100" baseline="-25000">
                <a:effectLst/>
                <a:latin typeface="Calibri" panose="020F0502020204030204" pitchFamily="34" charset="0"/>
                <a:ea typeface="宋体" panose="02010600030101010101" pitchFamily="2" charset="-122"/>
                <a:cs typeface="Times New Roman" panose="02020603050405020304" pitchFamily="18" charset="0"/>
              </a:rPr>
              <a:t>1</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19" name="文本框 2">
            <a:extLst>
              <a:ext uri="{FF2B5EF4-FFF2-40B4-BE49-F238E27FC236}">
                <a16:creationId xmlns:a16="http://schemas.microsoft.com/office/drawing/2014/main" id="{57ECBAFE-0339-4EE7-8779-40D3F2FD948F}"/>
              </a:ext>
            </a:extLst>
          </p:cNvPr>
          <p:cNvSpPr txBox="1">
            <a:spLocks noChangeArrowheads="1"/>
          </p:cNvSpPr>
          <p:nvPr/>
        </p:nvSpPr>
        <p:spPr bwMode="auto">
          <a:xfrm>
            <a:off x="7165467" y="3058429"/>
            <a:ext cx="413631" cy="264676"/>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1050" kern="100" dirty="0">
                <a:effectLst/>
                <a:latin typeface="Calibri" panose="020F0502020204030204" pitchFamily="34" charset="0"/>
                <a:ea typeface="宋体" panose="02010600030101010101" pitchFamily="2" charset="-122"/>
                <a:cs typeface="Times New Roman" panose="02020603050405020304" pitchFamily="18" charset="0"/>
              </a:rPr>
              <a:t>S</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20" name="文本框 2">
            <a:extLst>
              <a:ext uri="{FF2B5EF4-FFF2-40B4-BE49-F238E27FC236}">
                <a16:creationId xmlns:a16="http://schemas.microsoft.com/office/drawing/2014/main" id="{9C39339F-3511-4026-8A6B-A2A7838B37FC}"/>
              </a:ext>
            </a:extLst>
          </p:cNvPr>
          <p:cNvSpPr txBox="1">
            <a:spLocks noChangeArrowheads="1"/>
          </p:cNvSpPr>
          <p:nvPr/>
        </p:nvSpPr>
        <p:spPr bwMode="auto">
          <a:xfrm>
            <a:off x="5616145" y="3092450"/>
            <a:ext cx="413632" cy="26467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1050" kern="100" dirty="0">
                <a:effectLst/>
                <a:latin typeface="Calibri" panose="020F0502020204030204" pitchFamily="34" charset="0"/>
                <a:ea typeface="宋体" panose="02010600030101010101" pitchFamily="2" charset="-122"/>
                <a:cs typeface="Times New Roman" panose="02020603050405020304" pitchFamily="18" charset="0"/>
              </a:rPr>
              <a:t>R</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22" name="直接连接符 121">
            <a:extLst>
              <a:ext uri="{FF2B5EF4-FFF2-40B4-BE49-F238E27FC236}">
                <a16:creationId xmlns:a16="http://schemas.microsoft.com/office/drawing/2014/main" id="{509B6B79-C482-41B9-BB78-EE0F252369BA}"/>
              </a:ext>
            </a:extLst>
          </p:cNvPr>
          <p:cNvCxnSpPr/>
          <p:nvPr/>
        </p:nvCxnSpPr>
        <p:spPr>
          <a:xfrm flipV="1">
            <a:off x="5663984" y="2057620"/>
            <a:ext cx="1027875" cy="104216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44C6DD16-4885-43CB-94AB-6F4963ED45DF}"/>
              </a:ext>
            </a:extLst>
          </p:cNvPr>
          <p:cNvCxnSpPr/>
          <p:nvPr/>
        </p:nvCxnSpPr>
        <p:spPr>
          <a:xfrm>
            <a:off x="5519213" y="2256128"/>
            <a:ext cx="178918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D8065581-D6B7-4236-8108-ECC301949F05}"/>
              </a:ext>
            </a:extLst>
          </p:cNvPr>
          <p:cNvCxnSpPr/>
          <p:nvPr/>
        </p:nvCxnSpPr>
        <p:spPr>
          <a:xfrm flipV="1">
            <a:off x="5663984" y="1568641"/>
            <a:ext cx="97126" cy="1527077"/>
          </a:xfrm>
          <a:prstGeom prst="line">
            <a:avLst/>
          </a:prstGeom>
        </p:spPr>
        <p:style>
          <a:lnRef idx="1">
            <a:schemeClr val="accent1"/>
          </a:lnRef>
          <a:fillRef idx="0">
            <a:schemeClr val="accent1"/>
          </a:fillRef>
          <a:effectRef idx="0">
            <a:schemeClr val="accent1"/>
          </a:effectRef>
          <a:fontRef idx="minor">
            <a:schemeClr val="tx1"/>
          </a:fontRef>
        </p:style>
      </p:cxnSp>
      <p:sp>
        <p:nvSpPr>
          <p:cNvPr id="125" name="文本框 2">
            <a:extLst>
              <a:ext uri="{FF2B5EF4-FFF2-40B4-BE49-F238E27FC236}">
                <a16:creationId xmlns:a16="http://schemas.microsoft.com/office/drawing/2014/main" id="{D5814A5A-947F-4326-8CB5-16BE22A8CDB3}"/>
              </a:ext>
            </a:extLst>
          </p:cNvPr>
          <p:cNvSpPr txBox="1">
            <a:spLocks noChangeArrowheads="1"/>
          </p:cNvSpPr>
          <p:nvPr/>
        </p:nvSpPr>
        <p:spPr bwMode="auto">
          <a:xfrm>
            <a:off x="5699588" y="2607904"/>
            <a:ext cx="413631" cy="27294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zh-CN" sz="1050" kern="100" dirty="0">
                <a:effectLst/>
                <a:latin typeface="Calibri" panose="020F0502020204030204" pitchFamily="34" charset="0"/>
                <a:ea typeface="宋体" panose="02010600030101010101" pitchFamily="2" charset="-122"/>
                <a:cs typeface="Times New Roman" panose="02020603050405020304" pitchFamily="18" charset="0"/>
              </a:rPr>
              <a:t>θ</a:t>
            </a:r>
            <a:r>
              <a:rPr lang="en-US" sz="1050" kern="100" baseline="-25000" dirty="0">
                <a:effectLst/>
                <a:latin typeface="Calibri" panose="020F0502020204030204" pitchFamily="34" charset="0"/>
                <a:ea typeface="宋体" panose="02010600030101010101" pitchFamily="2" charset="-122"/>
                <a:cs typeface="Times New Roman" panose="02020603050405020304" pitchFamily="18" charset="0"/>
              </a:rPr>
              <a:t>2</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26" name="文本框 2">
            <a:extLst>
              <a:ext uri="{FF2B5EF4-FFF2-40B4-BE49-F238E27FC236}">
                <a16:creationId xmlns:a16="http://schemas.microsoft.com/office/drawing/2014/main" id="{CBC3BB62-B025-45CC-9316-28B98EE658B8}"/>
              </a:ext>
            </a:extLst>
          </p:cNvPr>
          <p:cNvSpPr txBox="1">
            <a:spLocks noChangeArrowheads="1"/>
          </p:cNvSpPr>
          <p:nvPr/>
        </p:nvSpPr>
        <p:spPr bwMode="auto">
          <a:xfrm>
            <a:off x="5941116" y="2303547"/>
            <a:ext cx="413632" cy="272948"/>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zh-CN" sz="1050" kern="100">
                <a:effectLst/>
                <a:latin typeface="Calibri" panose="020F0502020204030204" pitchFamily="34" charset="0"/>
                <a:ea typeface="宋体" panose="02010600030101010101" pitchFamily="2" charset="-122"/>
                <a:cs typeface="Times New Roman" panose="02020603050405020304" pitchFamily="18" charset="0"/>
              </a:rPr>
              <a:t>θ</a:t>
            </a:r>
            <a:r>
              <a:rPr lang="en-US" sz="1050" kern="100" baseline="-25000">
                <a:effectLst/>
                <a:latin typeface="Calibri" panose="020F0502020204030204" pitchFamily="34" charset="0"/>
                <a:ea typeface="宋体" panose="02010600030101010101" pitchFamily="2" charset="-122"/>
                <a:cs typeface="Times New Roman" panose="02020603050405020304" pitchFamily="18" charset="0"/>
              </a:rPr>
              <a:t>3</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27" name="文本框 2">
            <a:extLst>
              <a:ext uri="{FF2B5EF4-FFF2-40B4-BE49-F238E27FC236}">
                <a16:creationId xmlns:a16="http://schemas.microsoft.com/office/drawing/2014/main" id="{B30EAB85-6B83-4EFA-96FE-928F83E142AF}"/>
              </a:ext>
            </a:extLst>
          </p:cNvPr>
          <p:cNvSpPr txBox="1">
            <a:spLocks noChangeArrowheads="1"/>
          </p:cNvSpPr>
          <p:nvPr/>
        </p:nvSpPr>
        <p:spPr bwMode="auto">
          <a:xfrm>
            <a:off x="5448896" y="2057620"/>
            <a:ext cx="413631" cy="26467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1050" kern="100" dirty="0">
                <a:effectLst/>
                <a:latin typeface="Calibri" panose="020F0502020204030204" pitchFamily="34" charset="0"/>
                <a:ea typeface="宋体" panose="02010600030101010101" pitchFamily="2" charset="-122"/>
                <a:cs typeface="Times New Roman" panose="02020603050405020304" pitchFamily="18" charset="0"/>
              </a:rPr>
              <a:t>A</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28" name="文本框 2">
            <a:extLst>
              <a:ext uri="{FF2B5EF4-FFF2-40B4-BE49-F238E27FC236}">
                <a16:creationId xmlns:a16="http://schemas.microsoft.com/office/drawing/2014/main" id="{277D3ADF-A7D7-4DA9-9BA8-CC03BD34B228}"/>
              </a:ext>
            </a:extLst>
          </p:cNvPr>
          <p:cNvSpPr txBox="1">
            <a:spLocks noChangeArrowheads="1"/>
          </p:cNvSpPr>
          <p:nvPr/>
        </p:nvSpPr>
        <p:spPr bwMode="auto">
          <a:xfrm>
            <a:off x="6296841" y="2045213"/>
            <a:ext cx="413631" cy="26467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1050" kern="100" dirty="0">
                <a:effectLst/>
                <a:latin typeface="Calibri" panose="020F0502020204030204" pitchFamily="34" charset="0"/>
                <a:ea typeface="宋体" panose="02010600030101010101" pitchFamily="2" charset="-122"/>
                <a:cs typeface="Times New Roman" panose="02020603050405020304" pitchFamily="18" charset="0"/>
              </a:rPr>
              <a:t>B</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09609530-3059-4BA1-89BB-B76890230010}"/>
              </a:ext>
            </a:extLst>
          </p:cNvPr>
          <p:cNvPicPr>
            <a:picLocks noChangeAspect="1"/>
          </p:cNvPicPr>
          <p:nvPr/>
        </p:nvPicPr>
        <p:blipFill>
          <a:blip r:embed="rId2"/>
          <a:stretch>
            <a:fillRect/>
          </a:stretch>
        </p:blipFill>
        <p:spPr>
          <a:xfrm>
            <a:off x="7704642" y="2082701"/>
            <a:ext cx="1092266" cy="978349"/>
          </a:xfrm>
          <a:prstGeom prst="rect">
            <a:avLst/>
          </a:prstGeom>
        </p:spPr>
      </p:pic>
      <p:pic>
        <p:nvPicPr>
          <p:cNvPr id="6" name="图片 5">
            <a:extLst>
              <a:ext uri="{FF2B5EF4-FFF2-40B4-BE49-F238E27FC236}">
                <a16:creationId xmlns:a16="http://schemas.microsoft.com/office/drawing/2014/main" id="{2742F601-E236-45F8-83C3-0BF9DC37F9DA}"/>
              </a:ext>
            </a:extLst>
          </p:cNvPr>
          <p:cNvPicPr>
            <a:picLocks noChangeAspect="1"/>
          </p:cNvPicPr>
          <p:nvPr/>
        </p:nvPicPr>
        <p:blipFill rotWithShape="1">
          <a:blip r:embed="rId3"/>
          <a:srcRect l="1497"/>
          <a:stretch/>
        </p:blipFill>
        <p:spPr>
          <a:xfrm>
            <a:off x="6821560" y="1740587"/>
            <a:ext cx="1972014" cy="288353"/>
          </a:xfrm>
          <a:prstGeom prst="rect">
            <a:avLst/>
          </a:prstGeom>
        </p:spPr>
      </p:pic>
      <p:sp>
        <p:nvSpPr>
          <p:cNvPr id="121" name="Rectangle 2">
            <a:extLst>
              <a:ext uri="{FF2B5EF4-FFF2-40B4-BE49-F238E27FC236}">
                <a16:creationId xmlns:a16="http://schemas.microsoft.com/office/drawing/2014/main" id="{6573EA3A-9850-404C-B65E-E3320119D743}"/>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29" name="图片 128">
            <a:extLst>
              <a:ext uri="{FF2B5EF4-FFF2-40B4-BE49-F238E27FC236}">
                <a16:creationId xmlns:a16="http://schemas.microsoft.com/office/drawing/2014/main" id="{D4B0AC22-C71C-4CCC-88F7-C2BFE9285C66}"/>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267266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000"/>
                                        <p:tgtEl>
                                          <p:spTgt spid="121"/>
                                        </p:tgtEl>
                                      </p:cBhvr>
                                    </p:animEffect>
                                    <p:anim calcmode="lin" valueType="num">
                                      <p:cBhvr>
                                        <p:cTn id="8" dur="1000" fill="hold"/>
                                        <p:tgtEl>
                                          <p:spTgt spid="121"/>
                                        </p:tgtEl>
                                        <p:attrNameLst>
                                          <p:attrName>ppt_x</p:attrName>
                                        </p:attrNameLst>
                                      </p:cBhvr>
                                      <p:tavLst>
                                        <p:tav tm="0">
                                          <p:val>
                                            <p:strVal val="#ppt_x"/>
                                          </p:val>
                                        </p:tav>
                                        <p:tav tm="100000">
                                          <p:val>
                                            <p:strVal val="#ppt_x"/>
                                          </p:val>
                                        </p:tav>
                                      </p:tavLst>
                                    </p:anim>
                                    <p:anim calcmode="lin" valueType="num">
                                      <p:cBhvr>
                                        <p:cTn id="9" dur="1000" fill="hold"/>
                                        <p:tgtEl>
                                          <p:spTgt spid="12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 calcmode="lin" valueType="num">
                                      <p:cBhvr additive="base">
                                        <p:cTn id="12" dur="500" fill="hold"/>
                                        <p:tgtEl>
                                          <p:spTgt spid="129"/>
                                        </p:tgtEl>
                                        <p:attrNameLst>
                                          <p:attrName>ppt_x</p:attrName>
                                        </p:attrNameLst>
                                      </p:cBhvr>
                                      <p:tavLst>
                                        <p:tav tm="0">
                                          <p:val>
                                            <p:strVal val="0-#ppt_w/2"/>
                                          </p:val>
                                        </p:tav>
                                        <p:tav tm="100000">
                                          <p:val>
                                            <p:strVal val="#ppt_x"/>
                                          </p:val>
                                        </p:tav>
                                      </p:tavLst>
                                    </p:anim>
                                    <p:anim calcmode="lin" valueType="num">
                                      <p:cBhvr additive="base">
                                        <p:cTn id="13" dur="500" fill="hold"/>
                                        <p:tgtEl>
                                          <p:spTgt spid="12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par>
                          <p:cTn id="69" fill="hold">
                            <p:stCondLst>
                              <p:cond delay="500"/>
                            </p:stCondLst>
                            <p:childTnLst>
                              <p:par>
                                <p:cTn id="70" presetID="1" presetClass="entr" presetSubtype="0"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par>
                          <p:cTn id="75" fill="hold">
                            <p:stCondLst>
                              <p:cond delay="500"/>
                            </p:stCondLst>
                            <p:childTnLst>
                              <p:par>
                                <p:cTn id="76" presetID="1" presetClass="entr" presetSubtype="0" fill="hold" grpId="0" nodeType="after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childTnLst>
                          </p:cTn>
                        </p:par>
                        <p:par>
                          <p:cTn id="78" fill="hold">
                            <p:stCondLst>
                              <p:cond delay="500"/>
                            </p:stCondLst>
                            <p:childTnLst>
                              <p:par>
                                <p:cTn id="79" presetID="1" presetClass="entr" presetSubtype="0" fill="hold" grpId="0" nodeType="after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par>
                          <p:cTn id="81" fill="hold">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35"/>
                                        </p:tgtEl>
                                        <p:attrNameLst>
                                          <p:attrName>style.visibility</p:attrName>
                                        </p:attrNameLst>
                                      </p:cBhvr>
                                      <p:to>
                                        <p:strVal val="visible"/>
                                      </p:to>
                                    </p:set>
                                  </p:childTnLst>
                                </p:cTn>
                              </p:par>
                            </p:childTnLst>
                          </p:cTn>
                        </p:par>
                        <p:par>
                          <p:cTn id="84" fill="hold">
                            <p:stCondLst>
                              <p:cond delay="500"/>
                            </p:stCondLst>
                            <p:childTnLst>
                              <p:par>
                                <p:cTn id="85" presetID="1" presetClass="entr" presetSubtype="0" fill="hold" grpId="0" nodeType="after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par>
                          <p:cTn id="87" fill="hold">
                            <p:stCondLst>
                              <p:cond delay="500"/>
                            </p:stCondLst>
                            <p:childTnLst>
                              <p:par>
                                <p:cTn id="88" presetID="1" presetClass="entr" presetSubtype="0" fill="hold" grpId="0" nodeType="afterEffect">
                                  <p:stCondLst>
                                    <p:cond delay="0"/>
                                  </p:stCondLst>
                                  <p:childTnLst>
                                    <p:set>
                                      <p:cBhvr>
                                        <p:cTn id="89" dur="1" fill="hold">
                                          <p:stCondLst>
                                            <p:cond delay="0"/>
                                          </p:stCondLst>
                                        </p:cTn>
                                        <p:tgtEl>
                                          <p:spTgt spid="37"/>
                                        </p:tgtEl>
                                        <p:attrNameLst>
                                          <p:attrName>style.visibility</p:attrName>
                                        </p:attrNameLst>
                                      </p:cBhvr>
                                      <p:to>
                                        <p:strVal val="visible"/>
                                      </p:to>
                                    </p:set>
                                  </p:childTnLst>
                                </p:cTn>
                              </p:par>
                            </p:childTnLst>
                          </p:cTn>
                        </p:par>
                        <p:par>
                          <p:cTn id="90" fill="hold">
                            <p:stCondLst>
                              <p:cond delay="500"/>
                            </p:stCondLst>
                            <p:childTnLst>
                              <p:par>
                                <p:cTn id="91" presetID="1" presetClass="entr" presetSubtype="0" fill="hold" grpId="0" nodeType="after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childTnLst>
                          </p:cTn>
                        </p:par>
                        <p:par>
                          <p:cTn id="93" fill="hold">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39"/>
                                        </p:tgtEl>
                                        <p:attrNameLst>
                                          <p:attrName>style.visibility</p:attrName>
                                        </p:attrNameLst>
                                      </p:cBhvr>
                                      <p:to>
                                        <p:strVal val="visible"/>
                                      </p:to>
                                    </p:se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par>
                          <p:cTn id="99" fill="hold">
                            <p:stCondLst>
                              <p:cond delay="500"/>
                            </p:stCondLst>
                            <p:childTnLst>
                              <p:par>
                                <p:cTn id="100" presetID="1" presetClass="entr" presetSubtype="0" fill="hold" grpId="0" nodeType="afterEffect">
                                  <p:stCondLst>
                                    <p:cond delay="0"/>
                                  </p:stCondLst>
                                  <p:childTnLst>
                                    <p:set>
                                      <p:cBhvr>
                                        <p:cTn id="101" dur="1" fill="hold">
                                          <p:stCondLst>
                                            <p:cond delay="0"/>
                                          </p:stCondLst>
                                        </p:cTn>
                                        <p:tgtEl>
                                          <p:spTgt spid="41"/>
                                        </p:tgtEl>
                                        <p:attrNameLst>
                                          <p:attrName>style.visibility</p:attrName>
                                        </p:attrNameLst>
                                      </p:cBhvr>
                                      <p:to>
                                        <p:strVal val="visible"/>
                                      </p:to>
                                    </p:set>
                                  </p:childTnLst>
                                </p:cTn>
                              </p:par>
                            </p:childTnLst>
                          </p:cTn>
                        </p:par>
                        <p:par>
                          <p:cTn id="102" fill="hold">
                            <p:stCondLst>
                              <p:cond delay="500"/>
                            </p:stCondLst>
                            <p:childTnLst>
                              <p:par>
                                <p:cTn id="103" presetID="1" presetClass="entr" presetSubtype="0" fill="hold" grpId="0" nodeType="afterEffect">
                                  <p:stCondLst>
                                    <p:cond delay="0"/>
                                  </p:stCondLst>
                                  <p:childTnLst>
                                    <p:set>
                                      <p:cBhvr>
                                        <p:cTn id="104" dur="1" fill="hold">
                                          <p:stCondLst>
                                            <p:cond delay="0"/>
                                          </p:stCondLst>
                                        </p:cTn>
                                        <p:tgtEl>
                                          <p:spTgt spid="43"/>
                                        </p:tgtEl>
                                        <p:attrNameLst>
                                          <p:attrName>style.visibility</p:attrName>
                                        </p:attrNameLst>
                                      </p:cBhvr>
                                      <p:to>
                                        <p:strVal val="visible"/>
                                      </p:to>
                                    </p:set>
                                  </p:childTnLst>
                                </p:cTn>
                              </p:par>
                            </p:childTnLst>
                          </p:cTn>
                        </p:par>
                        <p:par>
                          <p:cTn id="105" fill="hold">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4"/>
                                        </p:tgtEl>
                                        <p:attrNameLst>
                                          <p:attrName>style.visibility</p:attrName>
                                        </p:attrNameLst>
                                      </p:cBhvr>
                                      <p:to>
                                        <p:strVal val="visible"/>
                                      </p:to>
                                    </p:se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childTnLst>
                          </p:cTn>
                        </p:par>
                        <p:par>
                          <p:cTn id="111" fill="hold">
                            <p:stCondLst>
                              <p:cond delay="500"/>
                            </p:stCondLst>
                            <p:childTnLst>
                              <p:par>
                                <p:cTn id="112" presetID="1" presetClass="entr" presetSubtype="0" fill="hold" grpId="0" nodeType="afterEffect">
                                  <p:stCondLst>
                                    <p:cond delay="0"/>
                                  </p:stCondLst>
                                  <p:childTnLst>
                                    <p:set>
                                      <p:cBhvr>
                                        <p:cTn id="113" dur="1" fill="hold">
                                          <p:stCondLst>
                                            <p:cond delay="0"/>
                                          </p:stCondLst>
                                        </p:cTn>
                                        <p:tgtEl>
                                          <p:spTgt spid="46"/>
                                        </p:tgtEl>
                                        <p:attrNameLst>
                                          <p:attrName>style.visibility</p:attrName>
                                        </p:attrNameLst>
                                      </p:cBhvr>
                                      <p:to>
                                        <p:strVal val="visible"/>
                                      </p:to>
                                    </p:set>
                                  </p:childTnLst>
                                </p:cTn>
                              </p:par>
                            </p:childTnLst>
                          </p:cTn>
                        </p:par>
                        <p:par>
                          <p:cTn id="114" fill="hold">
                            <p:stCondLst>
                              <p:cond delay="500"/>
                            </p:stCondLst>
                            <p:childTnLst>
                              <p:par>
                                <p:cTn id="115" presetID="1" presetClass="entr" presetSubtype="0" fill="hold" grpId="0" nodeType="after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childTnLst>
                          </p:cTn>
                        </p:par>
                        <p:par>
                          <p:cTn id="117" fill="hold">
                            <p:stCondLst>
                              <p:cond delay="500"/>
                            </p:stCondLst>
                            <p:childTnLst>
                              <p:par>
                                <p:cTn id="118" presetID="1" presetClass="entr" presetSubtype="0"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childTnLst>
                                </p:cTn>
                              </p:par>
                            </p:childTnLst>
                          </p:cTn>
                        </p:par>
                        <p:par>
                          <p:cTn id="120" fill="hold">
                            <p:stCondLst>
                              <p:cond delay="500"/>
                            </p:stCondLst>
                            <p:childTnLst>
                              <p:par>
                                <p:cTn id="121" presetID="1" presetClass="entr" presetSubtype="0" fill="hold" grpId="0" nodeType="afterEffect">
                                  <p:stCondLst>
                                    <p:cond delay="0"/>
                                  </p:stCondLst>
                                  <p:childTnLst>
                                    <p:set>
                                      <p:cBhvr>
                                        <p:cTn id="122" dur="1" fill="hold">
                                          <p:stCondLst>
                                            <p:cond delay="0"/>
                                          </p:stCondLst>
                                        </p:cTn>
                                        <p:tgtEl>
                                          <p:spTgt spid="49"/>
                                        </p:tgtEl>
                                        <p:attrNameLst>
                                          <p:attrName>style.visibility</p:attrName>
                                        </p:attrNameLst>
                                      </p:cBhvr>
                                      <p:to>
                                        <p:strVal val="visible"/>
                                      </p:to>
                                    </p:set>
                                  </p:childTnLst>
                                </p:cTn>
                              </p:par>
                            </p:childTnLst>
                          </p:cTn>
                        </p:par>
                        <p:par>
                          <p:cTn id="123" fill="hold">
                            <p:stCondLst>
                              <p:cond delay="5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childTnLst>
                          </p:cTn>
                        </p:par>
                        <p:par>
                          <p:cTn id="126" fill="hold">
                            <p:stCondLst>
                              <p:cond delay="500"/>
                            </p:stCondLst>
                            <p:childTnLst>
                              <p:par>
                                <p:cTn id="127" presetID="1"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childTnLst>
                                </p:cTn>
                              </p:par>
                            </p:childTnLst>
                          </p:cTn>
                        </p:par>
                        <p:par>
                          <p:cTn id="129" fill="hold">
                            <p:stCondLst>
                              <p:cond delay="500"/>
                            </p:stCondLst>
                            <p:childTnLst>
                              <p:par>
                                <p:cTn id="130" presetID="1" presetClass="entr" presetSubtype="0" fill="hold" grpId="0" nodeType="afterEffect">
                                  <p:stCondLst>
                                    <p:cond delay="0"/>
                                  </p:stCondLst>
                                  <p:childTnLst>
                                    <p:set>
                                      <p:cBhvr>
                                        <p:cTn id="131" dur="1" fill="hold">
                                          <p:stCondLst>
                                            <p:cond delay="0"/>
                                          </p:stCondLst>
                                        </p:cTn>
                                        <p:tgtEl>
                                          <p:spTgt spid="52"/>
                                        </p:tgtEl>
                                        <p:attrNameLst>
                                          <p:attrName>style.visibility</p:attrName>
                                        </p:attrNameLst>
                                      </p:cBhvr>
                                      <p:to>
                                        <p:strVal val="visible"/>
                                      </p:to>
                                    </p:set>
                                  </p:childTnLst>
                                </p:cTn>
                              </p:par>
                            </p:childTnLst>
                          </p:cTn>
                        </p:par>
                        <p:par>
                          <p:cTn id="132" fill="hold">
                            <p:stCondLst>
                              <p:cond delay="500"/>
                            </p:stCondLst>
                            <p:childTnLst>
                              <p:par>
                                <p:cTn id="133" presetID="1" presetClass="entr" presetSubtype="0" fill="hold" grpId="0" nodeType="afterEffect">
                                  <p:stCondLst>
                                    <p:cond delay="0"/>
                                  </p:stCondLst>
                                  <p:childTnLst>
                                    <p:set>
                                      <p:cBhvr>
                                        <p:cTn id="134" dur="1" fill="hold">
                                          <p:stCondLst>
                                            <p:cond delay="0"/>
                                          </p:stCondLst>
                                        </p:cTn>
                                        <p:tgtEl>
                                          <p:spTgt spid="53"/>
                                        </p:tgtEl>
                                        <p:attrNameLst>
                                          <p:attrName>style.visibility</p:attrName>
                                        </p:attrNameLst>
                                      </p:cBhvr>
                                      <p:to>
                                        <p:strVal val="visible"/>
                                      </p:to>
                                    </p:set>
                                  </p:childTnLst>
                                </p:cTn>
                              </p:par>
                            </p:childTnLst>
                          </p:cTn>
                        </p:par>
                        <p:par>
                          <p:cTn id="135" fill="hold">
                            <p:stCondLst>
                              <p:cond delay="500"/>
                            </p:stCondLst>
                            <p:childTnLst>
                              <p:par>
                                <p:cTn id="136" presetID="1" presetClass="entr" presetSubtype="0" fill="hold" grpId="0" nodeType="afterEffect">
                                  <p:stCondLst>
                                    <p:cond delay="0"/>
                                  </p:stCondLst>
                                  <p:childTnLst>
                                    <p:set>
                                      <p:cBhvr>
                                        <p:cTn id="137" dur="1" fill="hold">
                                          <p:stCondLst>
                                            <p:cond delay="0"/>
                                          </p:stCondLst>
                                        </p:cTn>
                                        <p:tgtEl>
                                          <p:spTgt spid="54"/>
                                        </p:tgtEl>
                                        <p:attrNameLst>
                                          <p:attrName>style.visibility</p:attrName>
                                        </p:attrNameLst>
                                      </p:cBhvr>
                                      <p:to>
                                        <p:strVal val="visible"/>
                                      </p:to>
                                    </p:set>
                                  </p:childTnLst>
                                </p:cTn>
                              </p:par>
                            </p:childTnLst>
                          </p:cTn>
                        </p:par>
                        <p:par>
                          <p:cTn id="138" fill="hold">
                            <p:stCondLst>
                              <p:cond delay="500"/>
                            </p:stCondLst>
                            <p:childTnLst>
                              <p:par>
                                <p:cTn id="139" presetID="1" presetClass="entr" presetSubtype="0" fill="hold" grpId="0" nodeType="afterEffect">
                                  <p:stCondLst>
                                    <p:cond delay="0"/>
                                  </p:stCondLst>
                                  <p:childTnLst>
                                    <p:set>
                                      <p:cBhvr>
                                        <p:cTn id="140" dur="1" fill="hold">
                                          <p:stCondLst>
                                            <p:cond delay="0"/>
                                          </p:stCondLst>
                                        </p:cTn>
                                        <p:tgtEl>
                                          <p:spTgt spid="55"/>
                                        </p:tgtEl>
                                        <p:attrNameLst>
                                          <p:attrName>style.visibility</p:attrName>
                                        </p:attrNameLst>
                                      </p:cBhvr>
                                      <p:to>
                                        <p:strVal val="visible"/>
                                      </p:to>
                                    </p:set>
                                  </p:childTnLst>
                                </p:cTn>
                              </p:par>
                            </p:childTnLst>
                          </p:cTn>
                        </p:par>
                        <p:par>
                          <p:cTn id="141" fill="hold">
                            <p:stCondLst>
                              <p:cond delay="500"/>
                            </p:stCondLst>
                            <p:childTnLst>
                              <p:par>
                                <p:cTn id="142" presetID="1" presetClass="entr" presetSubtype="0" fill="hold" grpId="0" nodeType="afterEffect">
                                  <p:stCondLst>
                                    <p:cond delay="0"/>
                                  </p:stCondLst>
                                  <p:childTnLst>
                                    <p:set>
                                      <p:cBhvr>
                                        <p:cTn id="143" dur="1" fill="hold">
                                          <p:stCondLst>
                                            <p:cond delay="0"/>
                                          </p:stCondLst>
                                        </p:cTn>
                                        <p:tgtEl>
                                          <p:spTgt spid="56"/>
                                        </p:tgtEl>
                                        <p:attrNameLst>
                                          <p:attrName>style.visibility</p:attrName>
                                        </p:attrNameLst>
                                      </p:cBhvr>
                                      <p:to>
                                        <p:strVal val="visible"/>
                                      </p:to>
                                    </p:set>
                                  </p:childTnLst>
                                </p:cTn>
                              </p:par>
                            </p:childTnLst>
                          </p:cTn>
                        </p:par>
                        <p:par>
                          <p:cTn id="144" fill="hold">
                            <p:stCondLst>
                              <p:cond delay="500"/>
                            </p:stCondLst>
                            <p:childTnLst>
                              <p:par>
                                <p:cTn id="145" presetID="1" presetClass="entr" presetSubtype="0" fill="hold" grpId="0" nodeType="afterEffect">
                                  <p:stCondLst>
                                    <p:cond delay="0"/>
                                  </p:stCondLst>
                                  <p:childTnLst>
                                    <p:set>
                                      <p:cBhvr>
                                        <p:cTn id="146" dur="1" fill="hold">
                                          <p:stCondLst>
                                            <p:cond delay="0"/>
                                          </p:stCondLst>
                                        </p:cTn>
                                        <p:tgtEl>
                                          <p:spTgt spid="57"/>
                                        </p:tgtEl>
                                        <p:attrNameLst>
                                          <p:attrName>style.visibility</p:attrName>
                                        </p:attrNameLst>
                                      </p:cBhvr>
                                      <p:to>
                                        <p:strVal val="visible"/>
                                      </p:to>
                                    </p:set>
                                  </p:childTnLst>
                                </p:cTn>
                              </p:par>
                            </p:childTnLst>
                          </p:cTn>
                        </p:par>
                        <p:par>
                          <p:cTn id="147" fill="hold">
                            <p:stCondLst>
                              <p:cond delay="500"/>
                            </p:stCondLst>
                            <p:childTnLst>
                              <p:par>
                                <p:cTn id="148" presetID="1" presetClass="entr" presetSubtype="0" fill="hold" grpId="0" nodeType="afterEffect">
                                  <p:stCondLst>
                                    <p:cond delay="0"/>
                                  </p:stCondLst>
                                  <p:childTnLst>
                                    <p:set>
                                      <p:cBhvr>
                                        <p:cTn id="149" dur="1" fill="hold">
                                          <p:stCondLst>
                                            <p:cond delay="0"/>
                                          </p:stCondLst>
                                        </p:cTn>
                                        <p:tgtEl>
                                          <p:spTgt spid="58"/>
                                        </p:tgtEl>
                                        <p:attrNameLst>
                                          <p:attrName>style.visibility</p:attrName>
                                        </p:attrNameLst>
                                      </p:cBhvr>
                                      <p:to>
                                        <p:strVal val="visible"/>
                                      </p:to>
                                    </p:set>
                                  </p:childTnLst>
                                </p:cTn>
                              </p:par>
                            </p:childTnLst>
                          </p:cTn>
                        </p:par>
                        <p:par>
                          <p:cTn id="150" fill="hold">
                            <p:stCondLst>
                              <p:cond delay="500"/>
                            </p:stCondLst>
                            <p:childTnLst>
                              <p:par>
                                <p:cTn id="151" presetID="1" presetClass="entr" presetSubtype="0" fill="hold" grpId="0" nodeType="afterEffect">
                                  <p:stCondLst>
                                    <p:cond delay="0"/>
                                  </p:stCondLst>
                                  <p:childTnLst>
                                    <p:set>
                                      <p:cBhvr>
                                        <p:cTn id="152" dur="1" fill="hold">
                                          <p:stCondLst>
                                            <p:cond delay="0"/>
                                          </p:stCondLst>
                                        </p:cTn>
                                        <p:tgtEl>
                                          <p:spTgt spid="59"/>
                                        </p:tgtEl>
                                        <p:attrNameLst>
                                          <p:attrName>style.visibility</p:attrName>
                                        </p:attrNameLst>
                                      </p:cBhvr>
                                      <p:to>
                                        <p:strVal val="visible"/>
                                      </p:to>
                                    </p:set>
                                  </p:childTnLst>
                                </p:cTn>
                              </p:par>
                            </p:childTnLst>
                          </p:cTn>
                        </p:par>
                        <p:par>
                          <p:cTn id="153" fill="hold">
                            <p:stCondLst>
                              <p:cond delay="500"/>
                            </p:stCondLst>
                            <p:childTnLst>
                              <p:par>
                                <p:cTn id="154" presetID="1" presetClass="entr" presetSubtype="0" fill="hold" grpId="0" nodeType="afterEffect">
                                  <p:stCondLst>
                                    <p:cond delay="0"/>
                                  </p:stCondLst>
                                  <p:childTnLst>
                                    <p:set>
                                      <p:cBhvr>
                                        <p:cTn id="155" dur="1" fill="hold">
                                          <p:stCondLst>
                                            <p:cond delay="0"/>
                                          </p:stCondLst>
                                        </p:cTn>
                                        <p:tgtEl>
                                          <p:spTgt spid="60"/>
                                        </p:tgtEl>
                                        <p:attrNameLst>
                                          <p:attrName>style.visibility</p:attrName>
                                        </p:attrNameLst>
                                      </p:cBhvr>
                                      <p:to>
                                        <p:strVal val="visible"/>
                                      </p:to>
                                    </p:set>
                                  </p:childTnLst>
                                </p:cTn>
                              </p:par>
                            </p:childTnLst>
                          </p:cTn>
                        </p:par>
                        <p:par>
                          <p:cTn id="156" fill="hold">
                            <p:stCondLst>
                              <p:cond delay="500"/>
                            </p:stCondLst>
                            <p:childTnLst>
                              <p:par>
                                <p:cTn id="157" presetID="1" presetClass="entr" presetSubtype="0" fill="hold" grpId="0" nodeType="afterEffect">
                                  <p:stCondLst>
                                    <p:cond delay="0"/>
                                  </p:stCondLst>
                                  <p:childTnLst>
                                    <p:set>
                                      <p:cBhvr>
                                        <p:cTn id="158" dur="1" fill="hold">
                                          <p:stCondLst>
                                            <p:cond delay="0"/>
                                          </p:stCondLst>
                                        </p:cTn>
                                        <p:tgtEl>
                                          <p:spTgt spid="61"/>
                                        </p:tgtEl>
                                        <p:attrNameLst>
                                          <p:attrName>style.visibility</p:attrName>
                                        </p:attrNameLst>
                                      </p:cBhvr>
                                      <p:to>
                                        <p:strVal val="visible"/>
                                      </p:to>
                                    </p:set>
                                  </p:childTnLst>
                                </p:cTn>
                              </p:par>
                            </p:childTnLst>
                          </p:cTn>
                        </p:par>
                        <p:par>
                          <p:cTn id="159" fill="hold">
                            <p:stCondLst>
                              <p:cond delay="500"/>
                            </p:stCondLst>
                            <p:childTnLst>
                              <p:par>
                                <p:cTn id="160" presetID="1" presetClass="entr" presetSubtype="0" fill="hold" grpId="0" nodeType="afterEffect">
                                  <p:stCondLst>
                                    <p:cond delay="0"/>
                                  </p:stCondLst>
                                  <p:childTnLst>
                                    <p:set>
                                      <p:cBhvr>
                                        <p:cTn id="161" dur="1" fill="hold">
                                          <p:stCondLst>
                                            <p:cond delay="0"/>
                                          </p:stCondLst>
                                        </p:cTn>
                                        <p:tgtEl>
                                          <p:spTgt spid="62"/>
                                        </p:tgtEl>
                                        <p:attrNameLst>
                                          <p:attrName>style.visibility</p:attrName>
                                        </p:attrNameLst>
                                      </p:cBhvr>
                                      <p:to>
                                        <p:strVal val="visible"/>
                                      </p:to>
                                    </p:set>
                                  </p:childTnLst>
                                </p:cTn>
                              </p:par>
                            </p:childTnLst>
                          </p:cTn>
                        </p:par>
                        <p:par>
                          <p:cTn id="162" fill="hold">
                            <p:stCondLst>
                              <p:cond delay="500"/>
                            </p:stCondLst>
                            <p:childTnLst>
                              <p:par>
                                <p:cTn id="163" presetID="1" presetClass="entr" presetSubtype="0" fill="hold" grpId="0" nodeType="afterEffect">
                                  <p:stCondLst>
                                    <p:cond delay="0"/>
                                  </p:stCondLst>
                                  <p:childTnLst>
                                    <p:set>
                                      <p:cBhvr>
                                        <p:cTn id="164" dur="1" fill="hold">
                                          <p:stCondLst>
                                            <p:cond delay="0"/>
                                          </p:stCondLst>
                                        </p:cTn>
                                        <p:tgtEl>
                                          <p:spTgt spid="63"/>
                                        </p:tgtEl>
                                        <p:attrNameLst>
                                          <p:attrName>style.visibility</p:attrName>
                                        </p:attrNameLst>
                                      </p:cBhvr>
                                      <p:to>
                                        <p:strVal val="visible"/>
                                      </p:to>
                                    </p:set>
                                  </p:childTnLst>
                                </p:cTn>
                              </p:par>
                            </p:childTnLst>
                          </p:cTn>
                        </p:par>
                        <p:par>
                          <p:cTn id="165" fill="hold">
                            <p:stCondLst>
                              <p:cond delay="500"/>
                            </p:stCondLst>
                            <p:childTnLst>
                              <p:par>
                                <p:cTn id="166" presetID="1" presetClass="entr" presetSubtype="0" fill="hold" grpId="0" nodeType="afterEffect">
                                  <p:stCondLst>
                                    <p:cond delay="0"/>
                                  </p:stCondLst>
                                  <p:childTnLst>
                                    <p:set>
                                      <p:cBhvr>
                                        <p:cTn id="167" dur="1" fill="hold">
                                          <p:stCondLst>
                                            <p:cond delay="0"/>
                                          </p:stCondLst>
                                        </p:cTn>
                                        <p:tgtEl>
                                          <p:spTgt spid="64"/>
                                        </p:tgtEl>
                                        <p:attrNameLst>
                                          <p:attrName>style.visibility</p:attrName>
                                        </p:attrNameLst>
                                      </p:cBhvr>
                                      <p:to>
                                        <p:strVal val="visible"/>
                                      </p:to>
                                    </p:set>
                                  </p:childTnLst>
                                </p:cTn>
                              </p:par>
                            </p:childTnLst>
                          </p:cTn>
                        </p:par>
                        <p:par>
                          <p:cTn id="168" fill="hold">
                            <p:stCondLst>
                              <p:cond delay="500"/>
                            </p:stCondLst>
                            <p:childTnLst>
                              <p:par>
                                <p:cTn id="169" presetID="1" presetClass="entr" presetSubtype="0" fill="hold" grpId="0" nodeType="afterEffect">
                                  <p:stCondLst>
                                    <p:cond delay="0"/>
                                  </p:stCondLst>
                                  <p:childTnLst>
                                    <p:set>
                                      <p:cBhvr>
                                        <p:cTn id="170" dur="1" fill="hold">
                                          <p:stCondLst>
                                            <p:cond delay="0"/>
                                          </p:stCondLst>
                                        </p:cTn>
                                        <p:tgtEl>
                                          <p:spTgt spid="65"/>
                                        </p:tgtEl>
                                        <p:attrNameLst>
                                          <p:attrName>style.visibility</p:attrName>
                                        </p:attrNameLst>
                                      </p:cBhvr>
                                      <p:to>
                                        <p:strVal val="visible"/>
                                      </p:to>
                                    </p:set>
                                  </p:childTnLst>
                                </p:cTn>
                              </p:par>
                            </p:childTnLst>
                          </p:cTn>
                        </p:par>
                        <p:par>
                          <p:cTn id="171" fill="hold">
                            <p:stCondLst>
                              <p:cond delay="500"/>
                            </p:stCondLst>
                            <p:childTnLst>
                              <p:par>
                                <p:cTn id="172" presetID="1" presetClass="entr" presetSubtype="0" fill="hold" grpId="0" nodeType="afterEffect">
                                  <p:stCondLst>
                                    <p:cond delay="0"/>
                                  </p:stCondLst>
                                  <p:childTnLst>
                                    <p:set>
                                      <p:cBhvr>
                                        <p:cTn id="173" dur="1" fill="hold">
                                          <p:stCondLst>
                                            <p:cond delay="0"/>
                                          </p:stCondLst>
                                        </p:cTn>
                                        <p:tgtEl>
                                          <p:spTgt spid="66"/>
                                        </p:tgtEl>
                                        <p:attrNameLst>
                                          <p:attrName>style.visibility</p:attrName>
                                        </p:attrNameLst>
                                      </p:cBhvr>
                                      <p:to>
                                        <p:strVal val="visible"/>
                                      </p:to>
                                    </p:set>
                                  </p:childTnLst>
                                </p:cTn>
                              </p:par>
                            </p:childTnLst>
                          </p:cTn>
                        </p:par>
                        <p:par>
                          <p:cTn id="174" fill="hold">
                            <p:stCondLst>
                              <p:cond delay="500"/>
                            </p:stCondLst>
                            <p:childTnLst>
                              <p:par>
                                <p:cTn id="175" presetID="1" presetClass="entr" presetSubtype="0" fill="hold" grpId="0" nodeType="afterEffect">
                                  <p:stCondLst>
                                    <p:cond delay="0"/>
                                  </p:stCondLst>
                                  <p:childTnLst>
                                    <p:set>
                                      <p:cBhvr>
                                        <p:cTn id="176" dur="1" fill="hold">
                                          <p:stCondLst>
                                            <p:cond delay="0"/>
                                          </p:stCondLst>
                                        </p:cTn>
                                        <p:tgtEl>
                                          <p:spTgt spid="67"/>
                                        </p:tgtEl>
                                        <p:attrNameLst>
                                          <p:attrName>style.visibility</p:attrName>
                                        </p:attrNameLst>
                                      </p:cBhvr>
                                      <p:to>
                                        <p:strVal val="visible"/>
                                      </p:to>
                                    </p:set>
                                  </p:childTnLst>
                                </p:cTn>
                              </p:par>
                            </p:childTnLst>
                          </p:cTn>
                        </p:par>
                        <p:par>
                          <p:cTn id="177" fill="hold">
                            <p:stCondLst>
                              <p:cond delay="500"/>
                            </p:stCondLst>
                            <p:childTnLst>
                              <p:par>
                                <p:cTn id="178" presetID="1" presetClass="entr" presetSubtype="0" fill="hold" grpId="0" nodeType="afterEffect">
                                  <p:stCondLst>
                                    <p:cond delay="0"/>
                                  </p:stCondLst>
                                  <p:childTnLst>
                                    <p:set>
                                      <p:cBhvr>
                                        <p:cTn id="179" dur="1" fill="hold">
                                          <p:stCondLst>
                                            <p:cond delay="0"/>
                                          </p:stCondLst>
                                        </p:cTn>
                                        <p:tgtEl>
                                          <p:spTgt spid="68"/>
                                        </p:tgtEl>
                                        <p:attrNameLst>
                                          <p:attrName>style.visibility</p:attrName>
                                        </p:attrNameLst>
                                      </p:cBhvr>
                                      <p:to>
                                        <p:strVal val="visible"/>
                                      </p:to>
                                    </p:set>
                                  </p:childTnLst>
                                </p:cTn>
                              </p:par>
                            </p:childTnLst>
                          </p:cTn>
                        </p:par>
                        <p:par>
                          <p:cTn id="180" fill="hold">
                            <p:stCondLst>
                              <p:cond delay="500"/>
                            </p:stCondLst>
                            <p:childTnLst>
                              <p:par>
                                <p:cTn id="181" presetID="1" presetClass="entr" presetSubtype="0" fill="hold" grpId="0" nodeType="afterEffect">
                                  <p:stCondLst>
                                    <p:cond delay="0"/>
                                  </p:stCondLst>
                                  <p:childTnLst>
                                    <p:set>
                                      <p:cBhvr>
                                        <p:cTn id="182" dur="1" fill="hold">
                                          <p:stCondLst>
                                            <p:cond delay="0"/>
                                          </p:stCondLst>
                                        </p:cTn>
                                        <p:tgtEl>
                                          <p:spTgt spid="69"/>
                                        </p:tgtEl>
                                        <p:attrNameLst>
                                          <p:attrName>style.visibility</p:attrName>
                                        </p:attrNameLst>
                                      </p:cBhvr>
                                      <p:to>
                                        <p:strVal val="visible"/>
                                      </p:to>
                                    </p:set>
                                  </p:childTnLst>
                                </p:cTn>
                              </p:par>
                            </p:childTnLst>
                          </p:cTn>
                        </p:par>
                        <p:par>
                          <p:cTn id="183" fill="hold">
                            <p:stCondLst>
                              <p:cond delay="500"/>
                            </p:stCondLst>
                            <p:childTnLst>
                              <p:par>
                                <p:cTn id="184" presetID="1" presetClass="entr" presetSubtype="0" fill="hold" grpId="0" nodeType="afterEffect">
                                  <p:stCondLst>
                                    <p:cond delay="0"/>
                                  </p:stCondLst>
                                  <p:childTnLst>
                                    <p:set>
                                      <p:cBhvr>
                                        <p:cTn id="185" dur="1" fill="hold">
                                          <p:stCondLst>
                                            <p:cond delay="0"/>
                                          </p:stCondLst>
                                        </p:cTn>
                                        <p:tgtEl>
                                          <p:spTgt spid="70"/>
                                        </p:tgtEl>
                                        <p:attrNameLst>
                                          <p:attrName>style.visibility</p:attrName>
                                        </p:attrNameLst>
                                      </p:cBhvr>
                                      <p:to>
                                        <p:strVal val="visible"/>
                                      </p:to>
                                    </p:set>
                                  </p:childTnLst>
                                </p:cTn>
                              </p:par>
                            </p:childTnLst>
                          </p:cTn>
                        </p:par>
                        <p:par>
                          <p:cTn id="186" fill="hold">
                            <p:stCondLst>
                              <p:cond delay="500"/>
                            </p:stCondLst>
                            <p:childTnLst>
                              <p:par>
                                <p:cTn id="187" presetID="1" presetClass="entr" presetSubtype="0" fill="hold" grpId="0" nodeType="afterEffect">
                                  <p:stCondLst>
                                    <p:cond delay="0"/>
                                  </p:stCondLst>
                                  <p:childTnLst>
                                    <p:set>
                                      <p:cBhvr>
                                        <p:cTn id="188" dur="1" fill="hold">
                                          <p:stCondLst>
                                            <p:cond delay="0"/>
                                          </p:stCondLst>
                                        </p:cTn>
                                        <p:tgtEl>
                                          <p:spTgt spid="71"/>
                                        </p:tgtEl>
                                        <p:attrNameLst>
                                          <p:attrName>style.visibility</p:attrName>
                                        </p:attrNameLst>
                                      </p:cBhvr>
                                      <p:to>
                                        <p:strVal val="visible"/>
                                      </p:to>
                                    </p:set>
                                  </p:childTnLst>
                                </p:cTn>
                              </p:par>
                            </p:childTnLst>
                          </p:cTn>
                        </p:par>
                        <p:par>
                          <p:cTn id="189" fill="hold">
                            <p:stCondLst>
                              <p:cond delay="500"/>
                            </p:stCondLst>
                            <p:childTnLst>
                              <p:par>
                                <p:cTn id="190" presetID="1" presetClass="entr" presetSubtype="0" fill="hold" grpId="0" nodeType="afterEffect">
                                  <p:stCondLst>
                                    <p:cond delay="0"/>
                                  </p:stCondLst>
                                  <p:childTnLst>
                                    <p:set>
                                      <p:cBhvr>
                                        <p:cTn id="191" dur="1" fill="hold">
                                          <p:stCondLst>
                                            <p:cond delay="0"/>
                                          </p:stCondLst>
                                        </p:cTn>
                                        <p:tgtEl>
                                          <p:spTgt spid="72"/>
                                        </p:tgtEl>
                                        <p:attrNameLst>
                                          <p:attrName>style.visibility</p:attrName>
                                        </p:attrNameLst>
                                      </p:cBhvr>
                                      <p:to>
                                        <p:strVal val="visible"/>
                                      </p:to>
                                    </p:set>
                                  </p:childTnLst>
                                </p:cTn>
                              </p:par>
                            </p:childTnLst>
                          </p:cTn>
                        </p:par>
                        <p:par>
                          <p:cTn id="192" fill="hold">
                            <p:stCondLst>
                              <p:cond delay="500"/>
                            </p:stCondLst>
                            <p:childTnLst>
                              <p:par>
                                <p:cTn id="193" presetID="1" presetClass="entr" presetSubtype="0" fill="hold" grpId="0" nodeType="afterEffect">
                                  <p:stCondLst>
                                    <p:cond delay="0"/>
                                  </p:stCondLst>
                                  <p:childTnLst>
                                    <p:set>
                                      <p:cBhvr>
                                        <p:cTn id="194" dur="1" fill="hold">
                                          <p:stCondLst>
                                            <p:cond delay="0"/>
                                          </p:stCondLst>
                                        </p:cTn>
                                        <p:tgtEl>
                                          <p:spTgt spid="73"/>
                                        </p:tgtEl>
                                        <p:attrNameLst>
                                          <p:attrName>style.visibility</p:attrName>
                                        </p:attrNameLst>
                                      </p:cBhvr>
                                      <p:to>
                                        <p:strVal val="visible"/>
                                      </p:to>
                                    </p:set>
                                  </p:childTnLst>
                                </p:cTn>
                              </p:par>
                            </p:childTnLst>
                          </p:cTn>
                        </p:par>
                        <p:par>
                          <p:cTn id="195" fill="hold">
                            <p:stCondLst>
                              <p:cond delay="500"/>
                            </p:stCondLst>
                            <p:childTnLst>
                              <p:par>
                                <p:cTn id="196" presetID="1" presetClass="entr" presetSubtype="0" fill="hold" grpId="0" nodeType="afterEffect">
                                  <p:stCondLst>
                                    <p:cond delay="0"/>
                                  </p:stCondLst>
                                  <p:childTnLst>
                                    <p:set>
                                      <p:cBhvr>
                                        <p:cTn id="197" dur="1" fill="hold">
                                          <p:stCondLst>
                                            <p:cond delay="0"/>
                                          </p:stCondLst>
                                        </p:cTn>
                                        <p:tgtEl>
                                          <p:spTgt spid="74"/>
                                        </p:tgtEl>
                                        <p:attrNameLst>
                                          <p:attrName>style.visibility</p:attrName>
                                        </p:attrNameLst>
                                      </p:cBhvr>
                                      <p:to>
                                        <p:strVal val="visible"/>
                                      </p:to>
                                    </p:set>
                                  </p:childTnLst>
                                </p:cTn>
                              </p:par>
                            </p:childTnLst>
                          </p:cTn>
                        </p:par>
                        <p:par>
                          <p:cTn id="198" fill="hold">
                            <p:stCondLst>
                              <p:cond delay="500"/>
                            </p:stCondLst>
                            <p:childTnLst>
                              <p:par>
                                <p:cTn id="199" presetID="1" presetClass="entr" presetSubtype="0" fill="hold" grpId="0" nodeType="afterEffect">
                                  <p:stCondLst>
                                    <p:cond delay="0"/>
                                  </p:stCondLst>
                                  <p:childTnLst>
                                    <p:set>
                                      <p:cBhvr>
                                        <p:cTn id="200" dur="1" fill="hold">
                                          <p:stCondLst>
                                            <p:cond delay="0"/>
                                          </p:stCondLst>
                                        </p:cTn>
                                        <p:tgtEl>
                                          <p:spTgt spid="75"/>
                                        </p:tgtEl>
                                        <p:attrNameLst>
                                          <p:attrName>style.visibility</p:attrName>
                                        </p:attrNameLst>
                                      </p:cBhvr>
                                      <p:to>
                                        <p:strVal val="visible"/>
                                      </p:to>
                                    </p:set>
                                  </p:childTnLst>
                                </p:cTn>
                              </p:par>
                            </p:childTnLst>
                          </p:cTn>
                        </p:par>
                        <p:par>
                          <p:cTn id="201" fill="hold">
                            <p:stCondLst>
                              <p:cond delay="500"/>
                            </p:stCondLst>
                            <p:childTnLst>
                              <p:par>
                                <p:cTn id="202" presetID="1" presetClass="entr" presetSubtype="0" fill="hold" grpId="0" nodeType="afterEffect">
                                  <p:stCondLst>
                                    <p:cond delay="0"/>
                                  </p:stCondLst>
                                  <p:childTnLst>
                                    <p:set>
                                      <p:cBhvr>
                                        <p:cTn id="203" dur="1" fill="hold">
                                          <p:stCondLst>
                                            <p:cond delay="0"/>
                                          </p:stCondLst>
                                        </p:cTn>
                                        <p:tgtEl>
                                          <p:spTgt spid="76"/>
                                        </p:tgtEl>
                                        <p:attrNameLst>
                                          <p:attrName>style.visibility</p:attrName>
                                        </p:attrNameLst>
                                      </p:cBhvr>
                                      <p:to>
                                        <p:strVal val="visible"/>
                                      </p:to>
                                    </p:set>
                                  </p:childTnLst>
                                </p:cTn>
                              </p:par>
                            </p:childTnLst>
                          </p:cTn>
                        </p:par>
                        <p:par>
                          <p:cTn id="204" fill="hold">
                            <p:stCondLst>
                              <p:cond delay="500"/>
                            </p:stCondLst>
                            <p:childTnLst>
                              <p:par>
                                <p:cTn id="205" presetID="1" presetClass="entr" presetSubtype="0" fill="hold" grpId="0" nodeType="afterEffect">
                                  <p:stCondLst>
                                    <p:cond delay="0"/>
                                  </p:stCondLst>
                                  <p:childTnLst>
                                    <p:set>
                                      <p:cBhvr>
                                        <p:cTn id="206" dur="1" fill="hold">
                                          <p:stCondLst>
                                            <p:cond delay="0"/>
                                          </p:stCondLst>
                                        </p:cTn>
                                        <p:tgtEl>
                                          <p:spTgt spid="77"/>
                                        </p:tgtEl>
                                        <p:attrNameLst>
                                          <p:attrName>style.visibility</p:attrName>
                                        </p:attrNameLst>
                                      </p:cBhvr>
                                      <p:to>
                                        <p:strVal val="visible"/>
                                      </p:to>
                                    </p:set>
                                  </p:childTnLst>
                                </p:cTn>
                              </p:par>
                            </p:childTnLst>
                          </p:cTn>
                        </p:par>
                        <p:par>
                          <p:cTn id="207" fill="hold">
                            <p:stCondLst>
                              <p:cond delay="500"/>
                            </p:stCondLst>
                            <p:childTnLst>
                              <p:par>
                                <p:cTn id="208" presetID="1" presetClass="entr" presetSubtype="0" fill="hold" grpId="0" nodeType="afterEffect">
                                  <p:stCondLst>
                                    <p:cond delay="0"/>
                                  </p:stCondLst>
                                  <p:childTnLst>
                                    <p:set>
                                      <p:cBhvr>
                                        <p:cTn id="209" dur="1" fill="hold">
                                          <p:stCondLst>
                                            <p:cond delay="0"/>
                                          </p:stCondLst>
                                        </p:cTn>
                                        <p:tgtEl>
                                          <p:spTgt spid="78"/>
                                        </p:tgtEl>
                                        <p:attrNameLst>
                                          <p:attrName>style.visibility</p:attrName>
                                        </p:attrNameLst>
                                      </p:cBhvr>
                                      <p:to>
                                        <p:strVal val="visible"/>
                                      </p:to>
                                    </p:set>
                                  </p:childTnLst>
                                </p:cTn>
                              </p:par>
                            </p:childTnLst>
                          </p:cTn>
                        </p:par>
                        <p:par>
                          <p:cTn id="210" fill="hold">
                            <p:stCondLst>
                              <p:cond delay="500"/>
                            </p:stCondLst>
                            <p:childTnLst>
                              <p:par>
                                <p:cTn id="211" presetID="1" presetClass="entr" presetSubtype="0" fill="hold" grpId="0" nodeType="afterEffect">
                                  <p:stCondLst>
                                    <p:cond delay="0"/>
                                  </p:stCondLst>
                                  <p:childTnLst>
                                    <p:set>
                                      <p:cBhvr>
                                        <p:cTn id="212" dur="1" fill="hold">
                                          <p:stCondLst>
                                            <p:cond delay="0"/>
                                          </p:stCondLst>
                                        </p:cTn>
                                        <p:tgtEl>
                                          <p:spTgt spid="79"/>
                                        </p:tgtEl>
                                        <p:attrNameLst>
                                          <p:attrName>style.visibility</p:attrName>
                                        </p:attrNameLst>
                                      </p:cBhvr>
                                      <p:to>
                                        <p:strVal val="visible"/>
                                      </p:to>
                                    </p:set>
                                  </p:childTnLst>
                                </p:cTn>
                              </p:par>
                            </p:childTnLst>
                          </p:cTn>
                        </p:par>
                        <p:par>
                          <p:cTn id="213" fill="hold">
                            <p:stCondLst>
                              <p:cond delay="500"/>
                            </p:stCondLst>
                            <p:childTnLst>
                              <p:par>
                                <p:cTn id="214" presetID="1" presetClass="entr" presetSubtype="0" fill="hold" grpId="0" nodeType="afterEffect">
                                  <p:stCondLst>
                                    <p:cond delay="0"/>
                                  </p:stCondLst>
                                  <p:childTnLst>
                                    <p:set>
                                      <p:cBhvr>
                                        <p:cTn id="215" dur="1" fill="hold">
                                          <p:stCondLst>
                                            <p:cond delay="0"/>
                                          </p:stCondLst>
                                        </p:cTn>
                                        <p:tgtEl>
                                          <p:spTgt spid="80"/>
                                        </p:tgtEl>
                                        <p:attrNameLst>
                                          <p:attrName>style.visibility</p:attrName>
                                        </p:attrNameLst>
                                      </p:cBhvr>
                                      <p:to>
                                        <p:strVal val="visible"/>
                                      </p:to>
                                    </p:set>
                                  </p:childTnLst>
                                </p:cTn>
                              </p:par>
                            </p:childTnLst>
                          </p:cTn>
                        </p:par>
                        <p:par>
                          <p:cTn id="216" fill="hold">
                            <p:stCondLst>
                              <p:cond delay="500"/>
                            </p:stCondLst>
                            <p:childTnLst>
                              <p:par>
                                <p:cTn id="217" presetID="1" presetClass="entr" presetSubtype="0" fill="hold" grpId="0" nodeType="afterEffect">
                                  <p:stCondLst>
                                    <p:cond delay="0"/>
                                  </p:stCondLst>
                                  <p:childTnLst>
                                    <p:set>
                                      <p:cBhvr>
                                        <p:cTn id="218" dur="1" fill="hold">
                                          <p:stCondLst>
                                            <p:cond delay="0"/>
                                          </p:stCondLst>
                                        </p:cTn>
                                        <p:tgtEl>
                                          <p:spTgt spid="81"/>
                                        </p:tgtEl>
                                        <p:attrNameLst>
                                          <p:attrName>style.visibility</p:attrName>
                                        </p:attrNameLst>
                                      </p:cBhvr>
                                      <p:to>
                                        <p:strVal val="visible"/>
                                      </p:to>
                                    </p:set>
                                  </p:childTnLst>
                                </p:cTn>
                              </p:par>
                            </p:childTnLst>
                          </p:cTn>
                        </p:par>
                        <p:par>
                          <p:cTn id="219" fill="hold">
                            <p:stCondLst>
                              <p:cond delay="500"/>
                            </p:stCondLst>
                            <p:childTnLst>
                              <p:par>
                                <p:cTn id="220" presetID="1" presetClass="entr" presetSubtype="0" fill="hold" grpId="0" nodeType="afterEffect">
                                  <p:stCondLst>
                                    <p:cond delay="0"/>
                                  </p:stCondLst>
                                  <p:childTnLst>
                                    <p:set>
                                      <p:cBhvr>
                                        <p:cTn id="221" dur="1" fill="hold">
                                          <p:stCondLst>
                                            <p:cond delay="0"/>
                                          </p:stCondLst>
                                        </p:cTn>
                                        <p:tgtEl>
                                          <p:spTgt spid="82"/>
                                        </p:tgtEl>
                                        <p:attrNameLst>
                                          <p:attrName>style.visibility</p:attrName>
                                        </p:attrNameLst>
                                      </p:cBhvr>
                                      <p:to>
                                        <p:strVal val="visible"/>
                                      </p:to>
                                    </p:set>
                                  </p:childTnLst>
                                </p:cTn>
                              </p:par>
                            </p:childTnLst>
                          </p:cTn>
                        </p:par>
                        <p:par>
                          <p:cTn id="222" fill="hold">
                            <p:stCondLst>
                              <p:cond delay="500"/>
                            </p:stCondLst>
                            <p:childTnLst>
                              <p:par>
                                <p:cTn id="223" presetID="1" presetClass="entr" presetSubtype="0" fill="hold" grpId="0" nodeType="afterEffect">
                                  <p:stCondLst>
                                    <p:cond delay="0"/>
                                  </p:stCondLst>
                                  <p:childTnLst>
                                    <p:set>
                                      <p:cBhvr>
                                        <p:cTn id="224" dur="1" fill="hold">
                                          <p:stCondLst>
                                            <p:cond delay="0"/>
                                          </p:stCondLst>
                                        </p:cTn>
                                        <p:tgtEl>
                                          <p:spTgt spid="83"/>
                                        </p:tgtEl>
                                        <p:attrNameLst>
                                          <p:attrName>style.visibility</p:attrName>
                                        </p:attrNameLst>
                                      </p:cBhvr>
                                      <p:to>
                                        <p:strVal val="visible"/>
                                      </p:to>
                                    </p:set>
                                  </p:childTnLst>
                                </p:cTn>
                              </p:par>
                            </p:childTnLst>
                          </p:cTn>
                        </p:par>
                        <p:par>
                          <p:cTn id="225" fill="hold">
                            <p:stCondLst>
                              <p:cond delay="500"/>
                            </p:stCondLst>
                            <p:childTnLst>
                              <p:par>
                                <p:cTn id="226" presetID="1" presetClass="entr" presetSubtype="0" fill="hold" grpId="0" nodeType="afterEffect">
                                  <p:stCondLst>
                                    <p:cond delay="0"/>
                                  </p:stCondLst>
                                  <p:childTnLst>
                                    <p:set>
                                      <p:cBhvr>
                                        <p:cTn id="227" dur="1" fill="hold">
                                          <p:stCondLst>
                                            <p:cond delay="0"/>
                                          </p:stCondLst>
                                        </p:cTn>
                                        <p:tgtEl>
                                          <p:spTgt spid="84"/>
                                        </p:tgtEl>
                                        <p:attrNameLst>
                                          <p:attrName>style.visibility</p:attrName>
                                        </p:attrNameLst>
                                      </p:cBhvr>
                                      <p:to>
                                        <p:strVal val="visible"/>
                                      </p:to>
                                    </p:set>
                                  </p:childTnLst>
                                </p:cTn>
                              </p:par>
                            </p:childTnLst>
                          </p:cTn>
                        </p:par>
                        <p:par>
                          <p:cTn id="228" fill="hold">
                            <p:stCondLst>
                              <p:cond delay="500"/>
                            </p:stCondLst>
                            <p:childTnLst>
                              <p:par>
                                <p:cTn id="229" presetID="1" presetClass="entr" presetSubtype="0" fill="hold" grpId="0" nodeType="afterEffect">
                                  <p:stCondLst>
                                    <p:cond delay="0"/>
                                  </p:stCondLst>
                                  <p:childTnLst>
                                    <p:set>
                                      <p:cBhvr>
                                        <p:cTn id="230" dur="1" fill="hold">
                                          <p:stCondLst>
                                            <p:cond delay="0"/>
                                          </p:stCondLst>
                                        </p:cTn>
                                        <p:tgtEl>
                                          <p:spTgt spid="85"/>
                                        </p:tgtEl>
                                        <p:attrNameLst>
                                          <p:attrName>style.visibility</p:attrName>
                                        </p:attrNameLst>
                                      </p:cBhvr>
                                      <p:to>
                                        <p:strVal val="visible"/>
                                      </p:to>
                                    </p:set>
                                  </p:childTnLst>
                                </p:cTn>
                              </p:par>
                            </p:childTnLst>
                          </p:cTn>
                        </p:par>
                        <p:par>
                          <p:cTn id="231" fill="hold">
                            <p:stCondLst>
                              <p:cond delay="500"/>
                            </p:stCondLst>
                            <p:childTnLst>
                              <p:par>
                                <p:cTn id="232" presetID="1" presetClass="entr" presetSubtype="0" fill="hold" grpId="0" nodeType="afterEffect">
                                  <p:stCondLst>
                                    <p:cond delay="0"/>
                                  </p:stCondLst>
                                  <p:childTnLst>
                                    <p:set>
                                      <p:cBhvr>
                                        <p:cTn id="233" dur="1" fill="hold">
                                          <p:stCondLst>
                                            <p:cond delay="0"/>
                                          </p:stCondLst>
                                        </p:cTn>
                                        <p:tgtEl>
                                          <p:spTgt spid="86"/>
                                        </p:tgtEl>
                                        <p:attrNameLst>
                                          <p:attrName>style.visibility</p:attrName>
                                        </p:attrNameLst>
                                      </p:cBhvr>
                                      <p:to>
                                        <p:strVal val="visible"/>
                                      </p:to>
                                    </p:set>
                                  </p:childTnLst>
                                </p:cTn>
                              </p:par>
                            </p:childTnLst>
                          </p:cTn>
                        </p:par>
                        <p:par>
                          <p:cTn id="234" fill="hold">
                            <p:stCondLst>
                              <p:cond delay="500"/>
                            </p:stCondLst>
                            <p:childTnLst>
                              <p:par>
                                <p:cTn id="235" presetID="1" presetClass="entr" presetSubtype="0" fill="hold" grpId="0" nodeType="afterEffect">
                                  <p:stCondLst>
                                    <p:cond delay="0"/>
                                  </p:stCondLst>
                                  <p:childTnLst>
                                    <p:set>
                                      <p:cBhvr>
                                        <p:cTn id="236" dur="1" fill="hold">
                                          <p:stCondLst>
                                            <p:cond delay="0"/>
                                          </p:stCondLst>
                                        </p:cTn>
                                        <p:tgtEl>
                                          <p:spTgt spid="87"/>
                                        </p:tgtEl>
                                        <p:attrNameLst>
                                          <p:attrName>style.visibility</p:attrName>
                                        </p:attrNameLst>
                                      </p:cBhvr>
                                      <p:to>
                                        <p:strVal val="visible"/>
                                      </p:to>
                                    </p:set>
                                  </p:childTnLst>
                                </p:cTn>
                              </p:par>
                            </p:childTnLst>
                          </p:cTn>
                        </p:par>
                        <p:par>
                          <p:cTn id="237" fill="hold">
                            <p:stCondLst>
                              <p:cond delay="500"/>
                            </p:stCondLst>
                            <p:childTnLst>
                              <p:par>
                                <p:cTn id="238" presetID="1" presetClass="entr" presetSubtype="0" fill="hold" grpId="0" nodeType="afterEffect">
                                  <p:stCondLst>
                                    <p:cond delay="0"/>
                                  </p:stCondLst>
                                  <p:childTnLst>
                                    <p:set>
                                      <p:cBhvr>
                                        <p:cTn id="239" dur="1" fill="hold">
                                          <p:stCondLst>
                                            <p:cond delay="0"/>
                                          </p:stCondLst>
                                        </p:cTn>
                                        <p:tgtEl>
                                          <p:spTgt spid="88"/>
                                        </p:tgtEl>
                                        <p:attrNameLst>
                                          <p:attrName>style.visibility</p:attrName>
                                        </p:attrNameLst>
                                      </p:cBhvr>
                                      <p:to>
                                        <p:strVal val="visible"/>
                                      </p:to>
                                    </p:set>
                                  </p:childTnLst>
                                </p:cTn>
                              </p:par>
                            </p:childTnLst>
                          </p:cTn>
                        </p:par>
                        <p:par>
                          <p:cTn id="240" fill="hold">
                            <p:stCondLst>
                              <p:cond delay="500"/>
                            </p:stCondLst>
                            <p:childTnLst>
                              <p:par>
                                <p:cTn id="241" presetID="1" presetClass="entr" presetSubtype="0" fill="hold" grpId="0" nodeType="afterEffect">
                                  <p:stCondLst>
                                    <p:cond delay="0"/>
                                  </p:stCondLst>
                                  <p:childTnLst>
                                    <p:set>
                                      <p:cBhvr>
                                        <p:cTn id="242" dur="1" fill="hold">
                                          <p:stCondLst>
                                            <p:cond delay="0"/>
                                          </p:stCondLst>
                                        </p:cTn>
                                        <p:tgtEl>
                                          <p:spTgt spid="89"/>
                                        </p:tgtEl>
                                        <p:attrNameLst>
                                          <p:attrName>style.visibility</p:attrName>
                                        </p:attrNameLst>
                                      </p:cBhvr>
                                      <p:to>
                                        <p:strVal val="visible"/>
                                      </p:to>
                                    </p:set>
                                  </p:childTnLst>
                                </p:cTn>
                              </p:par>
                            </p:childTnLst>
                          </p:cTn>
                        </p:par>
                        <p:par>
                          <p:cTn id="243" fill="hold">
                            <p:stCondLst>
                              <p:cond delay="500"/>
                            </p:stCondLst>
                            <p:childTnLst>
                              <p:par>
                                <p:cTn id="244" presetID="1" presetClass="entr" presetSubtype="0" fill="hold" grpId="0" nodeType="afterEffect">
                                  <p:stCondLst>
                                    <p:cond delay="0"/>
                                  </p:stCondLst>
                                  <p:childTnLst>
                                    <p:set>
                                      <p:cBhvr>
                                        <p:cTn id="245" dur="1" fill="hold">
                                          <p:stCondLst>
                                            <p:cond delay="0"/>
                                          </p:stCondLst>
                                        </p:cTn>
                                        <p:tgtEl>
                                          <p:spTgt spid="92"/>
                                        </p:tgtEl>
                                        <p:attrNameLst>
                                          <p:attrName>style.visibility</p:attrName>
                                        </p:attrNameLst>
                                      </p:cBhvr>
                                      <p:to>
                                        <p:strVal val="visible"/>
                                      </p:to>
                                    </p:set>
                                  </p:childTnLst>
                                </p:cTn>
                              </p:par>
                            </p:childTnLst>
                          </p:cTn>
                        </p:par>
                        <p:par>
                          <p:cTn id="246" fill="hold">
                            <p:stCondLst>
                              <p:cond delay="500"/>
                            </p:stCondLst>
                            <p:childTnLst>
                              <p:par>
                                <p:cTn id="247" presetID="1" presetClass="entr" presetSubtype="0" fill="hold" grpId="0" nodeType="afterEffect">
                                  <p:stCondLst>
                                    <p:cond delay="0"/>
                                  </p:stCondLst>
                                  <p:childTnLst>
                                    <p:set>
                                      <p:cBhvr>
                                        <p:cTn id="248" dur="1" fill="hold">
                                          <p:stCondLst>
                                            <p:cond delay="0"/>
                                          </p:stCondLst>
                                        </p:cTn>
                                        <p:tgtEl>
                                          <p:spTgt spid="93"/>
                                        </p:tgtEl>
                                        <p:attrNameLst>
                                          <p:attrName>style.visibility</p:attrName>
                                        </p:attrNameLst>
                                      </p:cBhvr>
                                      <p:to>
                                        <p:strVal val="visible"/>
                                      </p:to>
                                    </p:set>
                                  </p:childTnLst>
                                </p:cTn>
                              </p:par>
                            </p:childTnLst>
                          </p:cTn>
                        </p:par>
                        <p:par>
                          <p:cTn id="249" fill="hold">
                            <p:stCondLst>
                              <p:cond delay="500"/>
                            </p:stCondLst>
                            <p:childTnLst>
                              <p:par>
                                <p:cTn id="250" presetID="1" presetClass="entr" presetSubtype="0" fill="hold" grpId="0" nodeType="afterEffect">
                                  <p:stCondLst>
                                    <p:cond delay="0"/>
                                  </p:stCondLst>
                                  <p:childTnLst>
                                    <p:set>
                                      <p:cBhvr>
                                        <p:cTn id="251" dur="1" fill="hold">
                                          <p:stCondLst>
                                            <p:cond delay="0"/>
                                          </p:stCondLst>
                                        </p:cTn>
                                        <p:tgtEl>
                                          <p:spTgt spid="94"/>
                                        </p:tgtEl>
                                        <p:attrNameLst>
                                          <p:attrName>style.visibility</p:attrName>
                                        </p:attrNameLst>
                                      </p:cBhvr>
                                      <p:to>
                                        <p:strVal val="visible"/>
                                      </p:to>
                                    </p:set>
                                  </p:childTnLst>
                                </p:cTn>
                              </p:par>
                            </p:childTnLst>
                          </p:cTn>
                        </p:par>
                        <p:par>
                          <p:cTn id="252" fill="hold">
                            <p:stCondLst>
                              <p:cond delay="500"/>
                            </p:stCondLst>
                            <p:childTnLst>
                              <p:par>
                                <p:cTn id="253" presetID="1" presetClass="entr" presetSubtype="0" fill="hold" grpId="0" nodeType="afterEffect">
                                  <p:stCondLst>
                                    <p:cond delay="0"/>
                                  </p:stCondLst>
                                  <p:childTnLst>
                                    <p:set>
                                      <p:cBhvr>
                                        <p:cTn id="254" dur="1" fill="hold">
                                          <p:stCondLst>
                                            <p:cond delay="0"/>
                                          </p:stCondLst>
                                        </p:cTn>
                                        <p:tgtEl>
                                          <p:spTgt spid="95"/>
                                        </p:tgtEl>
                                        <p:attrNameLst>
                                          <p:attrName>style.visibility</p:attrName>
                                        </p:attrNameLst>
                                      </p:cBhvr>
                                      <p:to>
                                        <p:strVal val="visible"/>
                                      </p:to>
                                    </p:set>
                                  </p:childTnLst>
                                </p:cTn>
                              </p:par>
                            </p:childTnLst>
                          </p:cTn>
                        </p:par>
                        <p:par>
                          <p:cTn id="255" fill="hold">
                            <p:stCondLst>
                              <p:cond delay="500"/>
                            </p:stCondLst>
                            <p:childTnLst>
                              <p:par>
                                <p:cTn id="256" presetID="1" presetClass="entr" presetSubtype="0" fill="hold" grpId="0" nodeType="afterEffect">
                                  <p:stCondLst>
                                    <p:cond delay="0"/>
                                  </p:stCondLst>
                                  <p:childTnLst>
                                    <p:set>
                                      <p:cBhvr>
                                        <p:cTn id="257" dur="1" fill="hold">
                                          <p:stCondLst>
                                            <p:cond delay="0"/>
                                          </p:stCondLst>
                                        </p:cTn>
                                        <p:tgtEl>
                                          <p:spTgt spid="96"/>
                                        </p:tgtEl>
                                        <p:attrNameLst>
                                          <p:attrName>style.visibility</p:attrName>
                                        </p:attrNameLst>
                                      </p:cBhvr>
                                      <p:to>
                                        <p:strVal val="visible"/>
                                      </p:to>
                                    </p:set>
                                  </p:childTnLst>
                                </p:cTn>
                              </p:par>
                            </p:childTnLst>
                          </p:cTn>
                        </p:par>
                        <p:par>
                          <p:cTn id="258" fill="hold">
                            <p:stCondLst>
                              <p:cond delay="500"/>
                            </p:stCondLst>
                            <p:childTnLst>
                              <p:par>
                                <p:cTn id="259" presetID="1" presetClass="entr" presetSubtype="0" fill="hold" grpId="0" nodeType="afterEffect">
                                  <p:stCondLst>
                                    <p:cond delay="0"/>
                                  </p:stCondLst>
                                  <p:childTnLst>
                                    <p:set>
                                      <p:cBhvr>
                                        <p:cTn id="260" dur="1" fill="hold">
                                          <p:stCondLst>
                                            <p:cond delay="0"/>
                                          </p:stCondLst>
                                        </p:cTn>
                                        <p:tgtEl>
                                          <p:spTgt spid="97"/>
                                        </p:tgtEl>
                                        <p:attrNameLst>
                                          <p:attrName>style.visibility</p:attrName>
                                        </p:attrNameLst>
                                      </p:cBhvr>
                                      <p:to>
                                        <p:strVal val="visible"/>
                                      </p:to>
                                    </p:set>
                                  </p:childTnLst>
                                </p:cTn>
                              </p:par>
                            </p:childTnLst>
                          </p:cTn>
                        </p:par>
                        <p:par>
                          <p:cTn id="261" fill="hold">
                            <p:stCondLst>
                              <p:cond delay="500"/>
                            </p:stCondLst>
                            <p:childTnLst>
                              <p:par>
                                <p:cTn id="262" presetID="1" presetClass="entr" presetSubtype="0" fill="hold" grpId="0" nodeType="afterEffect">
                                  <p:stCondLst>
                                    <p:cond delay="0"/>
                                  </p:stCondLst>
                                  <p:childTnLst>
                                    <p:set>
                                      <p:cBhvr>
                                        <p:cTn id="263" dur="1" fill="hold">
                                          <p:stCondLst>
                                            <p:cond delay="0"/>
                                          </p:stCondLst>
                                        </p:cTn>
                                        <p:tgtEl>
                                          <p:spTgt spid="98"/>
                                        </p:tgtEl>
                                        <p:attrNameLst>
                                          <p:attrName>style.visibility</p:attrName>
                                        </p:attrNameLst>
                                      </p:cBhvr>
                                      <p:to>
                                        <p:strVal val="visible"/>
                                      </p:to>
                                    </p:set>
                                  </p:childTnLst>
                                </p:cTn>
                              </p:par>
                            </p:childTnLst>
                          </p:cTn>
                        </p:par>
                        <p:par>
                          <p:cTn id="264" fill="hold">
                            <p:stCondLst>
                              <p:cond delay="500"/>
                            </p:stCondLst>
                            <p:childTnLst>
                              <p:par>
                                <p:cTn id="265" presetID="1" presetClass="entr" presetSubtype="0" fill="hold" grpId="0" nodeType="afterEffect">
                                  <p:stCondLst>
                                    <p:cond delay="0"/>
                                  </p:stCondLst>
                                  <p:childTnLst>
                                    <p:set>
                                      <p:cBhvr>
                                        <p:cTn id="266" dur="1" fill="hold">
                                          <p:stCondLst>
                                            <p:cond delay="0"/>
                                          </p:stCondLst>
                                        </p:cTn>
                                        <p:tgtEl>
                                          <p:spTgt spid="99"/>
                                        </p:tgtEl>
                                        <p:attrNameLst>
                                          <p:attrName>style.visibility</p:attrName>
                                        </p:attrNameLst>
                                      </p:cBhvr>
                                      <p:to>
                                        <p:strVal val="visible"/>
                                      </p:to>
                                    </p:set>
                                  </p:childTnLst>
                                </p:cTn>
                              </p:par>
                            </p:childTnLst>
                          </p:cTn>
                        </p:par>
                        <p:par>
                          <p:cTn id="267" fill="hold">
                            <p:stCondLst>
                              <p:cond delay="500"/>
                            </p:stCondLst>
                            <p:childTnLst>
                              <p:par>
                                <p:cTn id="268" presetID="1" presetClass="entr" presetSubtype="0" fill="hold" grpId="0" nodeType="afterEffect">
                                  <p:stCondLst>
                                    <p:cond delay="0"/>
                                  </p:stCondLst>
                                  <p:childTnLst>
                                    <p:set>
                                      <p:cBhvr>
                                        <p:cTn id="269" dur="1" fill="hold">
                                          <p:stCondLst>
                                            <p:cond delay="0"/>
                                          </p:stCondLst>
                                        </p:cTn>
                                        <p:tgtEl>
                                          <p:spTgt spid="100"/>
                                        </p:tgtEl>
                                        <p:attrNameLst>
                                          <p:attrName>style.visibility</p:attrName>
                                        </p:attrNameLst>
                                      </p:cBhvr>
                                      <p:to>
                                        <p:strVal val="visible"/>
                                      </p:to>
                                    </p:set>
                                  </p:childTnLst>
                                </p:cTn>
                              </p:par>
                            </p:childTnLst>
                          </p:cTn>
                        </p:par>
                        <p:par>
                          <p:cTn id="270" fill="hold">
                            <p:stCondLst>
                              <p:cond delay="500"/>
                            </p:stCondLst>
                            <p:childTnLst>
                              <p:par>
                                <p:cTn id="271" presetID="1" presetClass="entr" presetSubtype="0" fill="hold" grpId="0" nodeType="afterEffect">
                                  <p:stCondLst>
                                    <p:cond delay="0"/>
                                  </p:stCondLst>
                                  <p:childTnLst>
                                    <p:set>
                                      <p:cBhvr>
                                        <p:cTn id="272" dur="1" fill="hold">
                                          <p:stCondLst>
                                            <p:cond delay="0"/>
                                          </p:stCondLst>
                                        </p:cTn>
                                        <p:tgtEl>
                                          <p:spTgt spid="101"/>
                                        </p:tgtEl>
                                        <p:attrNameLst>
                                          <p:attrName>style.visibility</p:attrName>
                                        </p:attrNameLst>
                                      </p:cBhvr>
                                      <p:to>
                                        <p:strVal val="visible"/>
                                      </p:to>
                                    </p:set>
                                  </p:childTnLst>
                                </p:cTn>
                              </p:par>
                            </p:childTnLst>
                          </p:cTn>
                        </p:par>
                        <p:par>
                          <p:cTn id="273" fill="hold">
                            <p:stCondLst>
                              <p:cond delay="500"/>
                            </p:stCondLst>
                            <p:childTnLst>
                              <p:par>
                                <p:cTn id="274" presetID="1" presetClass="entr" presetSubtype="0" fill="hold" grpId="0" nodeType="afterEffect">
                                  <p:stCondLst>
                                    <p:cond delay="0"/>
                                  </p:stCondLst>
                                  <p:childTnLst>
                                    <p:set>
                                      <p:cBhvr>
                                        <p:cTn id="275" dur="1" fill="hold">
                                          <p:stCondLst>
                                            <p:cond delay="0"/>
                                          </p:stCondLst>
                                        </p:cTn>
                                        <p:tgtEl>
                                          <p:spTgt spid="103"/>
                                        </p:tgtEl>
                                        <p:attrNameLst>
                                          <p:attrName>style.visibility</p:attrName>
                                        </p:attrNameLst>
                                      </p:cBhvr>
                                      <p:to>
                                        <p:strVal val="visible"/>
                                      </p:to>
                                    </p:set>
                                  </p:childTnLst>
                                </p:cTn>
                              </p:par>
                            </p:childTnLst>
                          </p:cTn>
                        </p:par>
                        <p:par>
                          <p:cTn id="276" fill="hold">
                            <p:stCondLst>
                              <p:cond delay="500"/>
                            </p:stCondLst>
                            <p:childTnLst>
                              <p:par>
                                <p:cTn id="277" presetID="1" presetClass="entr" presetSubtype="0" fill="hold" grpId="0" nodeType="afterEffect">
                                  <p:stCondLst>
                                    <p:cond delay="0"/>
                                  </p:stCondLst>
                                  <p:childTnLst>
                                    <p:set>
                                      <p:cBhvr>
                                        <p:cTn id="278" dur="1" fill="hold">
                                          <p:stCondLst>
                                            <p:cond delay="0"/>
                                          </p:stCondLst>
                                        </p:cTn>
                                        <p:tgtEl>
                                          <p:spTgt spid="105"/>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2" presetClass="entr" presetSubtype="1" fill="hold" grpId="0" nodeType="clickEffect">
                                  <p:stCondLst>
                                    <p:cond delay="0"/>
                                  </p:stCondLst>
                                  <p:childTnLst>
                                    <p:set>
                                      <p:cBhvr>
                                        <p:cTn id="282" dur="1" fill="hold">
                                          <p:stCondLst>
                                            <p:cond delay="0"/>
                                          </p:stCondLst>
                                        </p:cTn>
                                        <p:tgtEl>
                                          <p:spTgt spid="106"/>
                                        </p:tgtEl>
                                        <p:attrNameLst>
                                          <p:attrName>style.visibility</p:attrName>
                                        </p:attrNameLst>
                                      </p:cBhvr>
                                      <p:to>
                                        <p:strVal val="visible"/>
                                      </p:to>
                                    </p:set>
                                    <p:animEffect transition="in" filter="wipe(up)">
                                      <p:cBhvr>
                                        <p:cTn id="283" dur="500"/>
                                        <p:tgtEl>
                                          <p:spTgt spid="106"/>
                                        </p:tgtEl>
                                      </p:cBhvr>
                                    </p:animEffect>
                                  </p:childTnLst>
                                </p:cTn>
                              </p:par>
                            </p:childTnLst>
                          </p:cTn>
                        </p:par>
                        <p:par>
                          <p:cTn id="284" fill="hold">
                            <p:stCondLst>
                              <p:cond delay="500"/>
                            </p:stCondLst>
                            <p:childTnLst>
                              <p:par>
                                <p:cTn id="285" presetID="22" presetClass="entr" presetSubtype="4" fill="hold" grpId="0" nodeType="afterEffect">
                                  <p:stCondLst>
                                    <p:cond delay="0"/>
                                  </p:stCondLst>
                                  <p:childTnLst>
                                    <p:set>
                                      <p:cBhvr>
                                        <p:cTn id="286" dur="1" fill="hold">
                                          <p:stCondLst>
                                            <p:cond delay="0"/>
                                          </p:stCondLst>
                                        </p:cTn>
                                        <p:tgtEl>
                                          <p:spTgt spid="107"/>
                                        </p:tgtEl>
                                        <p:attrNameLst>
                                          <p:attrName>style.visibility</p:attrName>
                                        </p:attrNameLst>
                                      </p:cBhvr>
                                      <p:to>
                                        <p:strVal val="visible"/>
                                      </p:to>
                                    </p:set>
                                    <p:animEffect transition="in" filter="wipe(down)">
                                      <p:cBhvr>
                                        <p:cTn id="287" dur="500"/>
                                        <p:tgtEl>
                                          <p:spTgt spid="107"/>
                                        </p:tgtEl>
                                      </p:cBhvr>
                                    </p:animEffect>
                                  </p:childTnLst>
                                </p:cTn>
                              </p:par>
                              <p:par>
                                <p:cTn id="288" presetID="22" presetClass="entr" presetSubtype="1" fill="hold" grpId="0" nodeType="withEffect">
                                  <p:stCondLst>
                                    <p:cond delay="0"/>
                                  </p:stCondLst>
                                  <p:childTnLst>
                                    <p:set>
                                      <p:cBhvr>
                                        <p:cTn id="289" dur="1" fill="hold">
                                          <p:stCondLst>
                                            <p:cond delay="0"/>
                                          </p:stCondLst>
                                        </p:cTn>
                                        <p:tgtEl>
                                          <p:spTgt spid="108"/>
                                        </p:tgtEl>
                                        <p:attrNameLst>
                                          <p:attrName>style.visibility</p:attrName>
                                        </p:attrNameLst>
                                      </p:cBhvr>
                                      <p:to>
                                        <p:strVal val="visible"/>
                                      </p:to>
                                    </p:set>
                                    <p:animEffect transition="in" filter="wipe(up)">
                                      <p:cBhvr>
                                        <p:cTn id="290" dur="500"/>
                                        <p:tgtEl>
                                          <p:spTgt spid="108"/>
                                        </p:tgtEl>
                                      </p:cBhvr>
                                    </p:animEffect>
                                  </p:childTnLst>
                                </p:cTn>
                              </p:par>
                            </p:childTnLst>
                          </p:cTn>
                        </p:par>
                        <p:par>
                          <p:cTn id="291" fill="hold">
                            <p:stCondLst>
                              <p:cond delay="1000"/>
                            </p:stCondLst>
                            <p:childTnLst>
                              <p:par>
                                <p:cTn id="292" presetID="22" presetClass="entr" presetSubtype="4" fill="hold" grpId="0" nodeType="afterEffect">
                                  <p:stCondLst>
                                    <p:cond delay="0"/>
                                  </p:stCondLst>
                                  <p:childTnLst>
                                    <p:set>
                                      <p:cBhvr>
                                        <p:cTn id="293" dur="1" fill="hold">
                                          <p:stCondLst>
                                            <p:cond delay="0"/>
                                          </p:stCondLst>
                                        </p:cTn>
                                        <p:tgtEl>
                                          <p:spTgt spid="104"/>
                                        </p:tgtEl>
                                        <p:attrNameLst>
                                          <p:attrName>style.visibility</p:attrName>
                                        </p:attrNameLst>
                                      </p:cBhvr>
                                      <p:to>
                                        <p:strVal val="visible"/>
                                      </p:to>
                                    </p:set>
                                    <p:animEffect transition="in" filter="wipe(down)">
                                      <p:cBhvr>
                                        <p:cTn id="294" dur="500"/>
                                        <p:tgtEl>
                                          <p:spTgt spid="104"/>
                                        </p:tgtEl>
                                      </p:cBhvr>
                                    </p:animEffect>
                                  </p:childTnLst>
                                </p:cTn>
                              </p:par>
                            </p:childTnLst>
                          </p:cTn>
                        </p:par>
                        <p:par>
                          <p:cTn id="295" fill="hold">
                            <p:stCondLst>
                              <p:cond delay="1500"/>
                            </p:stCondLst>
                            <p:childTnLst>
                              <p:par>
                                <p:cTn id="296" presetID="22" presetClass="entr" presetSubtype="4" fill="hold" grpId="0" nodeType="afterEffect">
                                  <p:stCondLst>
                                    <p:cond delay="0"/>
                                  </p:stCondLst>
                                  <p:childTnLst>
                                    <p:set>
                                      <p:cBhvr>
                                        <p:cTn id="297" dur="1" fill="hold">
                                          <p:stCondLst>
                                            <p:cond delay="0"/>
                                          </p:stCondLst>
                                        </p:cTn>
                                        <p:tgtEl>
                                          <p:spTgt spid="102"/>
                                        </p:tgtEl>
                                        <p:attrNameLst>
                                          <p:attrName>style.visibility</p:attrName>
                                        </p:attrNameLst>
                                      </p:cBhvr>
                                      <p:to>
                                        <p:strVal val="visible"/>
                                      </p:to>
                                    </p:set>
                                    <p:animEffect transition="in" filter="wipe(down)">
                                      <p:cBhvr>
                                        <p:cTn id="298" dur="500"/>
                                        <p:tgtEl>
                                          <p:spTgt spid="102"/>
                                        </p:tgtEl>
                                      </p:cBhvr>
                                    </p:animEffect>
                                  </p:childTnLst>
                                </p:cTn>
                              </p:par>
                              <p:par>
                                <p:cTn id="299" presetID="22" presetClass="entr" presetSubtype="4" fill="hold" grpId="0" nodeType="withEffect">
                                  <p:stCondLst>
                                    <p:cond delay="0"/>
                                  </p:stCondLst>
                                  <p:childTnLst>
                                    <p:set>
                                      <p:cBhvr>
                                        <p:cTn id="300" dur="1" fill="hold">
                                          <p:stCondLst>
                                            <p:cond delay="0"/>
                                          </p:stCondLst>
                                        </p:cTn>
                                        <p:tgtEl>
                                          <p:spTgt spid="109"/>
                                        </p:tgtEl>
                                        <p:attrNameLst>
                                          <p:attrName>style.visibility</p:attrName>
                                        </p:attrNameLst>
                                      </p:cBhvr>
                                      <p:to>
                                        <p:strVal val="visible"/>
                                      </p:to>
                                    </p:set>
                                    <p:animEffect transition="in" filter="wipe(down)">
                                      <p:cBhvr>
                                        <p:cTn id="301" dur="500"/>
                                        <p:tgtEl>
                                          <p:spTgt spid="109"/>
                                        </p:tgtEl>
                                      </p:cBhvr>
                                    </p:animEffect>
                                  </p:childTnLst>
                                </p:cTn>
                              </p:par>
                            </p:childTnLst>
                          </p:cTn>
                        </p:par>
                      </p:childTnLst>
                    </p:cTn>
                  </p:par>
                  <p:par>
                    <p:cTn id="302" fill="hold">
                      <p:stCondLst>
                        <p:cond delay="indefinite"/>
                      </p:stCondLst>
                      <p:childTnLst>
                        <p:par>
                          <p:cTn id="303" fill="hold">
                            <p:stCondLst>
                              <p:cond delay="0"/>
                            </p:stCondLst>
                            <p:childTnLst>
                              <p:par>
                                <p:cTn id="304" presetID="1" presetClass="entr" presetSubtype="0" fill="hold" grpId="1" nodeType="clickEffect">
                                  <p:stCondLst>
                                    <p:cond delay="0"/>
                                  </p:stCondLst>
                                  <p:childTnLst>
                                    <p:set>
                                      <p:cBhvr>
                                        <p:cTn id="305" dur="1" fill="hold">
                                          <p:stCondLst>
                                            <p:cond delay="0"/>
                                          </p:stCondLst>
                                        </p:cTn>
                                        <p:tgtEl>
                                          <p:spTgt spid="91"/>
                                        </p:tgtEl>
                                        <p:attrNameLst>
                                          <p:attrName>style.visibility</p:attrName>
                                        </p:attrNameLst>
                                      </p:cBhvr>
                                      <p:to>
                                        <p:strVal val="visible"/>
                                      </p:to>
                                    </p:set>
                                  </p:childTnLst>
                                </p:cTn>
                              </p:par>
                            </p:childTnLst>
                          </p:cTn>
                        </p:par>
                        <p:par>
                          <p:cTn id="306" fill="hold">
                            <p:stCondLst>
                              <p:cond delay="0"/>
                            </p:stCondLst>
                            <p:childTnLst>
                              <p:par>
                                <p:cTn id="307" presetID="42" presetClass="path" presetSubtype="0" accel="50000" decel="50000" fill="hold" grpId="0" nodeType="afterEffect">
                                  <p:stCondLst>
                                    <p:cond delay="0"/>
                                  </p:stCondLst>
                                  <p:childTnLst>
                                    <p:animMotion origin="layout" path="M -4.44444E-6 2.22222E-6 L 0.13803 0.00231 " pathEditMode="relative" rAng="0" ptsTypes="AA">
                                      <p:cBhvr>
                                        <p:cTn id="308" dur="2000" spd="-100000" fill="hold"/>
                                        <p:tgtEl>
                                          <p:spTgt spid="91"/>
                                        </p:tgtEl>
                                        <p:attrNameLst>
                                          <p:attrName>ppt_x</p:attrName>
                                          <p:attrName>ppt_y</p:attrName>
                                        </p:attrNameLst>
                                      </p:cBhvr>
                                      <p:rCtr x="6892" y="116"/>
                                    </p:animMotion>
                                  </p:childTnLst>
                                </p:cTn>
                              </p:par>
                            </p:childTnLst>
                          </p:cTn>
                        </p:par>
                        <p:par>
                          <p:cTn id="309" fill="hold">
                            <p:stCondLst>
                              <p:cond delay="2000"/>
                            </p:stCondLst>
                            <p:childTnLst>
                              <p:par>
                                <p:cTn id="310" presetID="45" presetClass="entr" presetSubtype="0" fill="hold" grpId="0" nodeType="afterEffect">
                                  <p:stCondLst>
                                    <p:cond delay="0"/>
                                  </p:stCondLst>
                                  <p:childTnLst>
                                    <p:set>
                                      <p:cBhvr>
                                        <p:cTn id="311" dur="1" fill="hold">
                                          <p:stCondLst>
                                            <p:cond delay="0"/>
                                          </p:stCondLst>
                                        </p:cTn>
                                        <p:tgtEl>
                                          <p:spTgt spid="90"/>
                                        </p:tgtEl>
                                        <p:attrNameLst>
                                          <p:attrName>style.visibility</p:attrName>
                                        </p:attrNameLst>
                                      </p:cBhvr>
                                      <p:to>
                                        <p:strVal val="visible"/>
                                      </p:to>
                                    </p:set>
                                    <p:animEffect transition="in" filter="fade">
                                      <p:cBhvr>
                                        <p:cTn id="312" dur="2000"/>
                                        <p:tgtEl>
                                          <p:spTgt spid="90"/>
                                        </p:tgtEl>
                                      </p:cBhvr>
                                    </p:animEffect>
                                    <p:anim calcmode="lin" valueType="num">
                                      <p:cBhvr>
                                        <p:cTn id="313" dur="2000" fill="hold"/>
                                        <p:tgtEl>
                                          <p:spTgt spid="90"/>
                                        </p:tgtEl>
                                        <p:attrNameLst>
                                          <p:attrName>ppt_w</p:attrName>
                                        </p:attrNameLst>
                                      </p:cBhvr>
                                      <p:tavLst>
                                        <p:tav tm="0" fmla="#ppt_w*sin(2.5*pi*$)">
                                          <p:val>
                                            <p:fltVal val="0"/>
                                          </p:val>
                                        </p:tav>
                                        <p:tav tm="100000">
                                          <p:val>
                                            <p:fltVal val="1"/>
                                          </p:val>
                                        </p:tav>
                                      </p:tavLst>
                                    </p:anim>
                                    <p:anim calcmode="lin" valueType="num">
                                      <p:cBhvr>
                                        <p:cTn id="314" dur="2000" fill="hold"/>
                                        <p:tgtEl>
                                          <p:spTgt spid="90"/>
                                        </p:tgtEl>
                                        <p:attrNameLst>
                                          <p:attrName>ppt_h</p:attrName>
                                        </p:attrNameLst>
                                      </p:cBhvr>
                                      <p:tavLst>
                                        <p:tav tm="0">
                                          <p:val>
                                            <p:strVal val="#ppt_h"/>
                                          </p:val>
                                        </p:tav>
                                        <p:tav tm="100000">
                                          <p:val>
                                            <p:strVal val="#ppt_h"/>
                                          </p:val>
                                        </p:tav>
                                      </p:tavLst>
                                    </p:anim>
                                  </p:childTnLst>
                                </p:cTn>
                              </p:par>
                            </p:childTnLst>
                          </p:cTn>
                        </p:par>
                      </p:childTnLst>
                    </p:cTn>
                  </p:par>
                  <p:par>
                    <p:cTn id="315" fill="hold">
                      <p:stCondLst>
                        <p:cond delay="indefinite"/>
                      </p:stCondLst>
                      <p:childTnLst>
                        <p:par>
                          <p:cTn id="316" fill="hold">
                            <p:stCondLst>
                              <p:cond delay="0"/>
                            </p:stCondLst>
                            <p:childTnLst>
                              <p:par>
                                <p:cTn id="317" presetID="22" presetClass="entr" presetSubtype="4" fill="hold" grpId="0" nodeType="clickEffect">
                                  <p:stCondLst>
                                    <p:cond delay="0"/>
                                  </p:stCondLst>
                                  <p:childTnLst>
                                    <p:set>
                                      <p:cBhvr>
                                        <p:cTn id="318" dur="1" fill="hold">
                                          <p:stCondLst>
                                            <p:cond delay="0"/>
                                          </p:stCondLst>
                                        </p:cTn>
                                        <p:tgtEl>
                                          <p:spTgt spid="134"/>
                                        </p:tgtEl>
                                        <p:attrNameLst>
                                          <p:attrName>style.visibility</p:attrName>
                                        </p:attrNameLst>
                                      </p:cBhvr>
                                      <p:to>
                                        <p:strVal val="visible"/>
                                      </p:to>
                                    </p:set>
                                    <p:animEffect transition="in" filter="wipe(down)">
                                      <p:cBhvr>
                                        <p:cTn id="319" dur="500"/>
                                        <p:tgtEl>
                                          <p:spTgt spid="134"/>
                                        </p:tgtEl>
                                      </p:cBhvr>
                                    </p:animEffect>
                                  </p:childTnLst>
                                </p:cTn>
                              </p:par>
                            </p:childTnLst>
                          </p:cTn>
                        </p:par>
                        <p:par>
                          <p:cTn id="320" fill="hold">
                            <p:stCondLst>
                              <p:cond delay="500"/>
                            </p:stCondLst>
                            <p:childTnLst>
                              <p:par>
                                <p:cTn id="321" presetID="22" presetClass="entr" presetSubtype="4" fill="hold" grpId="0" nodeType="afterEffect">
                                  <p:stCondLst>
                                    <p:cond delay="0"/>
                                  </p:stCondLst>
                                  <p:childTnLst>
                                    <p:set>
                                      <p:cBhvr>
                                        <p:cTn id="322" dur="1" fill="hold">
                                          <p:stCondLst>
                                            <p:cond delay="0"/>
                                          </p:stCondLst>
                                        </p:cTn>
                                        <p:tgtEl>
                                          <p:spTgt spid="119"/>
                                        </p:tgtEl>
                                        <p:attrNameLst>
                                          <p:attrName>style.visibility</p:attrName>
                                        </p:attrNameLst>
                                      </p:cBhvr>
                                      <p:to>
                                        <p:strVal val="visible"/>
                                      </p:to>
                                    </p:set>
                                    <p:animEffect transition="in" filter="wipe(down)">
                                      <p:cBhvr>
                                        <p:cTn id="323" dur="500"/>
                                        <p:tgtEl>
                                          <p:spTgt spid="119"/>
                                        </p:tgtEl>
                                      </p:cBhvr>
                                    </p:animEffect>
                                  </p:childTnLst>
                                </p:cTn>
                              </p:par>
                              <p:par>
                                <p:cTn id="324" presetID="22" presetClass="entr" presetSubtype="4" fill="hold" grpId="0" nodeType="withEffect">
                                  <p:stCondLst>
                                    <p:cond delay="0"/>
                                  </p:stCondLst>
                                  <p:childTnLst>
                                    <p:set>
                                      <p:cBhvr>
                                        <p:cTn id="325" dur="1" fill="hold">
                                          <p:stCondLst>
                                            <p:cond delay="0"/>
                                          </p:stCondLst>
                                        </p:cTn>
                                        <p:tgtEl>
                                          <p:spTgt spid="128"/>
                                        </p:tgtEl>
                                        <p:attrNameLst>
                                          <p:attrName>style.visibility</p:attrName>
                                        </p:attrNameLst>
                                      </p:cBhvr>
                                      <p:to>
                                        <p:strVal val="visible"/>
                                      </p:to>
                                    </p:set>
                                    <p:animEffect transition="in" filter="wipe(down)">
                                      <p:cBhvr>
                                        <p:cTn id="326" dur="500"/>
                                        <p:tgtEl>
                                          <p:spTgt spid="128"/>
                                        </p:tgtEl>
                                      </p:cBhvr>
                                    </p:animEffect>
                                  </p:childTnLst>
                                </p:cTn>
                              </p:par>
                              <p:par>
                                <p:cTn id="327" presetID="22" presetClass="entr" presetSubtype="4" fill="hold" grpId="0" nodeType="withEffect">
                                  <p:stCondLst>
                                    <p:cond delay="0"/>
                                  </p:stCondLst>
                                  <p:childTnLst>
                                    <p:set>
                                      <p:cBhvr>
                                        <p:cTn id="328" dur="1" fill="hold">
                                          <p:stCondLst>
                                            <p:cond delay="0"/>
                                          </p:stCondLst>
                                        </p:cTn>
                                        <p:tgtEl>
                                          <p:spTgt spid="127"/>
                                        </p:tgtEl>
                                        <p:attrNameLst>
                                          <p:attrName>style.visibility</p:attrName>
                                        </p:attrNameLst>
                                      </p:cBhvr>
                                      <p:to>
                                        <p:strVal val="visible"/>
                                      </p:to>
                                    </p:set>
                                    <p:animEffect transition="in" filter="wipe(down)">
                                      <p:cBhvr>
                                        <p:cTn id="329" dur="500"/>
                                        <p:tgtEl>
                                          <p:spTgt spid="127"/>
                                        </p:tgtEl>
                                      </p:cBhvr>
                                    </p:animEffect>
                                  </p:childTnLst>
                                </p:cTn>
                              </p:par>
                              <p:par>
                                <p:cTn id="330" presetID="22" presetClass="entr" presetSubtype="4" fill="hold" grpId="0" nodeType="withEffect">
                                  <p:stCondLst>
                                    <p:cond delay="0"/>
                                  </p:stCondLst>
                                  <p:childTnLst>
                                    <p:set>
                                      <p:cBhvr>
                                        <p:cTn id="331" dur="1" fill="hold">
                                          <p:stCondLst>
                                            <p:cond delay="0"/>
                                          </p:stCondLst>
                                        </p:cTn>
                                        <p:tgtEl>
                                          <p:spTgt spid="120"/>
                                        </p:tgtEl>
                                        <p:attrNameLst>
                                          <p:attrName>style.visibility</p:attrName>
                                        </p:attrNameLst>
                                      </p:cBhvr>
                                      <p:to>
                                        <p:strVal val="visible"/>
                                      </p:to>
                                    </p:set>
                                    <p:animEffect transition="in" filter="wipe(down)">
                                      <p:cBhvr>
                                        <p:cTn id="332" dur="500"/>
                                        <p:tgtEl>
                                          <p:spTgt spid="120"/>
                                        </p:tgtEl>
                                      </p:cBhvr>
                                    </p:animEffect>
                                  </p:childTnLst>
                                </p:cTn>
                              </p:par>
                            </p:childTnLst>
                          </p:cTn>
                        </p:par>
                        <p:par>
                          <p:cTn id="333" fill="hold">
                            <p:stCondLst>
                              <p:cond delay="1000"/>
                            </p:stCondLst>
                            <p:childTnLst>
                              <p:par>
                                <p:cTn id="334" presetID="22" presetClass="entr" presetSubtype="4" fill="hold" nodeType="afterEffect">
                                  <p:stCondLst>
                                    <p:cond delay="0"/>
                                  </p:stCondLst>
                                  <p:childTnLst>
                                    <p:set>
                                      <p:cBhvr>
                                        <p:cTn id="335" dur="1" fill="hold">
                                          <p:stCondLst>
                                            <p:cond delay="0"/>
                                          </p:stCondLst>
                                        </p:cTn>
                                        <p:tgtEl>
                                          <p:spTgt spid="133"/>
                                        </p:tgtEl>
                                        <p:attrNameLst>
                                          <p:attrName>style.visibility</p:attrName>
                                        </p:attrNameLst>
                                      </p:cBhvr>
                                      <p:to>
                                        <p:strVal val="visible"/>
                                      </p:to>
                                    </p:set>
                                    <p:animEffect transition="in" filter="wipe(down)">
                                      <p:cBhvr>
                                        <p:cTn id="336" dur="500"/>
                                        <p:tgtEl>
                                          <p:spTgt spid="133"/>
                                        </p:tgtEl>
                                      </p:cBhvr>
                                    </p:animEffect>
                                  </p:childTnLst>
                                </p:cTn>
                              </p:par>
                            </p:childTnLst>
                          </p:cTn>
                        </p:par>
                        <p:par>
                          <p:cTn id="337" fill="hold">
                            <p:stCondLst>
                              <p:cond delay="1500"/>
                            </p:stCondLst>
                            <p:childTnLst>
                              <p:par>
                                <p:cTn id="338" presetID="22" presetClass="entr" presetSubtype="8" fill="hold" nodeType="afterEffect">
                                  <p:stCondLst>
                                    <p:cond delay="0"/>
                                  </p:stCondLst>
                                  <p:childTnLst>
                                    <p:set>
                                      <p:cBhvr>
                                        <p:cTn id="339" dur="1" fill="hold">
                                          <p:stCondLst>
                                            <p:cond delay="0"/>
                                          </p:stCondLst>
                                        </p:cTn>
                                        <p:tgtEl>
                                          <p:spTgt spid="123"/>
                                        </p:tgtEl>
                                        <p:attrNameLst>
                                          <p:attrName>style.visibility</p:attrName>
                                        </p:attrNameLst>
                                      </p:cBhvr>
                                      <p:to>
                                        <p:strVal val="visible"/>
                                      </p:to>
                                    </p:set>
                                    <p:animEffect transition="in" filter="wipe(left)">
                                      <p:cBhvr>
                                        <p:cTn id="340" dur="500"/>
                                        <p:tgtEl>
                                          <p:spTgt spid="123"/>
                                        </p:tgtEl>
                                      </p:cBhvr>
                                    </p:animEffect>
                                  </p:childTnLst>
                                </p:cTn>
                              </p:par>
                            </p:childTnLst>
                          </p:cTn>
                        </p:par>
                        <p:par>
                          <p:cTn id="341" fill="hold">
                            <p:stCondLst>
                              <p:cond delay="2000"/>
                            </p:stCondLst>
                            <p:childTnLst>
                              <p:par>
                                <p:cTn id="342" presetID="22" presetClass="entr" presetSubtype="4" fill="hold" nodeType="afterEffect">
                                  <p:stCondLst>
                                    <p:cond delay="0"/>
                                  </p:stCondLst>
                                  <p:childTnLst>
                                    <p:set>
                                      <p:cBhvr>
                                        <p:cTn id="343" dur="1" fill="hold">
                                          <p:stCondLst>
                                            <p:cond delay="0"/>
                                          </p:stCondLst>
                                        </p:cTn>
                                        <p:tgtEl>
                                          <p:spTgt spid="122"/>
                                        </p:tgtEl>
                                        <p:attrNameLst>
                                          <p:attrName>style.visibility</p:attrName>
                                        </p:attrNameLst>
                                      </p:cBhvr>
                                      <p:to>
                                        <p:strVal val="visible"/>
                                      </p:to>
                                    </p:set>
                                    <p:animEffect transition="in" filter="wipe(down)">
                                      <p:cBhvr>
                                        <p:cTn id="344" dur="500"/>
                                        <p:tgtEl>
                                          <p:spTgt spid="122"/>
                                        </p:tgtEl>
                                      </p:cBhvr>
                                    </p:animEffect>
                                  </p:childTnLst>
                                </p:cTn>
                              </p:par>
                            </p:childTnLst>
                          </p:cTn>
                        </p:par>
                        <p:par>
                          <p:cTn id="345" fill="hold">
                            <p:stCondLst>
                              <p:cond delay="2500"/>
                            </p:stCondLst>
                            <p:childTnLst>
                              <p:par>
                                <p:cTn id="346" presetID="22" presetClass="entr" presetSubtype="4" fill="hold" grpId="0" nodeType="afterEffect">
                                  <p:stCondLst>
                                    <p:cond delay="0"/>
                                  </p:stCondLst>
                                  <p:childTnLst>
                                    <p:set>
                                      <p:cBhvr>
                                        <p:cTn id="347" dur="1" fill="hold">
                                          <p:stCondLst>
                                            <p:cond delay="0"/>
                                          </p:stCondLst>
                                        </p:cTn>
                                        <p:tgtEl>
                                          <p:spTgt spid="130"/>
                                        </p:tgtEl>
                                        <p:attrNameLst>
                                          <p:attrName>style.visibility</p:attrName>
                                        </p:attrNameLst>
                                      </p:cBhvr>
                                      <p:to>
                                        <p:strVal val="visible"/>
                                      </p:to>
                                    </p:set>
                                    <p:animEffect transition="in" filter="wipe(down)">
                                      <p:cBhvr>
                                        <p:cTn id="348" dur="500"/>
                                        <p:tgtEl>
                                          <p:spTgt spid="130"/>
                                        </p:tgtEl>
                                      </p:cBhvr>
                                    </p:animEffect>
                                  </p:childTnLst>
                                </p:cTn>
                              </p:par>
                            </p:childTnLst>
                          </p:cTn>
                        </p:par>
                        <p:par>
                          <p:cTn id="349" fill="hold">
                            <p:stCondLst>
                              <p:cond delay="3000"/>
                            </p:stCondLst>
                            <p:childTnLst>
                              <p:par>
                                <p:cTn id="350" presetID="22" presetClass="entr" presetSubtype="4" fill="hold" grpId="0" nodeType="afterEffect">
                                  <p:stCondLst>
                                    <p:cond delay="0"/>
                                  </p:stCondLst>
                                  <p:childTnLst>
                                    <p:set>
                                      <p:cBhvr>
                                        <p:cTn id="351" dur="1" fill="hold">
                                          <p:stCondLst>
                                            <p:cond delay="0"/>
                                          </p:stCondLst>
                                        </p:cTn>
                                        <p:tgtEl>
                                          <p:spTgt spid="116"/>
                                        </p:tgtEl>
                                        <p:attrNameLst>
                                          <p:attrName>style.visibility</p:attrName>
                                        </p:attrNameLst>
                                      </p:cBhvr>
                                      <p:to>
                                        <p:strVal val="visible"/>
                                      </p:to>
                                    </p:set>
                                    <p:animEffect transition="in" filter="wipe(down)">
                                      <p:cBhvr>
                                        <p:cTn id="352" dur="500"/>
                                        <p:tgtEl>
                                          <p:spTgt spid="116"/>
                                        </p:tgtEl>
                                      </p:cBhvr>
                                    </p:animEffect>
                                  </p:childTnLst>
                                </p:cTn>
                              </p:par>
                            </p:childTnLst>
                          </p:cTn>
                        </p:par>
                        <p:par>
                          <p:cTn id="353" fill="hold">
                            <p:stCondLst>
                              <p:cond delay="3500"/>
                            </p:stCondLst>
                            <p:childTnLst>
                              <p:par>
                                <p:cTn id="354" presetID="22" presetClass="entr" presetSubtype="4" fill="hold" grpId="0" nodeType="afterEffect">
                                  <p:stCondLst>
                                    <p:cond delay="0"/>
                                  </p:stCondLst>
                                  <p:childTnLst>
                                    <p:set>
                                      <p:cBhvr>
                                        <p:cTn id="355" dur="1" fill="hold">
                                          <p:stCondLst>
                                            <p:cond delay="0"/>
                                          </p:stCondLst>
                                        </p:cTn>
                                        <p:tgtEl>
                                          <p:spTgt spid="114"/>
                                        </p:tgtEl>
                                        <p:attrNameLst>
                                          <p:attrName>style.visibility</p:attrName>
                                        </p:attrNameLst>
                                      </p:cBhvr>
                                      <p:to>
                                        <p:strVal val="visible"/>
                                      </p:to>
                                    </p:set>
                                    <p:animEffect transition="in" filter="wipe(down)">
                                      <p:cBhvr>
                                        <p:cTn id="356" dur="500"/>
                                        <p:tgtEl>
                                          <p:spTgt spid="114"/>
                                        </p:tgtEl>
                                      </p:cBhvr>
                                    </p:animEffect>
                                  </p:childTnLst>
                                </p:cTn>
                              </p:par>
                            </p:childTnLst>
                          </p:cTn>
                        </p:par>
                        <p:par>
                          <p:cTn id="357" fill="hold">
                            <p:stCondLst>
                              <p:cond delay="4000"/>
                            </p:stCondLst>
                            <p:childTnLst>
                              <p:par>
                                <p:cTn id="358" presetID="22" presetClass="entr" presetSubtype="4" fill="hold" grpId="0" nodeType="afterEffect">
                                  <p:stCondLst>
                                    <p:cond delay="0"/>
                                  </p:stCondLst>
                                  <p:childTnLst>
                                    <p:set>
                                      <p:cBhvr>
                                        <p:cTn id="359" dur="1" fill="hold">
                                          <p:stCondLst>
                                            <p:cond delay="0"/>
                                          </p:stCondLst>
                                        </p:cTn>
                                        <p:tgtEl>
                                          <p:spTgt spid="132"/>
                                        </p:tgtEl>
                                        <p:attrNameLst>
                                          <p:attrName>style.visibility</p:attrName>
                                        </p:attrNameLst>
                                      </p:cBhvr>
                                      <p:to>
                                        <p:strVal val="visible"/>
                                      </p:to>
                                    </p:set>
                                    <p:animEffect transition="in" filter="wipe(down)">
                                      <p:cBhvr>
                                        <p:cTn id="360" dur="500"/>
                                        <p:tgtEl>
                                          <p:spTgt spid="132"/>
                                        </p:tgtEl>
                                      </p:cBhvr>
                                    </p:animEffect>
                                  </p:childTnLst>
                                </p:cTn>
                              </p:par>
                            </p:childTnLst>
                          </p:cTn>
                        </p:par>
                        <p:par>
                          <p:cTn id="361" fill="hold">
                            <p:stCondLst>
                              <p:cond delay="4500"/>
                            </p:stCondLst>
                            <p:childTnLst>
                              <p:par>
                                <p:cTn id="362" presetID="22" presetClass="entr" presetSubtype="4" fill="hold" grpId="0" nodeType="afterEffect">
                                  <p:stCondLst>
                                    <p:cond delay="0"/>
                                  </p:stCondLst>
                                  <p:childTnLst>
                                    <p:set>
                                      <p:cBhvr>
                                        <p:cTn id="363" dur="1" fill="hold">
                                          <p:stCondLst>
                                            <p:cond delay="0"/>
                                          </p:stCondLst>
                                        </p:cTn>
                                        <p:tgtEl>
                                          <p:spTgt spid="117"/>
                                        </p:tgtEl>
                                        <p:attrNameLst>
                                          <p:attrName>style.visibility</p:attrName>
                                        </p:attrNameLst>
                                      </p:cBhvr>
                                      <p:to>
                                        <p:strVal val="visible"/>
                                      </p:to>
                                    </p:set>
                                    <p:animEffect transition="in" filter="wipe(down)">
                                      <p:cBhvr>
                                        <p:cTn id="364" dur="500"/>
                                        <p:tgtEl>
                                          <p:spTgt spid="117"/>
                                        </p:tgtEl>
                                      </p:cBhvr>
                                    </p:animEffect>
                                  </p:childTnLst>
                                </p:cTn>
                              </p:par>
                            </p:childTnLst>
                          </p:cTn>
                        </p:par>
                        <p:par>
                          <p:cTn id="365" fill="hold">
                            <p:stCondLst>
                              <p:cond delay="5000"/>
                            </p:stCondLst>
                            <p:childTnLst>
                              <p:par>
                                <p:cTn id="366" presetID="22" presetClass="entr" presetSubtype="4" fill="hold" grpId="0" nodeType="afterEffect">
                                  <p:stCondLst>
                                    <p:cond delay="0"/>
                                  </p:stCondLst>
                                  <p:childTnLst>
                                    <p:set>
                                      <p:cBhvr>
                                        <p:cTn id="367" dur="1" fill="hold">
                                          <p:stCondLst>
                                            <p:cond delay="0"/>
                                          </p:stCondLst>
                                        </p:cTn>
                                        <p:tgtEl>
                                          <p:spTgt spid="126"/>
                                        </p:tgtEl>
                                        <p:attrNameLst>
                                          <p:attrName>style.visibility</p:attrName>
                                        </p:attrNameLst>
                                      </p:cBhvr>
                                      <p:to>
                                        <p:strVal val="visible"/>
                                      </p:to>
                                    </p:set>
                                    <p:animEffect transition="in" filter="wipe(down)">
                                      <p:cBhvr>
                                        <p:cTn id="368" dur="500"/>
                                        <p:tgtEl>
                                          <p:spTgt spid="126"/>
                                        </p:tgtEl>
                                      </p:cBhvr>
                                    </p:animEffect>
                                  </p:childTnLst>
                                </p:cTn>
                              </p:par>
                              <p:par>
                                <p:cTn id="369" presetID="22" presetClass="entr" presetSubtype="4" fill="hold" grpId="0" nodeType="withEffect">
                                  <p:stCondLst>
                                    <p:cond delay="0"/>
                                  </p:stCondLst>
                                  <p:childTnLst>
                                    <p:set>
                                      <p:cBhvr>
                                        <p:cTn id="370" dur="1" fill="hold">
                                          <p:stCondLst>
                                            <p:cond delay="0"/>
                                          </p:stCondLst>
                                        </p:cTn>
                                        <p:tgtEl>
                                          <p:spTgt spid="125"/>
                                        </p:tgtEl>
                                        <p:attrNameLst>
                                          <p:attrName>style.visibility</p:attrName>
                                        </p:attrNameLst>
                                      </p:cBhvr>
                                      <p:to>
                                        <p:strVal val="visible"/>
                                      </p:to>
                                    </p:set>
                                    <p:animEffect transition="in" filter="wipe(down)">
                                      <p:cBhvr>
                                        <p:cTn id="371" dur="500"/>
                                        <p:tgtEl>
                                          <p:spTgt spid="125"/>
                                        </p:tgtEl>
                                      </p:cBhvr>
                                    </p:animEffect>
                                  </p:childTnLst>
                                </p:cTn>
                              </p:par>
                            </p:childTnLst>
                          </p:cTn>
                        </p:par>
                        <p:par>
                          <p:cTn id="372" fill="hold">
                            <p:stCondLst>
                              <p:cond delay="5500"/>
                            </p:stCondLst>
                            <p:childTnLst>
                              <p:par>
                                <p:cTn id="373" presetID="22" presetClass="entr" presetSubtype="4" fill="hold" grpId="0" nodeType="afterEffect">
                                  <p:stCondLst>
                                    <p:cond delay="0"/>
                                  </p:stCondLst>
                                  <p:childTnLst>
                                    <p:set>
                                      <p:cBhvr>
                                        <p:cTn id="374" dur="1" fill="hold">
                                          <p:stCondLst>
                                            <p:cond delay="0"/>
                                          </p:stCondLst>
                                        </p:cTn>
                                        <p:tgtEl>
                                          <p:spTgt spid="118"/>
                                        </p:tgtEl>
                                        <p:attrNameLst>
                                          <p:attrName>style.visibility</p:attrName>
                                        </p:attrNameLst>
                                      </p:cBhvr>
                                      <p:to>
                                        <p:strVal val="visible"/>
                                      </p:to>
                                    </p:set>
                                    <p:animEffect transition="in" filter="wipe(down)">
                                      <p:cBhvr>
                                        <p:cTn id="375" dur="500"/>
                                        <p:tgtEl>
                                          <p:spTgt spid="118"/>
                                        </p:tgtEl>
                                      </p:cBhvr>
                                    </p:animEffect>
                                  </p:childTnLst>
                                </p:cTn>
                              </p:par>
                            </p:childTnLst>
                          </p:cTn>
                        </p:par>
                        <p:par>
                          <p:cTn id="376" fill="hold">
                            <p:stCondLst>
                              <p:cond delay="6000"/>
                            </p:stCondLst>
                            <p:childTnLst>
                              <p:par>
                                <p:cTn id="377" presetID="22" presetClass="entr" presetSubtype="4" fill="hold" nodeType="afterEffect">
                                  <p:stCondLst>
                                    <p:cond delay="0"/>
                                  </p:stCondLst>
                                  <p:childTnLst>
                                    <p:set>
                                      <p:cBhvr>
                                        <p:cTn id="378" dur="1" fill="hold">
                                          <p:stCondLst>
                                            <p:cond delay="0"/>
                                          </p:stCondLst>
                                        </p:cTn>
                                        <p:tgtEl>
                                          <p:spTgt spid="5"/>
                                        </p:tgtEl>
                                        <p:attrNameLst>
                                          <p:attrName>style.visibility</p:attrName>
                                        </p:attrNameLst>
                                      </p:cBhvr>
                                      <p:to>
                                        <p:strVal val="visible"/>
                                      </p:to>
                                    </p:set>
                                    <p:animEffect transition="in" filter="wipe(down)">
                                      <p:cBhvr>
                                        <p:cTn id="379" dur="500"/>
                                        <p:tgtEl>
                                          <p:spTgt spid="5"/>
                                        </p:tgtEl>
                                      </p:cBhvr>
                                    </p:animEffect>
                                  </p:childTnLst>
                                </p:cTn>
                              </p:par>
                            </p:childTnLst>
                          </p:cTn>
                        </p:par>
                        <p:par>
                          <p:cTn id="380" fill="hold">
                            <p:stCondLst>
                              <p:cond delay="6500"/>
                            </p:stCondLst>
                            <p:childTnLst>
                              <p:par>
                                <p:cTn id="381" presetID="22" presetClass="entr" presetSubtype="4" fill="hold" nodeType="afterEffect">
                                  <p:stCondLst>
                                    <p:cond delay="0"/>
                                  </p:stCondLst>
                                  <p:childTnLst>
                                    <p:set>
                                      <p:cBhvr>
                                        <p:cTn id="382" dur="1" fill="hold">
                                          <p:stCondLst>
                                            <p:cond delay="0"/>
                                          </p:stCondLst>
                                        </p:cTn>
                                        <p:tgtEl>
                                          <p:spTgt spid="124"/>
                                        </p:tgtEl>
                                        <p:attrNameLst>
                                          <p:attrName>style.visibility</p:attrName>
                                        </p:attrNameLst>
                                      </p:cBhvr>
                                      <p:to>
                                        <p:strVal val="visible"/>
                                      </p:to>
                                    </p:set>
                                    <p:animEffect transition="in" filter="wipe(down)">
                                      <p:cBhvr>
                                        <p:cTn id="383" dur="500"/>
                                        <p:tgtEl>
                                          <p:spTgt spid="124"/>
                                        </p:tgtEl>
                                      </p:cBhvr>
                                    </p:animEffect>
                                  </p:childTnLst>
                                </p:cTn>
                              </p:par>
                            </p:childTnLst>
                          </p:cTn>
                        </p:par>
                        <p:par>
                          <p:cTn id="384" fill="hold">
                            <p:stCondLst>
                              <p:cond delay="7000"/>
                            </p:stCondLst>
                            <p:childTnLst>
                              <p:par>
                                <p:cTn id="385" presetID="22" presetClass="entr" presetSubtype="4" fill="hold" nodeType="afterEffect">
                                  <p:stCondLst>
                                    <p:cond delay="0"/>
                                  </p:stCondLst>
                                  <p:childTnLst>
                                    <p:set>
                                      <p:cBhvr>
                                        <p:cTn id="386" dur="1" fill="hold">
                                          <p:stCondLst>
                                            <p:cond delay="0"/>
                                          </p:stCondLst>
                                        </p:cTn>
                                        <p:tgtEl>
                                          <p:spTgt spid="6"/>
                                        </p:tgtEl>
                                        <p:attrNameLst>
                                          <p:attrName>style.visibility</p:attrName>
                                        </p:attrNameLst>
                                      </p:cBhvr>
                                      <p:to>
                                        <p:strVal val="visible"/>
                                      </p:to>
                                    </p:set>
                                    <p:animEffect transition="in" filter="wipe(down)">
                                      <p:cBhvr>
                                        <p:cTn id="3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animBg="1"/>
      <p:bldP spid="16"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animBg="1"/>
      <p:bldP spid="43" grpId="0" animBg="1"/>
      <p:bldP spid="44" grpId="0"/>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p:bldP spid="75" grpId="0" animBg="1"/>
      <p:bldP spid="76" grpId="0" animBg="1"/>
      <p:bldP spid="77" grpId="0" animBg="1"/>
      <p:bldP spid="78" grpId="0" animBg="1"/>
      <p:bldP spid="79" grpId="0" animBg="1"/>
      <p:bldP spid="80" grpId="0" animBg="1"/>
      <p:bldP spid="81" grpId="0" animBg="1"/>
      <p:bldP spid="82" grpId="0"/>
      <p:bldP spid="83" grpId="0"/>
      <p:bldP spid="84" grpId="0"/>
      <p:bldP spid="85" grpId="0"/>
      <p:bldP spid="86" grpId="0"/>
      <p:bldP spid="87" grpId="0"/>
      <p:bldP spid="88" grpId="0"/>
      <p:bldP spid="89" grpId="0"/>
      <p:bldP spid="90" grpId="0" animBg="1"/>
      <p:bldP spid="91" grpId="0" animBg="1"/>
      <p:bldP spid="91" grpId="1" animBg="1"/>
      <p:bldP spid="92" grpId="0" animBg="1"/>
      <p:bldP spid="93" grpId="0" animBg="1"/>
      <p:bldP spid="94" grpId="0" animBg="1"/>
      <p:bldP spid="95" grpId="0" animBg="1"/>
      <p:bldP spid="96" grpId="0" animBg="1"/>
      <p:bldP spid="97" grpId="0" animBg="1"/>
      <p:bldP spid="98" grpId="0" animBg="1"/>
      <p:bldP spid="99" grpId="0" animBg="1"/>
      <p:bldP spid="100" grpId="0"/>
      <p:bldP spid="101" grpId="0" animBg="1"/>
      <p:bldP spid="102" grpId="0" animBg="1"/>
      <p:bldP spid="103" grpId="0" animBg="1"/>
      <p:bldP spid="104" grpId="0" animBg="1"/>
      <p:bldP spid="105" grpId="0" animBg="1"/>
      <p:bldP spid="106" grpId="0" animBg="1"/>
      <p:bldP spid="107" grpId="0"/>
      <p:bldP spid="108" grpId="0"/>
      <p:bldP spid="109" grpId="0"/>
      <p:bldP spid="134" grpId="0" animBg="1"/>
      <p:bldP spid="130" grpId="0" animBg="1"/>
      <p:bldP spid="132" grpId="0" animBg="1"/>
      <p:bldP spid="114" grpId="0" animBg="1"/>
      <p:bldP spid="116" grpId="0" animBg="1"/>
      <p:bldP spid="117" grpId="0" animBg="1"/>
      <p:bldP spid="118" grpId="0"/>
      <p:bldP spid="119" grpId="0"/>
      <p:bldP spid="120" grpId="0"/>
      <p:bldP spid="125" grpId="0"/>
      <p:bldP spid="126" grpId="0"/>
      <p:bldP spid="127" grpId="0"/>
      <p:bldP spid="128" grpId="0"/>
      <p:bldP spid="1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253564" y="1379007"/>
            <a:ext cx="6154198"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简单的高数算法：圆拟合</a:t>
            </a:r>
          </a:p>
        </p:txBody>
      </p:sp>
      <p:sp>
        <p:nvSpPr>
          <p:cNvPr id="10" name="矩形 9">
            <a:extLst>
              <a:ext uri="{FF2B5EF4-FFF2-40B4-BE49-F238E27FC236}">
                <a16:creationId xmlns:a16="http://schemas.microsoft.com/office/drawing/2014/main" id="{C1F2674D-DE76-43BF-B7BF-CCF34561113A}"/>
              </a:ext>
            </a:extLst>
          </p:cNvPr>
          <p:cNvSpPr/>
          <p:nvPr/>
        </p:nvSpPr>
        <p:spPr>
          <a:xfrm>
            <a:off x="253564" y="1816566"/>
            <a:ext cx="4248753" cy="4785926"/>
          </a:xfrm>
          <a:prstGeom prst="rect">
            <a:avLst/>
          </a:prstGeom>
        </p:spPr>
        <p:txBody>
          <a:bodyPr wrap="square">
            <a:spAutoFit/>
          </a:bodyPr>
          <a:lstStyle/>
          <a:p>
            <a:r>
              <a:rPr lang="zh-CN" altLang="en-US" sz="1000" dirty="0">
                <a:latin typeface="宋体" panose="02010600030101010101" pitchFamily="2" charset="-122"/>
                <a:ea typeface="宋体" panose="02010600030101010101" pitchFamily="2" charset="-122"/>
              </a:rPr>
              <a:t>圆拟合法为图像量角器法，是图像分析技术中比较简单的图像识别及拟合技术。通过图像识别查找边缘轮廓后，再将轮廓坐标拟合到一个圆曲线方程。</a:t>
            </a:r>
            <a:endParaRPr lang="en-US" altLang="zh-CN"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pPr>
              <a:spcAft>
                <a:spcPts val="600"/>
              </a:spcAft>
            </a:pPr>
            <a:r>
              <a:rPr lang="zh-CN" altLang="en-US" sz="1000" dirty="0">
                <a:latin typeface="宋体" panose="02010600030101010101" pitchFamily="2" charset="-122"/>
                <a:ea typeface="宋体" panose="02010600030101010101" pitchFamily="2" charset="-122"/>
              </a:rPr>
              <a:t>其前提假设包括：（</a:t>
            </a:r>
            <a:r>
              <a:rPr lang="en-US" altLang="zh-CN" sz="1000" dirty="0">
                <a:latin typeface="宋体" panose="02010600030101010101" pitchFamily="2" charset="-122"/>
                <a:ea typeface="宋体" panose="02010600030101010101" pitchFamily="2" charset="-122"/>
              </a:rPr>
              <a:t>1</a:t>
            </a:r>
            <a:r>
              <a:rPr lang="zh-CN" altLang="en-US" sz="1000" dirty="0">
                <a:latin typeface="宋体" panose="02010600030101010101" pitchFamily="2" charset="-122"/>
                <a:ea typeface="宋体" panose="02010600030101010101" pitchFamily="2" charset="-122"/>
              </a:rPr>
              <a:t>）液滴为小液滴（外形不受重力影响，通常液滴量为</a:t>
            </a:r>
            <a:r>
              <a:rPr lang="en-US" altLang="zh-CN" sz="1000" dirty="0">
                <a:latin typeface="宋体" panose="02010600030101010101" pitchFamily="2" charset="-122"/>
                <a:ea typeface="宋体" panose="02010600030101010101" pitchFamily="2" charset="-122"/>
              </a:rPr>
              <a:t>1-5uL</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2</a:t>
            </a:r>
            <a:r>
              <a:rPr lang="zh-CN" altLang="en-US" sz="1000" dirty="0">
                <a:latin typeface="宋体" panose="02010600030101010101" pitchFamily="2" charset="-122"/>
                <a:ea typeface="宋体" panose="02010600030101010101" pitchFamily="2" charset="-122"/>
              </a:rPr>
              <a:t>）液滴轮廓是左、右对称的。</a:t>
            </a:r>
            <a:endParaRPr lang="en-US" altLang="zh-CN" sz="1000" dirty="0">
              <a:latin typeface="宋体" panose="02010600030101010101" pitchFamily="2" charset="-122"/>
              <a:ea typeface="宋体" panose="02010600030101010101" pitchFamily="2" charset="-122"/>
            </a:endParaRPr>
          </a:p>
          <a:p>
            <a:r>
              <a:rPr lang="zh-CN" altLang="en-US" sz="1000" dirty="0">
                <a:latin typeface="宋体" panose="02010600030101010101" pitchFamily="2" charset="-122"/>
                <a:ea typeface="宋体" panose="02010600030101010101" pitchFamily="2" charset="-122"/>
              </a:rPr>
              <a:t>本系列算法的优点在于：</a:t>
            </a:r>
            <a:endParaRPr lang="en-US" altLang="zh-CN" sz="1000" dirty="0">
              <a:latin typeface="宋体" panose="02010600030101010101" pitchFamily="2" charset="-122"/>
              <a:ea typeface="宋体" panose="02010600030101010101" pitchFamily="2" charset="-122"/>
            </a:endParaRPr>
          </a:p>
          <a:p>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1</a:t>
            </a:r>
            <a:r>
              <a:rPr lang="zh-CN" altLang="en-US" sz="1000" dirty="0">
                <a:latin typeface="宋体" panose="02010600030101010101" pitchFamily="2" charset="-122"/>
                <a:ea typeface="宋体" panose="02010600030101010101" pitchFamily="2" charset="-122"/>
              </a:rPr>
              <a:t>）易被理解和接受。本系列算法涉及的专业知识有限，只涉及简单的几何以及高数知识，所以，易于被使用者所理解；</a:t>
            </a:r>
            <a:endParaRPr lang="en-US" altLang="zh-CN" sz="1000" dirty="0">
              <a:latin typeface="宋体" panose="02010600030101010101" pitchFamily="2" charset="-122"/>
              <a:ea typeface="宋体" panose="02010600030101010101" pitchFamily="2" charset="-122"/>
            </a:endParaRPr>
          </a:p>
          <a:p>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2</a:t>
            </a:r>
            <a:r>
              <a:rPr lang="zh-CN" altLang="en-US" sz="1000" dirty="0">
                <a:latin typeface="宋体" panose="02010600030101010101" pitchFamily="2" charset="-122"/>
                <a:ea typeface="宋体" panose="02010600030101010101" pitchFamily="2" charset="-122"/>
              </a:rPr>
              <a:t>）测试精度较高，通常而言，在控制液滴量的情况下，且拟合曲线与轮廓曲线重合度高时，精度可达</a:t>
            </a:r>
            <a:r>
              <a:rPr lang="en-US" altLang="zh-CN" sz="1000" dirty="0">
                <a:latin typeface="宋体" panose="02010600030101010101" pitchFamily="2" charset="-122"/>
                <a:ea typeface="宋体" panose="02010600030101010101" pitchFamily="2" charset="-122"/>
              </a:rPr>
              <a:t>0.5°(</a:t>
            </a:r>
            <a:r>
              <a:rPr lang="zh-CN" altLang="en-US" sz="1000" dirty="0">
                <a:latin typeface="宋体" panose="02010600030101010101" pitchFamily="2" charset="-122"/>
                <a:ea typeface="宋体" panose="02010600030101010101" pitchFamily="2" charset="-122"/>
              </a:rPr>
              <a:t>圆拟合或椭圆拟合</a:t>
            </a:r>
            <a:r>
              <a:rPr lang="en-US" altLang="zh-CN" sz="1000" dirty="0">
                <a:latin typeface="宋体" panose="02010600030101010101" pitchFamily="2" charset="-122"/>
                <a:ea typeface="宋体" panose="02010600030101010101" pitchFamily="2" charset="-122"/>
              </a:rPr>
              <a:t>)</a:t>
            </a:r>
            <a:r>
              <a:rPr lang="zh-CN" altLang="en-US" sz="1000" dirty="0">
                <a:latin typeface="宋体" panose="02010600030101010101" pitchFamily="2" charset="-122"/>
                <a:ea typeface="宋体" panose="02010600030101010101" pitchFamily="2" charset="-122"/>
              </a:rPr>
              <a:t>；</a:t>
            </a:r>
            <a:endParaRPr lang="en-US" altLang="zh-CN" sz="1000" dirty="0">
              <a:latin typeface="宋体" panose="02010600030101010101" pitchFamily="2" charset="-122"/>
              <a:ea typeface="宋体" panose="02010600030101010101" pitchFamily="2" charset="-122"/>
            </a:endParaRPr>
          </a:p>
          <a:p>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3</a:t>
            </a:r>
            <a:r>
              <a:rPr lang="zh-CN" altLang="en-US" sz="1000" dirty="0">
                <a:latin typeface="宋体" panose="02010600030101010101" pitchFamily="2" charset="-122"/>
                <a:ea typeface="宋体" panose="02010600030101010101" pitchFamily="2" charset="-122"/>
              </a:rPr>
              <a:t>）圆拟合法以及椭圆拟合法不易受背景噪声点影响，自动拟合的成功率较高。特别是圆拟合法，在</a:t>
            </a:r>
            <a:r>
              <a:rPr lang="en-US" altLang="zh-CN" sz="1000" dirty="0">
                <a:latin typeface="宋体" panose="02010600030101010101" pitchFamily="2" charset="-122"/>
                <a:ea typeface="宋体" panose="02010600030101010101" pitchFamily="2" charset="-122"/>
              </a:rPr>
              <a:t>5</a:t>
            </a:r>
            <a:r>
              <a:rPr lang="zh-CN" altLang="en-US" sz="1000" dirty="0">
                <a:latin typeface="宋体" panose="02010600030101010101" pitchFamily="2" charset="-122"/>
                <a:ea typeface="宋体" panose="02010600030101010101" pitchFamily="2" charset="-122"/>
              </a:rPr>
              <a:t>度以内的接触角测试时，是首选算法。</a:t>
            </a:r>
          </a:p>
          <a:p>
            <a:r>
              <a:rPr lang="zh-CN" altLang="en-US" sz="1000" dirty="0">
                <a:latin typeface="宋体" panose="02010600030101010101" pitchFamily="2" charset="-122"/>
                <a:ea typeface="宋体" panose="02010600030101010101" pitchFamily="2" charset="-122"/>
              </a:rPr>
              <a:t>本系列算法的缺点在于：</a:t>
            </a:r>
            <a:endParaRPr lang="en-US" altLang="zh-CN" sz="1000" dirty="0">
              <a:latin typeface="宋体" panose="02010600030101010101" pitchFamily="2" charset="-122"/>
              <a:ea typeface="宋体" panose="02010600030101010101" pitchFamily="2" charset="-122"/>
            </a:endParaRPr>
          </a:p>
          <a:p>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1</a:t>
            </a:r>
            <a:r>
              <a:rPr lang="zh-CN" altLang="en-US" sz="1000" dirty="0">
                <a:latin typeface="宋体" panose="02010600030101010101" pitchFamily="2" charset="-122"/>
                <a:ea typeface="宋体" panose="02010600030101010101" pitchFamily="2" charset="-122"/>
              </a:rPr>
              <a:t>）进液量控制要求非常要；要求每次滴液体积的变化越小越好；（</a:t>
            </a:r>
            <a:r>
              <a:rPr lang="en-US" altLang="zh-CN" sz="1000" dirty="0">
                <a:latin typeface="宋体" panose="02010600030101010101" pitchFamily="2" charset="-122"/>
                <a:ea typeface="宋体" panose="02010600030101010101" pitchFamily="2" charset="-122"/>
              </a:rPr>
              <a:t>2</a:t>
            </a:r>
            <a:r>
              <a:rPr lang="zh-CN" altLang="en-US" sz="1000" dirty="0">
                <a:latin typeface="宋体" panose="02010600030101010101" pitchFamily="2" charset="-122"/>
                <a:ea typeface="宋体" panose="02010600030101010101" pitchFamily="2" charset="-122"/>
              </a:rPr>
              <a:t>）对于超过</a:t>
            </a:r>
            <a:r>
              <a:rPr lang="en-US" altLang="zh-CN" sz="1000" dirty="0">
                <a:latin typeface="宋体" panose="02010600030101010101" pitchFamily="2" charset="-122"/>
                <a:ea typeface="宋体" panose="02010600030101010101" pitchFamily="2" charset="-122"/>
              </a:rPr>
              <a:t>110</a:t>
            </a:r>
            <a:r>
              <a:rPr lang="zh-CN" altLang="en-US" sz="1000" dirty="0">
                <a:latin typeface="宋体" panose="02010600030101010101" pitchFamily="2" charset="-122"/>
                <a:ea typeface="宋体" panose="02010600030101010101" pitchFamily="2" charset="-122"/>
              </a:rPr>
              <a:t>度接触角的液滴，小液滴的液滴转移非常困难；</a:t>
            </a:r>
            <a:endParaRPr lang="en-US" altLang="zh-CN" sz="1000" dirty="0">
              <a:latin typeface="宋体" panose="02010600030101010101" pitchFamily="2" charset="-122"/>
              <a:ea typeface="宋体" panose="02010600030101010101" pitchFamily="2" charset="-122"/>
            </a:endParaRPr>
          </a:p>
          <a:p>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3</a:t>
            </a:r>
            <a:r>
              <a:rPr lang="zh-CN" altLang="en-US" sz="1000" dirty="0">
                <a:latin typeface="宋体" panose="02010600030101010101" pitchFamily="2" charset="-122"/>
                <a:ea typeface="宋体" panose="02010600030101010101" pitchFamily="2" charset="-122"/>
              </a:rPr>
              <a:t>）受液滴大小或重力影响较大，特别是圆拟合法；</a:t>
            </a:r>
            <a:endParaRPr lang="en-US" altLang="zh-CN" sz="1000" dirty="0">
              <a:latin typeface="宋体" panose="02010600030101010101" pitchFamily="2" charset="-122"/>
              <a:ea typeface="宋体" panose="02010600030101010101" pitchFamily="2" charset="-122"/>
            </a:endParaRPr>
          </a:p>
          <a:p>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4</a:t>
            </a:r>
            <a:r>
              <a:rPr lang="zh-CN" altLang="en-US" sz="1000" dirty="0">
                <a:latin typeface="宋体" panose="02010600030101010101" pitchFamily="2" charset="-122"/>
                <a:ea typeface="宋体" panose="02010600030101010101" pitchFamily="2" charset="-122"/>
              </a:rPr>
              <a:t>）无法真实表征界面化学现象，如化学多样性、重力的体现、界面化学的三明治效应等；</a:t>
            </a:r>
            <a:endParaRPr lang="en-US" altLang="zh-CN" sz="1000" dirty="0">
              <a:latin typeface="宋体" panose="02010600030101010101" pitchFamily="2" charset="-122"/>
              <a:ea typeface="宋体" panose="02010600030101010101" pitchFamily="2" charset="-122"/>
            </a:endParaRPr>
          </a:p>
          <a:p>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5</a:t>
            </a:r>
            <a:r>
              <a:rPr lang="zh-CN" altLang="en-US" sz="1000" dirty="0">
                <a:latin typeface="宋体" panose="02010600030101010101" pitchFamily="2" charset="-122"/>
                <a:ea typeface="宋体" panose="02010600030101010101" pitchFamily="2" charset="-122"/>
              </a:rPr>
              <a:t>）无法拟合非轴对称图像，除椭圆能够拟合部分非轴对称的图像以及切线法外。</a:t>
            </a:r>
          </a:p>
        </p:txBody>
      </p:sp>
      <p:sp>
        <p:nvSpPr>
          <p:cNvPr id="29" name="椭圆 28">
            <a:extLst>
              <a:ext uri="{FF2B5EF4-FFF2-40B4-BE49-F238E27FC236}">
                <a16:creationId xmlns:a16="http://schemas.microsoft.com/office/drawing/2014/main" id="{4ED75B68-D9BE-4C4E-85A3-B1C53172BDF0}"/>
              </a:ext>
            </a:extLst>
          </p:cNvPr>
          <p:cNvSpPr/>
          <p:nvPr/>
        </p:nvSpPr>
        <p:spPr bwMode="auto">
          <a:xfrm>
            <a:off x="1553102" y="2271391"/>
            <a:ext cx="1447800" cy="1447800"/>
          </a:xfrm>
          <a:prstGeom prst="ellipse">
            <a:avLst/>
          </a:prstGeom>
          <a:solidFill>
            <a:schemeClr val="bg2">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0" name="弧形 29">
            <a:extLst>
              <a:ext uri="{FF2B5EF4-FFF2-40B4-BE49-F238E27FC236}">
                <a16:creationId xmlns:a16="http://schemas.microsoft.com/office/drawing/2014/main" id="{5F93658D-79C8-4F6E-8532-C8CF7B397CDF}"/>
              </a:ext>
            </a:extLst>
          </p:cNvPr>
          <p:cNvSpPr/>
          <p:nvPr/>
        </p:nvSpPr>
        <p:spPr bwMode="auto">
          <a:xfrm>
            <a:off x="1542602" y="2271391"/>
            <a:ext cx="1468800" cy="1468800"/>
          </a:xfrm>
          <a:prstGeom prst="arc">
            <a:avLst>
              <a:gd name="adj1" fmla="val 10778358"/>
              <a:gd name="adj2" fmla="val 0"/>
            </a:avLst>
          </a:prstGeom>
          <a:noFill/>
          <a:ln w="254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1" name="矩形 30">
            <a:extLst>
              <a:ext uri="{FF2B5EF4-FFF2-40B4-BE49-F238E27FC236}">
                <a16:creationId xmlns:a16="http://schemas.microsoft.com/office/drawing/2014/main" id="{47FD74B7-65D6-4FA7-B27E-825238CDCC19}"/>
              </a:ext>
            </a:extLst>
          </p:cNvPr>
          <p:cNvSpPr/>
          <p:nvPr/>
        </p:nvSpPr>
        <p:spPr bwMode="auto">
          <a:xfrm>
            <a:off x="1172101" y="3005952"/>
            <a:ext cx="2160000" cy="742950"/>
          </a:xfrm>
          <a:prstGeom prst="rect">
            <a:avLst/>
          </a:prstGeom>
          <a:solidFill>
            <a:schemeClr val="tx1">
              <a:lumMod val="65000"/>
              <a:lumOff val="35000"/>
            </a:schemeClr>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FFFF"/>
                </a:solidFill>
                <a:effectLst/>
                <a:latin typeface="Times New Roman" pitchFamily="18" charset="0"/>
              </a:rPr>
              <a:t>Solid</a:t>
            </a:r>
            <a:endParaRPr kumimoji="0" lang="zh-CN" altLang="en-US" sz="1800" b="0" i="0" u="none" strike="noStrike" cap="none" normalizeH="0" baseline="0" dirty="0">
              <a:ln>
                <a:noFill/>
              </a:ln>
              <a:solidFill>
                <a:srgbClr val="FFFFFF"/>
              </a:solidFill>
              <a:effectLst/>
              <a:latin typeface="Times New Roman" pitchFamily="18" charset="0"/>
            </a:endParaRPr>
          </a:p>
        </p:txBody>
      </p:sp>
      <p:sp>
        <p:nvSpPr>
          <p:cNvPr id="32" name="椭圆 31">
            <a:extLst>
              <a:ext uri="{FF2B5EF4-FFF2-40B4-BE49-F238E27FC236}">
                <a16:creationId xmlns:a16="http://schemas.microsoft.com/office/drawing/2014/main" id="{D2D022AC-9C54-44D7-89D9-294823CD991E}"/>
              </a:ext>
            </a:extLst>
          </p:cNvPr>
          <p:cNvSpPr/>
          <p:nvPr/>
        </p:nvSpPr>
        <p:spPr bwMode="auto">
          <a:xfrm>
            <a:off x="1553102" y="2804791"/>
            <a:ext cx="36000" cy="36000"/>
          </a:xfrm>
          <a:prstGeom prst="ellipse">
            <a:avLst/>
          </a:prstGeom>
          <a:solidFill>
            <a:srgbClr val="33993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3" name="椭圆 32">
            <a:extLst>
              <a:ext uri="{FF2B5EF4-FFF2-40B4-BE49-F238E27FC236}">
                <a16:creationId xmlns:a16="http://schemas.microsoft.com/office/drawing/2014/main" id="{561D7B83-2354-47AC-9378-B8F0342D47B0}"/>
              </a:ext>
            </a:extLst>
          </p:cNvPr>
          <p:cNvSpPr/>
          <p:nvPr/>
        </p:nvSpPr>
        <p:spPr bwMode="auto">
          <a:xfrm>
            <a:off x="1629302" y="2619158"/>
            <a:ext cx="36000" cy="36000"/>
          </a:xfrm>
          <a:prstGeom prst="ellipse">
            <a:avLst/>
          </a:prstGeom>
          <a:solidFill>
            <a:srgbClr val="33993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4" name="椭圆 33">
            <a:extLst>
              <a:ext uri="{FF2B5EF4-FFF2-40B4-BE49-F238E27FC236}">
                <a16:creationId xmlns:a16="http://schemas.microsoft.com/office/drawing/2014/main" id="{241B00D3-BAAD-4655-AF4F-02BA7B00C9DA}"/>
              </a:ext>
            </a:extLst>
          </p:cNvPr>
          <p:cNvSpPr/>
          <p:nvPr/>
        </p:nvSpPr>
        <p:spPr bwMode="auto">
          <a:xfrm>
            <a:off x="1781702" y="2437298"/>
            <a:ext cx="36000" cy="36000"/>
          </a:xfrm>
          <a:prstGeom prst="ellipse">
            <a:avLst/>
          </a:prstGeom>
          <a:solidFill>
            <a:srgbClr val="33993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5" name="椭圆 34">
            <a:extLst>
              <a:ext uri="{FF2B5EF4-FFF2-40B4-BE49-F238E27FC236}">
                <a16:creationId xmlns:a16="http://schemas.microsoft.com/office/drawing/2014/main" id="{8036CF3E-858B-4ECE-87AB-884614EB39D1}"/>
              </a:ext>
            </a:extLst>
          </p:cNvPr>
          <p:cNvSpPr/>
          <p:nvPr/>
        </p:nvSpPr>
        <p:spPr bwMode="auto">
          <a:xfrm>
            <a:off x="2970152" y="2804791"/>
            <a:ext cx="36000" cy="36000"/>
          </a:xfrm>
          <a:prstGeom prst="ellipse">
            <a:avLst/>
          </a:prstGeom>
          <a:solidFill>
            <a:srgbClr val="33993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6" name="椭圆 35">
            <a:extLst>
              <a:ext uri="{FF2B5EF4-FFF2-40B4-BE49-F238E27FC236}">
                <a16:creationId xmlns:a16="http://schemas.microsoft.com/office/drawing/2014/main" id="{84080214-47FF-4B51-AACB-BF1C6B382D4B}"/>
              </a:ext>
            </a:extLst>
          </p:cNvPr>
          <p:cNvSpPr/>
          <p:nvPr/>
        </p:nvSpPr>
        <p:spPr bwMode="auto">
          <a:xfrm>
            <a:off x="2772302" y="2499991"/>
            <a:ext cx="36000" cy="36000"/>
          </a:xfrm>
          <a:prstGeom prst="ellipse">
            <a:avLst/>
          </a:prstGeom>
          <a:solidFill>
            <a:srgbClr val="33993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7" name="椭圆 36">
            <a:extLst>
              <a:ext uri="{FF2B5EF4-FFF2-40B4-BE49-F238E27FC236}">
                <a16:creationId xmlns:a16="http://schemas.microsoft.com/office/drawing/2014/main" id="{44229261-8EE0-4419-B2B2-DA297A2E32A5}"/>
              </a:ext>
            </a:extLst>
          </p:cNvPr>
          <p:cNvSpPr/>
          <p:nvPr/>
        </p:nvSpPr>
        <p:spPr bwMode="auto">
          <a:xfrm>
            <a:off x="2543702" y="2326288"/>
            <a:ext cx="36000" cy="36000"/>
          </a:xfrm>
          <a:prstGeom prst="ellipse">
            <a:avLst/>
          </a:prstGeom>
          <a:solidFill>
            <a:srgbClr val="33993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cxnSp>
        <p:nvCxnSpPr>
          <p:cNvPr id="38" name="直接连接符 37">
            <a:extLst>
              <a:ext uri="{FF2B5EF4-FFF2-40B4-BE49-F238E27FC236}">
                <a16:creationId xmlns:a16="http://schemas.microsoft.com/office/drawing/2014/main" id="{C6C369B0-2F5F-4A37-A4AE-A0D9E2FF4017}"/>
              </a:ext>
            </a:extLst>
          </p:cNvPr>
          <p:cNvCxnSpPr>
            <a:cxnSpLocks/>
          </p:cNvCxnSpPr>
          <p:nvPr/>
        </p:nvCxnSpPr>
        <p:spPr bwMode="auto">
          <a:xfrm flipH="1">
            <a:off x="1542602" y="2326288"/>
            <a:ext cx="46500" cy="679503"/>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接连接符 38">
            <a:extLst>
              <a:ext uri="{FF2B5EF4-FFF2-40B4-BE49-F238E27FC236}">
                <a16:creationId xmlns:a16="http://schemas.microsoft.com/office/drawing/2014/main" id="{B2EA0CF5-22B9-441A-A7AD-DE1FDE2AA4BB}"/>
              </a:ext>
            </a:extLst>
          </p:cNvPr>
          <p:cNvCxnSpPr>
            <a:cxnSpLocks/>
          </p:cNvCxnSpPr>
          <p:nvPr/>
        </p:nvCxnSpPr>
        <p:spPr bwMode="auto">
          <a:xfrm>
            <a:off x="2985002" y="2326287"/>
            <a:ext cx="46500" cy="679503"/>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弧形 39">
            <a:extLst>
              <a:ext uri="{FF2B5EF4-FFF2-40B4-BE49-F238E27FC236}">
                <a16:creationId xmlns:a16="http://schemas.microsoft.com/office/drawing/2014/main" id="{36A431D6-E691-430E-B553-9F58BAB14E63}"/>
              </a:ext>
            </a:extLst>
          </p:cNvPr>
          <p:cNvSpPr/>
          <p:nvPr/>
        </p:nvSpPr>
        <p:spPr bwMode="auto">
          <a:xfrm>
            <a:off x="1297339" y="2744119"/>
            <a:ext cx="497400" cy="381000"/>
          </a:xfrm>
          <a:prstGeom prst="arc">
            <a:avLst>
              <a:gd name="adj1" fmla="val 16200000"/>
              <a:gd name="adj2" fmla="val 1094785"/>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41" name="文本框 40">
            <a:extLst>
              <a:ext uri="{FF2B5EF4-FFF2-40B4-BE49-F238E27FC236}">
                <a16:creationId xmlns:a16="http://schemas.microsoft.com/office/drawing/2014/main" id="{39E616CE-6B82-405B-BE66-540D844B13B1}"/>
              </a:ext>
            </a:extLst>
          </p:cNvPr>
          <p:cNvSpPr txBox="1"/>
          <p:nvPr/>
        </p:nvSpPr>
        <p:spPr>
          <a:xfrm>
            <a:off x="1736881" y="2597897"/>
            <a:ext cx="152400" cy="369332"/>
          </a:xfrm>
          <a:prstGeom prst="rect">
            <a:avLst/>
          </a:prstGeom>
          <a:noFill/>
        </p:spPr>
        <p:txBody>
          <a:bodyPr wrap="square" rtlCol="0">
            <a:spAutoFit/>
          </a:bodyPr>
          <a:lstStyle/>
          <a:p>
            <a:r>
              <a:rPr lang="en-US" altLang="zh-CN" dirty="0">
                <a:solidFill>
                  <a:srgbClr val="FF0000"/>
                </a:solidFill>
              </a:rPr>
              <a:t>θ</a:t>
            </a:r>
            <a:endParaRPr lang="zh-CN" altLang="en-US" dirty="0">
              <a:solidFill>
                <a:srgbClr val="FF0000"/>
              </a:solidFill>
            </a:endParaRPr>
          </a:p>
        </p:txBody>
      </p:sp>
      <p:pic>
        <p:nvPicPr>
          <p:cNvPr id="7" name="图片 6">
            <a:extLst>
              <a:ext uri="{FF2B5EF4-FFF2-40B4-BE49-F238E27FC236}">
                <a16:creationId xmlns:a16="http://schemas.microsoft.com/office/drawing/2014/main" id="{2CC63328-26CC-42C5-9183-DB23D581F987}"/>
              </a:ext>
            </a:extLst>
          </p:cNvPr>
          <p:cNvPicPr>
            <a:picLocks noChangeAspect="1"/>
          </p:cNvPicPr>
          <p:nvPr/>
        </p:nvPicPr>
        <p:blipFill rotWithShape="1">
          <a:blip r:embed="rId2">
            <a:extLst>
              <a:ext uri="{28A0092B-C50C-407E-A947-70E740481C1C}">
                <a14:useLocalDpi xmlns:a14="http://schemas.microsoft.com/office/drawing/2010/main" val="0"/>
              </a:ext>
            </a:extLst>
          </a:blip>
          <a:srcRect t="57393" b="17687"/>
          <a:stretch/>
        </p:blipFill>
        <p:spPr>
          <a:xfrm>
            <a:off x="4776227" y="1595195"/>
            <a:ext cx="3669471" cy="685800"/>
          </a:xfrm>
          <a:prstGeom prst="rect">
            <a:avLst/>
          </a:prstGeom>
        </p:spPr>
      </p:pic>
      <p:pic>
        <p:nvPicPr>
          <p:cNvPr id="11" name="图片 10">
            <a:extLst>
              <a:ext uri="{FF2B5EF4-FFF2-40B4-BE49-F238E27FC236}">
                <a16:creationId xmlns:a16="http://schemas.microsoft.com/office/drawing/2014/main" id="{B0E84109-8145-4FD7-955F-7FA19A687D80}"/>
              </a:ext>
            </a:extLst>
          </p:cNvPr>
          <p:cNvPicPr>
            <a:picLocks noChangeAspect="1"/>
          </p:cNvPicPr>
          <p:nvPr/>
        </p:nvPicPr>
        <p:blipFill rotWithShape="1">
          <a:blip r:embed="rId3"/>
          <a:srcRect l="5605" t="8829" r="5300"/>
          <a:stretch/>
        </p:blipFill>
        <p:spPr>
          <a:xfrm>
            <a:off x="4756516" y="2252736"/>
            <a:ext cx="3669471" cy="2363471"/>
          </a:xfrm>
          <a:prstGeom prst="rect">
            <a:avLst/>
          </a:prstGeom>
        </p:spPr>
      </p:pic>
      <p:pic>
        <p:nvPicPr>
          <p:cNvPr id="13" name="图片 12">
            <a:extLst>
              <a:ext uri="{FF2B5EF4-FFF2-40B4-BE49-F238E27FC236}">
                <a16:creationId xmlns:a16="http://schemas.microsoft.com/office/drawing/2014/main" id="{E4914489-661D-4743-BD86-14CED0662EB5}"/>
              </a:ext>
            </a:extLst>
          </p:cNvPr>
          <p:cNvPicPr>
            <a:picLocks noChangeAspect="1"/>
          </p:cNvPicPr>
          <p:nvPr/>
        </p:nvPicPr>
        <p:blipFill>
          <a:blip r:embed="rId4"/>
          <a:stretch>
            <a:fillRect/>
          </a:stretch>
        </p:blipFill>
        <p:spPr>
          <a:xfrm>
            <a:off x="4756515" y="4625732"/>
            <a:ext cx="3669471" cy="2139344"/>
          </a:xfrm>
          <a:prstGeom prst="rect">
            <a:avLst/>
          </a:prstGeom>
        </p:spPr>
      </p:pic>
      <p:sp>
        <p:nvSpPr>
          <p:cNvPr id="14" name="文本框 13">
            <a:extLst>
              <a:ext uri="{FF2B5EF4-FFF2-40B4-BE49-F238E27FC236}">
                <a16:creationId xmlns:a16="http://schemas.microsoft.com/office/drawing/2014/main" id="{6424EF7D-FE14-47D2-BCE4-F68CFD0E5D1B}"/>
              </a:ext>
            </a:extLst>
          </p:cNvPr>
          <p:cNvSpPr txBox="1"/>
          <p:nvPr/>
        </p:nvSpPr>
        <p:spPr>
          <a:xfrm>
            <a:off x="5257437" y="2031842"/>
            <a:ext cx="2934063" cy="253916"/>
          </a:xfrm>
          <a:prstGeom prst="rect">
            <a:avLst/>
          </a:prstGeom>
          <a:noFill/>
        </p:spPr>
        <p:txBody>
          <a:bodyPr wrap="square" rtlCol="0">
            <a:spAutoFit/>
          </a:bodyPr>
          <a:lstStyle/>
          <a:p>
            <a:r>
              <a:rPr lang="zh-CN" altLang="en-US" sz="1050" dirty="0">
                <a:solidFill>
                  <a:srgbClr val="FF0000"/>
                </a:solidFill>
                <a:latin typeface="Adobe 宋体 Std L" panose="02020300000000000000" pitchFamily="18" charset="-122"/>
                <a:ea typeface="Adobe 宋体 Std L" panose="02020300000000000000" pitchFamily="18" charset="-122"/>
              </a:rPr>
              <a:t>小角度计算时首选圆拟合：图中角度为</a:t>
            </a:r>
            <a:r>
              <a:rPr lang="en-US" altLang="zh-CN" sz="1050" dirty="0">
                <a:solidFill>
                  <a:srgbClr val="FF0000"/>
                </a:solidFill>
                <a:latin typeface="Adobe 宋体 Std L" panose="02020300000000000000" pitchFamily="18" charset="-122"/>
                <a:ea typeface="Adobe 宋体 Std L" panose="02020300000000000000" pitchFamily="18" charset="-122"/>
              </a:rPr>
              <a:t>4</a:t>
            </a:r>
            <a:r>
              <a:rPr lang="zh-CN" altLang="en-US" sz="1050" dirty="0">
                <a:solidFill>
                  <a:srgbClr val="FF0000"/>
                </a:solidFill>
                <a:latin typeface="Adobe 宋体 Std L" panose="02020300000000000000" pitchFamily="18" charset="-122"/>
                <a:ea typeface="Adobe 宋体 Std L" panose="02020300000000000000" pitchFamily="18" charset="-122"/>
              </a:rPr>
              <a:t>度左右</a:t>
            </a:r>
          </a:p>
        </p:txBody>
      </p:sp>
      <p:sp>
        <p:nvSpPr>
          <p:cNvPr id="47" name="文本框 46">
            <a:extLst>
              <a:ext uri="{FF2B5EF4-FFF2-40B4-BE49-F238E27FC236}">
                <a16:creationId xmlns:a16="http://schemas.microsoft.com/office/drawing/2014/main" id="{B84D1062-B797-48EA-AC2E-412338B37A63}"/>
              </a:ext>
            </a:extLst>
          </p:cNvPr>
          <p:cNvSpPr txBox="1"/>
          <p:nvPr/>
        </p:nvSpPr>
        <p:spPr>
          <a:xfrm>
            <a:off x="5065917" y="4272043"/>
            <a:ext cx="3314699" cy="253916"/>
          </a:xfrm>
          <a:prstGeom prst="rect">
            <a:avLst/>
          </a:prstGeom>
          <a:noFill/>
        </p:spPr>
        <p:txBody>
          <a:bodyPr wrap="square" rtlCol="0">
            <a:spAutoFit/>
          </a:bodyPr>
          <a:lstStyle/>
          <a:p>
            <a:r>
              <a:rPr lang="zh-CN" altLang="en-US" sz="1050" dirty="0">
                <a:solidFill>
                  <a:srgbClr val="FF0000"/>
                </a:solidFill>
                <a:latin typeface="Adobe 宋体 Std L" panose="02020300000000000000" pitchFamily="18" charset="-122"/>
                <a:ea typeface="Adobe 宋体 Std L" panose="02020300000000000000" pitchFamily="18" charset="-122"/>
              </a:rPr>
              <a:t>对于背景或接触位置噪点比较多时，圆拟事优势明显</a:t>
            </a:r>
          </a:p>
        </p:txBody>
      </p:sp>
      <p:sp>
        <p:nvSpPr>
          <p:cNvPr id="48" name="文本框 47">
            <a:extLst>
              <a:ext uri="{FF2B5EF4-FFF2-40B4-BE49-F238E27FC236}">
                <a16:creationId xmlns:a16="http://schemas.microsoft.com/office/drawing/2014/main" id="{5A82B914-6E7F-4014-80A9-EC1396B296DD}"/>
              </a:ext>
            </a:extLst>
          </p:cNvPr>
          <p:cNvSpPr txBox="1"/>
          <p:nvPr/>
        </p:nvSpPr>
        <p:spPr>
          <a:xfrm>
            <a:off x="5027817" y="6475534"/>
            <a:ext cx="3314699" cy="253916"/>
          </a:xfrm>
          <a:prstGeom prst="rect">
            <a:avLst/>
          </a:prstGeom>
          <a:noFill/>
        </p:spPr>
        <p:txBody>
          <a:bodyPr wrap="square" rtlCol="0">
            <a:spAutoFit/>
          </a:bodyPr>
          <a:lstStyle/>
          <a:p>
            <a:r>
              <a:rPr lang="zh-CN" altLang="en-US" sz="1050" dirty="0">
                <a:solidFill>
                  <a:srgbClr val="FF0000"/>
                </a:solidFill>
                <a:latin typeface="Adobe 宋体 Std L" panose="02020300000000000000" pitchFamily="18" charset="-122"/>
                <a:ea typeface="Adobe 宋体 Std L" panose="02020300000000000000" pitchFamily="18" charset="-122"/>
              </a:rPr>
              <a:t>有重力影响时或接触角值较大时，圆拟合的精度没有</a:t>
            </a:r>
          </a:p>
        </p:txBody>
      </p:sp>
      <p:sp>
        <p:nvSpPr>
          <p:cNvPr id="28" name="Rectangle 2">
            <a:extLst>
              <a:ext uri="{FF2B5EF4-FFF2-40B4-BE49-F238E27FC236}">
                <a16:creationId xmlns:a16="http://schemas.microsoft.com/office/drawing/2014/main" id="{77A207B4-ACEE-4C30-8EEC-42E6E178FF1F}"/>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43" name="图片 42">
            <a:extLst>
              <a:ext uri="{FF2B5EF4-FFF2-40B4-BE49-F238E27FC236}">
                <a16:creationId xmlns:a16="http://schemas.microsoft.com/office/drawing/2014/main" id="{0863A52B-321B-4E2C-BB34-30500D299B90}"/>
              </a:ext>
            </a:extLst>
          </p:cNvPr>
          <p:cNvPicPr>
            <a:picLocks noChangeAspect="1"/>
          </p:cNvPicPr>
          <p:nvPr/>
        </p:nvPicPr>
        <p:blipFill>
          <a:blip r:embed="rId5"/>
          <a:stretch>
            <a:fillRect/>
          </a:stretch>
        </p:blipFill>
        <p:spPr>
          <a:xfrm>
            <a:off x="1285754" y="315901"/>
            <a:ext cx="999077" cy="924821"/>
          </a:xfrm>
          <a:prstGeom prst="rect">
            <a:avLst/>
          </a:prstGeom>
        </p:spPr>
      </p:pic>
    </p:spTree>
    <p:extLst>
      <p:ext uri="{BB962C8B-B14F-4D97-AF65-F5344CB8AC3E}">
        <p14:creationId xmlns:p14="http://schemas.microsoft.com/office/powerpoint/2010/main" val="130781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0-#ppt_w/2"/>
                                          </p:val>
                                        </p:tav>
                                        <p:tav tm="100000">
                                          <p:val>
                                            <p:strVal val="#ppt_x"/>
                                          </p:val>
                                        </p:tav>
                                      </p:tavLst>
                                    </p:anim>
                                    <p:anim calcmode="lin" valueType="num">
                                      <p:cBhvr additive="base">
                                        <p:cTn id="13"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up)">
                                      <p:cBhvr>
                                        <p:cTn id="56" dur="500"/>
                                        <p:tgtEl>
                                          <p:spTgt spid="30"/>
                                        </p:tgtEl>
                                      </p:cBhvr>
                                    </p:animEffec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down)">
                                      <p:cBhvr>
                                        <p:cTn id="60" dur="500"/>
                                        <p:tgtEl>
                                          <p:spTgt spid="38"/>
                                        </p:tgtEl>
                                      </p:cBhvr>
                                    </p:animEffect>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down)">
                                      <p:cBhvr>
                                        <p:cTn id="64" dur="500"/>
                                        <p:tgtEl>
                                          <p:spTgt spid="39"/>
                                        </p:tgtEl>
                                      </p:cBhvr>
                                    </p:animEffect>
                                  </p:childTnLst>
                                </p:cTn>
                              </p:par>
                            </p:childTnLst>
                          </p:cTn>
                        </p:par>
                        <p:par>
                          <p:cTn id="65" fill="hold">
                            <p:stCondLst>
                              <p:cond delay="1500"/>
                            </p:stCondLst>
                            <p:childTnLst>
                              <p:par>
                                <p:cTn id="66" presetID="1" presetClass="entr" presetSubtype="0" fill="hold" grpId="0" nodeType="afterEffect">
                                  <p:stCondLst>
                                    <p:cond delay="0"/>
                                  </p:stCondLst>
                                  <p:childTnLst>
                                    <p:set>
                                      <p:cBhvr>
                                        <p:cTn id="67" dur="1" fill="hold">
                                          <p:stCondLst>
                                            <p:cond delay="0"/>
                                          </p:stCondLst>
                                        </p:cTn>
                                        <p:tgtEl>
                                          <p:spTgt spid="41"/>
                                        </p:tgtEl>
                                        <p:attrNameLst>
                                          <p:attrName>style.visibility</p:attrName>
                                        </p:attrNameLst>
                                      </p:cBhvr>
                                      <p:to>
                                        <p:strVal val="visible"/>
                                      </p:to>
                                    </p:set>
                                  </p:childTnLst>
                                </p:cTn>
                              </p:par>
                            </p:childTnLst>
                          </p:cTn>
                        </p:par>
                        <p:par>
                          <p:cTn id="68" fill="hold">
                            <p:stCondLst>
                              <p:cond delay="150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0">
                                            <p:txEl>
                                              <p:pRg st="11" end="11"/>
                                            </p:txEl>
                                          </p:spTgt>
                                        </p:tgtEl>
                                        <p:attrNameLst>
                                          <p:attrName>style.visibility</p:attrName>
                                        </p:attrNameLst>
                                      </p:cBhvr>
                                      <p:to>
                                        <p:strVal val="visible"/>
                                      </p:to>
                                    </p:set>
                                    <p:animEffect transition="in" filter="wipe(left)">
                                      <p:cBhvr>
                                        <p:cTn id="75" dur="500"/>
                                        <p:tgtEl>
                                          <p:spTgt spid="10">
                                            <p:txEl>
                                              <p:pRg st="11" end="1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0">
                                            <p:txEl>
                                              <p:pRg st="12" end="12"/>
                                            </p:txEl>
                                          </p:spTgt>
                                        </p:tgtEl>
                                        <p:attrNameLst>
                                          <p:attrName>style.visibility</p:attrName>
                                        </p:attrNameLst>
                                      </p:cBhvr>
                                      <p:to>
                                        <p:strVal val="visible"/>
                                      </p:to>
                                    </p:set>
                                    <p:animEffect transition="in" filter="wipe(left)">
                                      <p:cBhvr>
                                        <p:cTn id="80" dur="500"/>
                                        <p:tgtEl>
                                          <p:spTgt spid="10">
                                            <p:txEl>
                                              <p:pRg st="12" end="1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0">
                                            <p:txEl>
                                              <p:pRg st="13" end="13"/>
                                            </p:txEl>
                                          </p:spTgt>
                                        </p:tgtEl>
                                        <p:attrNameLst>
                                          <p:attrName>style.visibility</p:attrName>
                                        </p:attrNameLst>
                                      </p:cBhvr>
                                      <p:to>
                                        <p:strVal val="visible"/>
                                      </p:to>
                                    </p:set>
                                    <p:animEffect transition="in" filter="wipe(left)">
                                      <p:cBhvr>
                                        <p:cTn id="85" dur="500"/>
                                        <p:tgtEl>
                                          <p:spTgt spid="10">
                                            <p:txEl>
                                              <p:pRg st="13" end="1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0">
                                            <p:txEl>
                                              <p:pRg st="14" end="14"/>
                                            </p:txEl>
                                          </p:spTgt>
                                        </p:tgtEl>
                                        <p:attrNameLst>
                                          <p:attrName>style.visibility</p:attrName>
                                        </p:attrNameLst>
                                      </p:cBhvr>
                                      <p:to>
                                        <p:strVal val="visible"/>
                                      </p:to>
                                    </p:set>
                                    <p:animEffect transition="in" filter="wipe(left)">
                                      <p:cBhvr>
                                        <p:cTn id="90" dur="500"/>
                                        <p:tgtEl>
                                          <p:spTgt spid="10">
                                            <p:txEl>
                                              <p:pRg st="14" end="14"/>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0">
                                            <p:txEl>
                                              <p:pRg st="15" end="15"/>
                                            </p:txEl>
                                          </p:spTgt>
                                        </p:tgtEl>
                                        <p:attrNameLst>
                                          <p:attrName>style.visibility</p:attrName>
                                        </p:attrNameLst>
                                      </p:cBhvr>
                                      <p:to>
                                        <p:strVal val="visible"/>
                                      </p:to>
                                    </p:set>
                                    <p:animEffect transition="in" filter="wipe(left)">
                                      <p:cBhvr>
                                        <p:cTn id="95" dur="500"/>
                                        <p:tgtEl>
                                          <p:spTgt spid="10">
                                            <p:txEl>
                                              <p:pRg st="15" end="15"/>
                                            </p:txEl>
                                          </p:spTgt>
                                        </p:tgtEl>
                                      </p:cBhvr>
                                    </p:animEffect>
                                  </p:childTnLst>
                                </p:cTn>
                              </p:par>
                              <p:par>
                                <p:cTn id="96" presetID="22" presetClass="entr" presetSubtype="8" fill="hold" nodeType="withEffect">
                                  <p:stCondLst>
                                    <p:cond delay="0"/>
                                  </p:stCondLst>
                                  <p:childTnLst>
                                    <p:set>
                                      <p:cBhvr>
                                        <p:cTn id="97" dur="1" fill="hold">
                                          <p:stCondLst>
                                            <p:cond delay="0"/>
                                          </p:stCondLst>
                                        </p:cTn>
                                        <p:tgtEl>
                                          <p:spTgt spid="10">
                                            <p:txEl>
                                              <p:pRg st="16" end="16"/>
                                            </p:txEl>
                                          </p:spTgt>
                                        </p:tgtEl>
                                        <p:attrNameLst>
                                          <p:attrName>style.visibility</p:attrName>
                                        </p:attrNameLst>
                                      </p:cBhvr>
                                      <p:to>
                                        <p:strVal val="visible"/>
                                      </p:to>
                                    </p:set>
                                    <p:animEffect transition="in" filter="wipe(left)">
                                      <p:cBhvr>
                                        <p:cTn id="98" dur="500"/>
                                        <p:tgtEl>
                                          <p:spTgt spid="10">
                                            <p:txEl>
                                              <p:pRg st="16" end="16"/>
                                            </p:txEl>
                                          </p:spTgt>
                                        </p:tgtEl>
                                      </p:cBhvr>
                                    </p:animEffect>
                                  </p:childTnLst>
                                </p:cTn>
                              </p:par>
                              <p:par>
                                <p:cTn id="99" presetID="22" presetClass="entr" presetSubtype="8" fill="hold" nodeType="withEffect">
                                  <p:stCondLst>
                                    <p:cond delay="0"/>
                                  </p:stCondLst>
                                  <p:childTnLst>
                                    <p:set>
                                      <p:cBhvr>
                                        <p:cTn id="100" dur="1" fill="hold">
                                          <p:stCondLst>
                                            <p:cond delay="0"/>
                                          </p:stCondLst>
                                        </p:cTn>
                                        <p:tgtEl>
                                          <p:spTgt spid="10">
                                            <p:txEl>
                                              <p:pRg st="17" end="17"/>
                                            </p:txEl>
                                          </p:spTgt>
                                        </p:tgtEl>
                                        <p:attrNameLst>
                                          <p:attrName>style.visibility</p:attrName>
                                        </p:attrNameLst>
                                      </p:cBhvr>
                                      <p:to>
                                        <p:strVal val="visible"/>
                                      </p:to>
                                    </p:set>
                                    <p:animEffect transition="in" filter="wipe(left)">
                                      <p:cBhvr>
                                        <p:cTn id="101" dur="500"/>
                                        <p:tgtEl>
                                          <p:spTgt spid="10">
                                            <p:txEl>
                                              <p:pRg st="17" end="17"/>
                                            </p:txEl>
                                          </p:spTgt>
                                        </p:tgtEl>
                                      </p:cBhvr>
                                    </p:animEffect>
                                  </p:childTnLst>
                                </p:cTn>
                              </p:par>
                              <p:par>
                                <p:cTn id="102" presetID="22" presetClass="entr" presetSubtype="8" fill="hold" nodeType="withEffect">
                                  <p:stCondLst>
                                    <p:cond delay="0"/>
                                  </p:stCondLst>
                                  <p:childTnLst>
                                    <p:set>
                                      <p:cBhvr>
                                        <p:cTn id="103" dur="1" fill="hold">
                                          <p:stCondLst>
                                            <p:cond delay="0"/>
                                          </p:stCondLst>
                                        </p:cTn>
                                        <p:tgtEl>
                                          <p:spTgt spid="10">
                                            <p:txEl>
                                              <p:pRg st="18" end="18"/>
                                            </p:txEl>
                                          </p:spTgt>
                                        </p:tgtEl>
                                        <p:attrNameLst>
                                          <p:attrName>style.visibility</p:attrName>
                                        </p:attrNameLst>
                                      </p:cBhvr>
                                      <p:to>
                                        <p:strVal val="visible"/>
                                      </p:to>
                                    </p:set>
                                    <p:animEffect transition="in" filter="wipe(left)">
                                      <p:cBhvr>
                                        <p:cTn id="104" dur="500"/>
                                        <p:tgtEl>
                                          <p:spTgt spid="10">
                                            <p:txEl>
                                              <p:pRg st="18" end="18"/>
                                            </p:txEl>
                                          </p:spTgt>
                                        </p:tgtEl>
                                      </p:cBhvr>
                                    </p:animEffect>
                                  </p:childTnLst>
                                </p:cTn>
                              </p:par>
                              <p:par>
                                <p:cTn id="105" presetID="22" presetClass="entr" presetSubtype="8" fill="hold" nodeType="withEffect">
                                  <p:stCondLst>
                                    <p:cond delay="0"/>
                                  </p:stCondLst>
                                  <p:childTnLst>
                                    <p:set>
                                      <p:cBhvr>
                                        <p:cTn id="106" dur="1" fill="hold">
                                          <p:stCondLst>
                                            <p:cond delay="0"/>
                                          </p:stCondLst>
                                        </p:cTn>
                                        <p:tgtEl>
                                          <p:spTgt spid="10">
                                            <p:txEl>
                                              <p:pRg st="19" end="19"/>
                                            </p:txEl>
                                          </p:spTgt>
                                        </p:tgtEl>
                                        <p:attrNameLst>
                                          <p:attrName>style.visibility</p:attrName>
                                        </p:attrNameLst>
                                      </p:cBhvr>
                                      <p:to>
                                        <p:strVal val="visible"/>
                                      </p:to>
                                    </p:set>
                                    <p:animEffect transition="in" filter="wipe(left)">
                                      <p:cBhvr>
                                        <p:cTn id="107" dur="500"/>
                                        <p:tgtEl>
                                          <p:spTgt spid="10">
                                            <p:txEl>
                                              <p:pRg st="19" end="19"/>
                                            </p:txEl>
                                          </p:spTgt>
                                        </p:tgtEl>
                                      </p:cBhvr>
                                    </p:animEffect>
                                  </p:childTnLst>
                                </p:cTn>
                              </p:par>
                              <p:par>
                                <p:cTn id="108" presetID="22" presetClass="entr" presetSubtype="8" fill="hold" nodeType="withEffect">
                                  <p:stCondLst>
                                    <p:cond delay="0"/>
                                  </p:stCondLst>
                                  <p:childTnLst>
                                    <p:set>
                                      <p:cBhvr>
                                        <p:cTn id="109" dur="1" fill="hold">
                                          <p:stCondLst>
                                            <p:cond delay="0"/>
                                          </p:stCondLst>
                                        </p:cTn>
                                        <p:tgtEl>
                                          <p:spTgt spid="10">
                                            <p:txEl>
                                              <p:pRg st="20" end="20"/>
                                            </p:txEl>
                                          </p:spTgt>
                                        </p:tgtEl>
                                        <p:attrNameLst>
                                          <p:attrName>style.visibility</p:attrName>
                                        </p:attrNameLst>
                                      </p:cBhvr>
                                      <p:to>
                                        <p:strVal val="visible"/>
                                      </p:to>
                                    </p:set>
                                    <p:animEffect transition="in" filter="wipe(left)">
                                      <p:cBhvr>
                                        <p:cTn id="110" dur="500"/>
                                        <p:tgtEl>
                                          <p:spTgt spid="10">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194158" y="1422667"/>
            <a:ext cx="6154198"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简单的高数算法：椭圆拟合法</a:t>
            </a:r>
          </a:p>
        </p:txBody>
      </p:sp>
      <p:sp>
        <p:nvSpPr>
          <p:cNvPr id="10" name="矩形 9">
            <a:extLst>
              <a:ext uri="{FF2B5EF4-FFF2-40B4-BE49-F238E27FC236}">
                <a16:creationId xmlns:a16="http://schemas.microsoft.com/office/drawing/2014/main" id="{C1F2674D-DE76-43BF-B7BF-CCF34561113A}"/>
              </a:ext>
            </a:extLst>
          </p:cNvPr>
          <p:cNvSpPr/>
          <p:nvPr/>
        </p:nvSpPr>
        <p:spPr>
          <a:xfrm>
            <a:off x="194157" y="1784681"/>
            <a:ext cx="3800543" cy="4623125"/>
          </a:xfrm>
          <a:prstGeom prst="rect">
            <a:avLst/>
          </a:prstGeom>
        </p:spPr>
        <p:txBody>
          <a:bodyPr wrap="square">
            <a:spAutoFit/>
          </a:bodyPr>
          <a:lstStyle/>
          <a:p>
            <a:pPr>
              <a:lnSpc>
                <a:spcPct val="150000"/>
              </a:lnSpc>
            </a:pPr>
            <a:r>
              <a:rPr lang="zh-CN" altLang="en-US" sz="1100" dirty="0">
                <a:latin typeface="宋体" panose="02010600030101010101" pitchFamily="2" charset="-122"/>
                <a:ea typeface="宋体" panose="02010600030101010101" pitchFamily="2" charset="-122"/>
              </a:rPr>
              <a:t>椭圆拟合的原理与圆拟合基本类同，同样为图像量角器法，只是在具体的图像曲线拟合技术方面较为复杂。</a:t>
            </a:r>
            <a:endParaRPr lang="en-US" altLang="zh-CN" sz="1100" dirty="0">
              <a:latin typeface="宋体" panose="02010600030101010101" pitchFamily="2" charset="-122"/>
              <a:ea typeface="宋体" panose="02010600030101010101" pitchFamily="2" charset="-122"/>
            </a:endParaRPr>
          </a:p>
          <a:p>
            <a:pPr>
              <a:lnSpc>
                <a:spcPct val="150000"/>
              </a:lnSpc>
            </a:pPr>
            <a:r>
              <a:rPr lang="zh-CN" altLang="en-US" sz="1100" dirty="0">
                <a:latin typeface="宋体" panose="02010600030101010101" pitchFamily="2" charset="-122"/>
                <a:ea typeface="宋体" panose="02010600030101010101" pitchFamily="2" charset="-122"/>
              </a:rPr>
              <a:t>椭圆拟合相对于圆拟合而言，在小于</a:t>
            </a:r>
            <a:r>
              <a:rPr lang="en-US" altLang="zh-CN" sz="1100" dirty="0">
                <a:latin typeface="宋体" panose="02010600030101010101" pitchFamily="2" charset="-122"/>
                <a:ea typeface="宋体" panose="02010600030101010101" pitchFamily="2" charset="-122"/>
              </a:rPr>
              <a:t>10</a:t>
            </a:r>
            <a:r>
              <a:rPr lang="zh-CN" altLang="en-US" sz="1100" dirty="0">
                <a:latin typeface="宋体" panose="02010600030101010101" pitchFamily="2" charset="-122"/>
                <a:ea typeface="宋体" panose="02010600030101010101" pitchFamily="2" charset="-122"/>
              </a:rPr>
              <a:t>度的接触角测试方面的优势不具备。而椭圆拟合提出的两个应用（分析大于</a:t>
            </a:r>
            <a:r>
              <a:rPr lang="en-US" altLang="zh-CN" sz="1100" dirty="0">
                <a:latin typeface="宋体" panose="02010600030101010101" pitchFamily="2" charset="-122"/>
                <a:ea typeface="宋体" panose="02010600030101010101" pitchFamily="2" charset="-122"/>
              </a:rPr>
              <a:t>100</a:t>
            </a:r>
            <a:r>
              <a:rPr lang="zh-CN" altLang="en-US" sz="1100" dirty="0">
                <a:latin typeface="宋体" panose="02010600030101010101" pitchFamily="2" charset="-122"/>
                <a:ea typeface="宋体" panose="02010600030101010101" pitchFamily="2" charset="-122"/>
              </a:rPr>
              <a:t>度的接触角值，分析左、右不对称图像的接触角值）在具体测值中的实际效果也不尽理想。</a:t>
            </a:r>
            <a:endParaRPr lang="en-US" altLang="zh-CN" sz="1100" dirty="0">
              <a:latin typeface="宋体" panose="02010600030101010101" pitchFamily="2" charset="-122"/>
              <a:ea typeface="宋体" panose="02010600030101010101" pitchFamily="2" charset="-122"/>
            </a:endParaRPr>
          </a:p>
          <a:p>
            <a:pPr>
              <a:lnSpc>
                <a:spcPct val="150000"/>
              </a:lnSpc>
            </a:pPr>
            <a:endParaRPr lang="en-US" altLang="zh-CN" sz="1100" dirty="0">
              <a:latin typeface="宋体" panose="02010600030101010101" pitchFamily="2" charset="-122"/>
              <a:ea typeface="宋体" panose="02010600030101010101" pitchFamily="2" charset="-122"/>
            </a:endParaRPr>
          </a:p>
          <a:p>
            <a:pPr>
              <a:lnSpc>
                <a:spcPct val="150000"/>
              </a:lnSpc>
            </a:pPr>
            <a:r>
              <a:rPr lang="zh-CN" altLang="en-US" sz="1100" dirty="0">
                <a:latin typeface="宋体" panose="02010600030101010101" pitchFamily="2" charset="-122"/>
                <a:ea typeface="宋体" panose="02010600030101010101" pitchFamily="2" charset="-122"/>
              </a:rPr>
              <a:t>椭圆缺点同样存在于：</a:t>
            </a:r>
            <a:endParaRPr lang="en-US" altLang="zh-CN" sz="1100" dirty="0">
              <a:latin typeface="宋体" panose="02010600030101010101" pitchFamily="2" charset="-122"/>
              <a:ea typeface="宋体" panose="02010600030101010101" pitchFamily="2" charset="-122"/>
            </a:endParaRPr>
          </a:p>
          <a:p>
            <a:pPr>
              <a:lnSpc>
                <a:spcPct val="150000"/>
              </a:lnSpc>
            </a:pP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1</a:t>
            </a:r>
            <a:r>
              <a:rPr lang="zh-CN" altLang="en-US" sz="1100" dirty="0">
                <a:latin typeface="宋体" panose="02010600030101010101" pitchFamily="2" charset="-122"/>
                <a:ea typeface="宋体" panose="02010600030101010101" pitchFamily="2" charset="-122"/>
              </a:rPr>
              <a:t>）对液滴量的精度及重复性要求非常高。因为椭圆拟合本身上仍旧是一个几何量角器的，椭圆方程本身无法自动修正重力影响。</a:t>
            </a:r>
            <a:endParaRPr lang="en-US" altLang="zh-CN" sz="1100" dirty="0">
              <a:latin typeface="宋体" panose="02010600030101010101" pitchFamily="2" charset="-122"/>
              <a:ea typeface="宋体" panose="02010600030101010101" pitchFamily="2" charset="-122"/>
            </a:endParaRPr>
          </a:p>
          <a:p>
            <a:pPr>
              <a:lnSpc>
                <a:spcPct val="150000"/>
              </a:lnSpc>
            </a:pP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2</a:t>
            </a:r>
            <a:r>
              <a:rPr lang="zh-CN" altLang="en-US" sz="1100" dirty="0">
                <a:latin typeface="宋体" panose="02010600030101010101" pitchFamily="2" charset="-122"/>
                <a:ea typeface="宋体" panose="02010600030101010101" pitchFamily="2" charset="-122"/>
              </a:rPr>
              <a:t>）椭圆拟合法拟合</a:t>
            </a:r>
            <a:r>
              <a:rPr lang="en-US" altLang="zh-CN" sz="1100" dirty="0">
                <a:latin typeface="宋体" panose="02010600030101010101" pitchFamily="2" charset="-122"/>
                <a:ea typeface="宋体" panose="02010600030101010101" pitchFamily="2" charset="-122"/>
              </a:rPr>
              <a:t>10</a:t>
            </a:r>
            <a:r>
              <a:rPr lang="zh-CN" altLang="en-US" sz="1100" dirty="0">
                <a:latin typeface="宋体" panose="02010600030101010101" pitchFamily="2" charset="-122"/>
                <a:ea typeface="宋体" panose="02010600030101010101" pitchFamily="2" charset="-122"/>
              </a:rPr>
              <a:t>度以内接触角值以及特殊情况下的接触角值（如</a:t>
            </a:r>
            <a:r>
              <a:rPr lang="en-US" altLang="zh-CN" sz="1100" dirty="0">
                <a:latin typeface="宋体" panose="02010600030101010101" pitchFamily="2" charset="-122"/>
                <a:ea typeface="宋体" panose="02010600030101010101" pitchFamily="2" charset="-122"/>
              </a:rPr>
              <a:t>150</a:t>
            </a:r>
            <a:r>
              <a:rPr lang="zh-CN" altLang="en-US" sz="1100" dirty="0">
                <a:latin typeface="宋体" panose="02010600030101010101" pitchFamily="2" charset="-122"/>
                <a:ea typeface="宋体" panose="02010600030101010101" pitchFamily="2" charset="-122"/>
              </a:rPr>
              <a:t>度以上超疏水材料的接触角值等，此时的重力影响已经影响到轮廓，特别是中心线以下的轮廓与以上部分不再对称时）；</a:t>
            </a:r>
            <a:endParaRPr lang="en-US" altLang="zh-CN" sz="1100" dirty="0">
              <a:latin typeface="宋体" panose="02010600030101010101" pitchFamily="2" charset="-122"/>
              <a:ea typeface="宋体" panose="02010600030101010101" pitchFamily="2" charset="-122"/>
            </a:endParaRPr>
          </a:p>
          <a:p>
            <a:pPr>
              <a:lnSpc>
                <a:spcPct val="150000"/>
              </a:lnSpc>
            </a:pP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3</a:t>
            </a:r>
            <a:r>
              <a:rPr lang="zh-CN" altLang="en-US" sz="1100" dirty="0">
                <a:latin typeface="宋体" panose="02010600030101010101" pitchFamily="2" charset="-122"/>
                <a:ea typeface="宋体" panose="02010600030101010101" pitchFamily="2" charset="-122"/>
              </a:rPr>
              <a:t>）无法真实表征界面化学现象，如化学多样性、重力的体现、界面化学的三明治效应等；</a:t>
            </a:r>
            <a:endParaRPr lang="en-US" altLang="zh-CN" sz="1100" dirty="0">
              <a:latin typeface="宋体" panose="02010600030101010101" pitchFamily="2" charset="-122"/>
              <a:ea typeface="宋体" panose="02010600030101010101" pitchFamily="2" charset="-122"/>
            </a:endParaRPr>
          </a:p>
          <a:p>
            <a:pPr>
              <a:lnSpc>
                <a:spcPct val="150000"/>
              </a:lnSpc>
            </a:pP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4</a:t>
            </a:r>
            <a:r>
              <a:rPr lang="zh-CN" altLang="en-US" sz="1100" dirty="0">
                <a:latin typeface="宋体" panose="02010600030101010101" pitchFamily="2" charset="-122"/>
                <a:ea typeface="宋体" panose="02010600030101010101" pitchFamily="2" charset="-122"/>
              </a:rPr>
              <a:t>）可拟合部分非轴对称图像。</a:t>
            </a:r>
          </a:p>
        </p:txBody>
      </p:sp>
      <p:pic>
        <p:nvPicPr>
          <p:cNvPr id="18470" name="图片 18469">
            <a:extLst>
              <a:ext uri="{FF2B5EF4-FFF2-40B4-BE49-F238E27FC236}">
                <a16:creationId xmlns:a16="http://schemas.microsoft.com/office/drawing/2014/main" id="{0787E483-AE1B-4374-9881-128C3C6C30AE}"/>
              </a:ext>
            </a:extLst>
          </p:cNvPr>
          <p:cNvPicPr>
            <a:picLocks noChangeAspect="1"/>
          </p:cNvPicPr>
          <p:nvPr/>
        </p:nvPicPr>
        <p:blipFill>
          <a:blip r:embed="rId2"/>
          <a:stretch>
            <a:fillRect/>
          </a:stretch>
        </p:blipFill>
        <p:spPr>
          <a:xfrm>
            <a:off x="4177788" y="2207327"/>
            <a:ext cx="2133600" cy="1543013"/>
          </a:xfrm>
          <a:prstGeom prst="rect">
            <a:avLst/>
          </a:prstGeom>
        </p:spPr>
      </p:pic>
      <p:pic>
        <p:nvPicPr>
          <p:cNvPr id="125" name="图片 124">
            <a:extLst>
              <a:ext uri="{FF2B5EF4-FFF2-40B4-BE49-F238E27FC236}">
                <a16:creationId xmlns:a16="http://schemas.microsoft.com/office/drawing/2014/main" id="{F97C4BCD-9962-4E2C-848E-29031F2E296E}"/>
              </a:ext>
            </a:extLst>
          </p:cNvPr>
          <p:cNvPicPr>
            <a:picLocks noChangeAspect="1"/>
          </p:cNvPicPr>
          <p:nvPr/>
        </p:nvPicPr>
        <p:blipFill rotWithShape="1">
          <a:blip r:embed="rId2"/>
          <a:srcRect t="71052" r="64722"/>
          <a:stretch/>
        </p:blipFill>
        <p:spPr>
          <a:xfrm>
            <a:off x="6311388" y="2207327"/>
            <a:ext cx="2566063" cy="1522837"/>
          </a:xfrm>
          <a:prstGeom prst="rect">
            <a:avLst/>
          </a:prstGeom>
        </p:spPr>
      </p:pic>
      <p:pic>
        <p:nvPicPr>
          <p:cNvPr id="2" name="图片 1">
            <a:extLst>
              <a:ext uri="{FF2B5EF4-FFF2-40B4-BE49-F238E27FC236}">
                <a16:creationId xmlns:a16="http://schemas.microsoft.com/office/drawing/2014/main" id="{A479EA2B-22F0-4D7D-93DA-83BF74B43D94}"/>
              </a:ext>
            </a:extLst>
          </p:cNvPr>
          <p:cNvPicPr>
            <a:picLocks noChangeAspect="1"/>
          </p:cNvPicPr>
          <p:nvPr/>
        </p:nvPicPr>
        <p:blipFill rotWithShape="1">
          <a:blip r:embed="rId3"/>
          <a:srcRect l="17958" t="30961" r="17602"/>
          <a:stretch/>
        </p:blipFill>
        <p:spPr>
          <a:xfrm>
            <a:off x="4108171" y="3854999"/>
            <a:ext cx="2209801" cy="1828077"/>
          </a:xfrm>
          <a:prstGeom prst="rect">
            <a:avLst/>
          </a:prstGeom>
        </p:spPr>
      </p:pic>
      <p:pic>
        <p:nvPicPr>
          <p:cNvPr id="16" name="图片 15">
            <a:extLst>
              <a:ext uri="{FF2B5EF4-FFF2-40B4-BE49-F238E27FC236}">
                <a16:creationId xmlns:a16="http://schemas.microsoft.com/office/drawing/2014/main" id="{29CEFB1F-0A3A-4065-B56D-386F6789E036}"/>
              </a:ext>
            </a:extLst>
          </p:cNvPr>
          <p:cNvPicPr>
            <a:picLocks noChangeAspect="1"/>
          </p:cNvPicPr>
          <p:nvPr/>
        </p:nvPicPr>
        <p:blipFill rotWithShape="1">
          <a:blip r:embed="rId3"/>
          <a:srcRect l="22334" t="64048" r="20699" b="5770"/>
          <a:stretch/>
        </p:blipFill>
        <p:spPr>
          <a:xfrm>
            <a:off x="6299861" y="4517800"/>
            <a:ext cx="2848452" cy="1165276"/>
          </a:xfrm>
          <a:prstGeom prst="rect">
            <a:avLst/>
          </a:prstGeom>
        </p:spPr>
      </p:pic>
      <p:cxnSp>
        <p:nvCxnSpPr>
          <p:cNvPr id="128" name="直接箭头连接符 127">
            <a:extLst>
              <a:ext uri="{FF2B5EF4-FFF2-40B4-BE49-F238E27FC236}">
                <a16:creationId xmlns:a16="http://schemas.microsoft.com/office/drawing/2014/main" id="{A45C7462-D397-43FF-BD5D-ADBDDE65D5C9}"/>
              </a:ext>
            </a:extLst>
          </p:cNvPr>
          <p:cNvCxnSpPr>
            <a:cxnSpLocks/>
          </p:cNvCxnSpPr>
          <p:nvPr/>
        </p:nvCxnSpPr>
        <p:spPr bwMode="auto">
          <a:xfrm>
            <a:off x="5022378" y="5290938"/>
            <a:ext cx="2038642" cy="108931"/>
          </a:xfrm>
          <a:prstGeom prst="straightConnector1">
            <a:avLst/>
          </a:prstGeom>
          <a:solidFill>
            <a:schemeClr val="accent1"/>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箭头连接符 17">
            <a:extLst>
              <a:ext uri="{FF2B5EF4-FFF2-40B4-BE49-F238E27FC236}">
                <a16:creationId xmlns:a16="http://schemas.microsoft.com/office/drawing/2014/main" id="{9B89A75F-C1A3-4E08-8448-8F103FBAD7F9}"/>
              </a:ext>
            </a:extLst>
          </p:cNvPr>
          <p:cNvCxnSpPr>
            <a:cxnSpLocks/>
          </p:cNvCxnSpPr>
          <p:nvPr/>
        </p:nvCxnSpPr>
        <p:spPr bwMode="auto">
          <a:xfrm flipV="1">
            <a:off x="4942447" y="3175894"/>
            <a:ext cx="2728173" cy="380938"/>
          </a:xfrm>
          <a:prstGeom prst="straightConnector1">
            <a:avLst/>
          </a:prstGeom>
          <a:solidFill>
            <a:schemeClr val="accent1"/>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Rectangle 2">
            <a:extLst>
              <a:ext uri="{FF2B5EF4-FFF2-40B4-BE49-F238E27FC236}">
                <a16:creationId xmlns:a16="http://schemas.microsoft.com/office/drawing/2014/main" id="{487D9828-5F70-47BB-BED2-099A4B926734}"/>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7" name="图片 16">
            <a:extLst>
              <a:ext uri="{FF2B5EF4-FFF2-40B4-BE49-F238E27FC236}">
                <a16:creationId xmlns:a16="http://schemas.microsoft.com/office/drawing/2014/main" id="{BCD0AE87-B461-4B56-B923-00CD96CE39F9}"/>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283097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left)">
                                      <p:cBhvr>
                                        <p:cTn id="28" dur="500"/>
                                        <p:tgtEl>
                                          <p:spTgt spid="10">
                                            <p:txEl>
                                              <p:pRg st="1" end="1"/>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wipe(left)">
                                      <p:cBhvr>
                                        <p:cTn id="31" dur="500"/>
                                        <p:tgtEl>
                                          <p:spTgt spid="10">
                                            <p:txEl>
                                              <p:pRg st="3" end="3"/>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wipe(left)">
                                      <p:cBhvr>
                                        <p:cTn id="34" dur="500"/>
                                        <p:tgtEl>
                                          <p:spTgt spid="10">
                                            <p:txEl>
                                              <p:pRg st="4" end="4"/>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0">
                                            <p:txEl>
                                              <p:pRg st="6" end="6"/>
                                            </p:txEl>
                                          </p:spTgt>
                                        </p:tgtEl>
                                        <p:attrNameLst>
                                          <p:attrName>style.visibility</p:attrName>
                                        </p:attrNameLst>
                                      </p:cBhvr>
                                      <p:to>
                                        <p:strVal val="visible"/>
                                      </p:to>
                                    </p:set>
                                    <p:animEffect transition="in" filter="wipe(left)">
                                      <p:cBhvr>
                                        <p:cTn id="40" dur="500"/>
                                        <p:tgtEl>
                                          <p:spTgt spid="10">
                                            <p:txEl>
                                              <p:pRg st="6" end="6"/>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xEl>
                                              <p:pRg st="7" end="7"/>
                                            </p:txEl>
                                          </p:spTgt>
                                        </p:tgtEl>
                                        <p:attrNameLst>
                                          <p:attrName>style.visibility</p:attrName>
                                        </p:attrNameLst>
                                      </p:cBhvr>
                                      <p:to>
                                        <p:strVal val="visible"/>
                                      </p:to>
                                    </p:set>
                                    <p:animEffect transition="in" filter="wipe(left)">
                                      <p:cBhvr>
                                        <p:cTn id="43" dur="500"/>
                                        <p:tgtEl>
                                          <p:spTgt spid="10">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8470"/>
                                        </p:tgtEl>
                                        <p:attrNameLst>
                                          <p:attrName>style.visibility</p:attrName>
                                        </p:attrNameLst>
                                      </p:cBhvr>
                                      <p:to>
                                        <p:strVal val="visible"/>
                                      </p:to>
                                    </p:set>
                                  </p:childTnLst>
                                </p:cTn>
                              </p:par>
                            </p:childTnLst>
                          </p:cTn>
                        </p:par>
                        <p:par>
                          <p:cTn id="48" fill="hold">
                            <p:stCondLst>
                              <p:cond delay="0"/>
                            </p:stCondLst>
                            <p:childTnLst>
                              <p:par>
                                <p:cTn id="49" presetID="22" presetClass="entr" presetSubtype="8" fill="hold" nodeType="after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wipe(left)">
                                      <p:cBhvr>
                                        <p:cTn id="51" dur="500"/>
                                        <p:tgtEl>
                                          <p:spTgt spid="128"/>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125"/>
                                        </p:tgtEl>
                                        <p:attrNameLst>
                                          <p:attrName>style.visibility</p:attrName>
                                        </p:attrNameLst>
                                      </p:cBhvr>
                                      <p:to>
                                        <p:strVal val="visible"/>
                                      </p:to>
                                    </p:set>
                                    <p:animEffect transition="in" filter="wipe(left)">
                                      <p:cBhvr>
                                        <p:cTn id="55" dur="500"/>
                                        <p:tgtEl>
                                          <p:spTgt spid="125"/>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304800" y="1419894"/>
            <a:ext cx="6154198" cy="30777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复杂的高数算法：切线法、曲线尺法、</a:t>
            </a:r>
            <a:r>
              <a:rPr lang="en-US" altLang="zh-CN" sz="1400" b="1" dirty="0">
                <a:latin typeface="宋体" panose="02010600030101010101" pitchFamily="2" charset="-122"/>
                <a:ea typeface="宋体" panose="02010600030101010101" pitchFamily="2" charset="-122"/>
              </a:rPr>
              <a:t>Spline</a:t>
            </a:r>
            <a:r>
              <a:rPr lang="zh-CN" altLang="en-US" sz="1400" b="1" dirty="0">
                <a:latin typeface="宋体" panose="02010600030101010101" pitchFamily="2" charset="-122"/>
                <a:ea typeface="宋体" panose="02010600030101010101" pitchFamily="2" charset="-122"/>
              </a:rPr>
              <a:t>插值法</a:t>
            </a:r>
          </a:p>
        </p:txBody>
      </p:sp>
      <p:sp>
        <p:nvSpPr>
          <p:cNvPr id="10" name="矩形 9">
            <a:extLst>
              <a:ext uri="{FF2B5EF4-FFF2-40B4-BE49-F238E27FC236}">
                <a16:creationId xmlns:a16="http://schemas.microsoft.com/office/drawing/2014/main" id="{C1F2674D-DE76-43BF-B7BF-CCF34561113A}"/>
              </a:ext>
            </a:extLst>
          </p:cNvPr>
          <p:cNvSpPr/>
          <p:nvPr/>
        </p:nvSpPr>
        <p:spPr>
          <a:xfrm>
            <a:off x="304800" y="1667771"/>
            <a:ext cx="4114800" cy="4708981"/>
          </a:xfrm>
          <a:prstGeom prst="rect">
            <a:avLst/>
          </a:prstGeom>
        </p:spPr>
        <p:txBody>
          <a:bodyPr wrap="square">
            <a:spAutoFit/>
          </a:bodyPr>
          <a:lstStyle/>
          <a:p>
            <a:pPr>
              <a:lnSpc>
                <a:spcPct val="150000"/>
              </a:lnSpc>
            </a:pPr>
            <a:r>
              <a:rPr lang="zh-CN" altLang="en-US" sz="1000" dirty="0">
                <a:latin typeface="宋体" panose="02010600030101010101" pitchFamily="2" charset="-122"/>
                <a:ea typeface="宋体" panose="02010600030101010101" pitchFamily="2" charset="-122"/>
              </a:rPr>
              <a:t>本系列算法同样为图像量角器法的一种，只是采用了更为复杂曲线拟合技术，具体测试过程是：拍摄液滴轮廓图像，采用图像识别技术查找图像的边缘（如</a:t>
            </a:r>
            <a:r>
              <a:rPr lang="en-US" altLang="zh-CN" sz="1000" dirty="0">
                <a:latin typeface="宋体" panose="02010600030101010101" pitchFamily="2" charset="-122"/>
                <a:ea typeface="宋体" panose="02010600030101010101" pitchFamily="2" charset="-122"/>
              </a:rPr>
              <a:t>Canny</a:t>
            </a:r>
            <a:r>
              <a:rPr lang="zh-CN" altLang="en-US" sz="1000" dirty="0">
                <a:latin typeface="宋体" panose="02010600030101010101" pitchFamily="2" charset="-122"/>
                <a:ea typeface="宋体" panose="02010600030101010101" pitchFamily="2" charset="-122"/>
              </a:rPr>
              <a:t>算子），提取边缘曲线的坐标，将坐标曲线与曲线方程进行最小二乘拟合，从而得到最终的方程曲线。在得到曲线方程后，在接触的两端点处求导数计算出接触角值。本方法通常用于前进、后退角的计算。</a:t>
            </a:r>
            <a:endParaRPr lang="en-US" altLang="zh-CN" sz="1000" dirty="0">
              <a:latin typeface="宋体" panose="02010600030101010101" pitchFamily="2" charset="-122"/>
              <a:ea typeface="宋体" panose="02010600030101010101" pitchFamily="2" charset="-122"/>
            </a:endParaRPr>
          </a:p>
          <a:p>
            <a:pPr>
              <a:lnSpc>
                <a:spcPct val="150000"/>
              </a:lnSpc>
            </a:pPr>
            <a:r>
              <a:rPr lang="zh-CN" altLang="en-US" sz="1000" dirty="0">
                <a:latin typeface="宋体" panose="02010600030101010101" pitchFamily="2" charset="-122"/>
                <a:ea typeface="宋体" panose="02010600030101010101" pitchFamily="2" charset="-122"/>
              </a:rPr>
              <a:t>其中以</a:t>
            </a:r>
            <a:r>
              <a:rPr lang="en-US" altLang="zh-CN" sz="1000" dirty="0">
                <a:latin typeface="宋体" panose="02010600030101010101" pitchFamily="2" charset="-122"/>
                <a:ea typeface="宋体" panose="02010600030101010101" pitchFamily="2" charset="-122"/>
              </a:rPr>
              <a:t>Spline</a:t>
            </a:r>
            <a:r>
              <a:rPr lang="zh-CN" altLang="en-US" sz="1000" dirty="0">
                <a:latin typeface="宋体" panose="02010600030101010101" pitchFamily="2" charset="-122"/>
                <a:ea typeface="宋体" panose="02010600030101010101" pitchFamily="2" charset="-122"/>
              </a:rPr>
              <a:t>算法最优，可以分析完全不规则图像的角度值。</a:t>
            </a:r>
          </a:p>
          <a:p>
            <a:pPr>
              <a:lnSpc>
                <a:spcPct val="150000"/>
              </a:lnSpc>
            </a:pPr>
            <a:endParaRPr lang="en-US" altLang="zh-CN" sz="1000" dirty="0">
              <a:latin typeface="宋体" panose="02010600030101010101" pitchFamily="2" charset="-122"/>
              <a:ea typeface="宋体" panose="02010600030101010101" pitchFamily="2" charset="-122"/>
            </a:endParaRPr>
          </a:p>
          <a:p>
            <a:pPr>
              <a:lnSpc>
                <a:spcPct val="150000"/>
              </a:lnSpc>
            </a:pPr>
            <a:r>
              <a:rPr lang="zh-CN" altLang="en-US" sz="1000" dirty="0">
                <a:latin typeface="宋体" panose="02010600030101010101" pitchFamily="2" charset="-122"/>
                <a:ea typeface="宋体" panose="02010600030101010101" pitchFamily="2" charset="-122"/>
              </a:rPr>
              <a:t>本系列算法的缺点在于：</a:t>
            </a:r>
            <a:endParaRPr lang="en-US" altLang="zh-CN" sz="1000" dirty="0">
              <a:latin typeface="宋体" panose="02010600030101010101" pitchFamily="2" charset="-122"/>
              <a:ea typeface="宋体" panose="02010600030101010101" pitchFamily="2" charset="-122"/>
            </a:endParaRPr>
          </a:p>
          <a:p>
            <a:pPr>
              <a:lnSpc>
                <a:spcPct val="150000"/>
              </a:lnSpc>
            </a:pP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1</a:t>
            </a:r>
            <a:r>
              <a:rPr lang="zh-CN" altLang="en-US" sz="1000" dirty="0">
                <a:latin typeface="宋体" panose="02010600030101010101" pitchFamily="2" charset="-122"/>
                <a:ea typeface="宋体" panose="02010600030101010101" pitchFamily="2" charset="-122"/>
              </a:rPr>
              <a:t>）仅仅是一种几何数学曲线拟合的量角器，无法准确描述；因其缺少界面化学相关算法的支撑，其测值仅是计算得出液滴轮廓的表象角度值，即该轮廓的几何意义上的角度值而并非真实的固－液－气或固－液－液三相体系的本征接触角值。事实上，因重力、浮力、化学多样性、异构性的存在，接触角体系非常复杂。</a:t>
            </a:r>
            <a:endParaRPr lang="en-US" altLang="zh-CN" sz="1000" dirty="0">
              <a:latin typeface="宋体" panose="02010600030101010101" pitchFamily="2" charset="-122"/>
              <a:ea typeface="宋体" panose="02010600030101010101" pitchFamily="2" charset="-122"/>
            </a:endParaRPr>
          </a:p>
          <a:p>
            <a:pPr>
              <a:lnSpc>
                <a:spcPct val="150000"/>
              </a:lnSpc>
            </a:pP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2</a:t>
            </a:r>
            <a:r>
              <a:rPr lang="zh-CN" altLang="en-US" sz="1000" dirty="0">
                <a:latin typeface="宋体" panose="02010600030101010101" pitchFamily="2" charset="-122"/>
                <a:ea typeface="宋体" panose="02010600030101010101" pitchFamily="2" charset="-122"/>
              </a:rPr>
              <a:t>）切线法受接触点位置的噪声干扰较大，特别的对于增加、减少液滴法的前进、后退测值时，成功率不高。通过大量实验，我们发现，采用双圆曲线拟合，利用圆拟合不受噪点影响的优点，可以大大提升非轴对图像的拟合计算效果。双圆曲线拟合算法目前被</a:t>
            </a:r>
            <a:r>
              <a:rPr lang="en-US" altLang="zh-CN" sz="1000" dirty="0">
                <a:latin typeface="宋体" panose="02010600030101010101" pitchFamily="2" charset="-122"/>
                <a:ea typeface="宋体" panose="02010600030101010101" pitchFamily="2" charset="-122"/>
              </a:rPr>
              <a:t>KINO</a:t>
            </a:r>
            <a:r>
              <a:rPr lang="zh-CN" altLang="en-US" sz="1000" dirty="0">
                <a:latin typeface="宋体" panose="02010600030101010101" pitchFamily="2" charset="-122"/>
                <a:ea typeface="宋体" panose="02010600030101010101" pitchFamily="2" charset="-122"/>
              </a:rPr>
              <a:t>所采用。</a:t>
            </a:r>
            <a:endParaRPr lang="en-US" altLang="zh-CN" sz="1000" dirty="0">
              <a:latin typeface="宋体" panose="02010600030101010101" pitchFamily="2" charset="-122"/>
              <a:ea typeface="宋体" panose="02010600030101010101" pitchFamily="2" charset="-122"/>
            </a:endParaRPr>
          </a:p>
          <a:p>
            <a:pPr>
              <a:lnSpc>
                <a:spcPct val="150000"/>
              </a:lnSpc>
            </a:pP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3</a:t>
            </a:r>
            <a:r>
              <a:rPr lang="zh-CN" altLang="en-US" sz="1000" dirty="0">
                <a:latin typeface="宋体" panose="02010600030101010101" pitchFamily="2" charset="-122"/>
                <a:ea typeface="宋体" panose="02010600030101010101" pitchFamily="2" charset="-122"/>
              </a:rPr>
              <a:t>）受拟合所用这部分的边缘轮廓查找的精度影响非常大。无法进行整体轮廓的精度补偿。</a:t>
            </a:r>
          </a:p>
        </p:txBody>
      </p:sp>
      <p:pic>
        <p:nvPicPr>
          <p:cNvPr id="18469" name="图片 18468">
            <a:extLst>
              <a:ext uri="{FF2B5EF4-FFF2-40B4-BE49-F238E27FC236}">
                <a16:creationId xmlns:a16="http://schemas.microsoft.com/office/drawing/2014/main" id="{E839DFA6-D1D8-4889-806E-75F2BCCF1670}"/>
              </a:ext>
            </a:extLst>
          </p:cNvPr>
          <p:cNvPicPr>
            <a:picLocks noChangeAspect="1"/>
          </p:cNvPicPr>
          <p:nvPr/>
        </p:nvPicPr>
        <p:blipFill>
          <a:blip r:embed="rId2"/>
          <a:stretch>
            <a:fillRect/>
          </a:stretch>
        </p:blipFill>
        <p:spPr>
          <a:xfrm>
            <a:off x="4291149" y="3701963"/>
            <a:ext cx="2846336" cy="2292182"/>
          </a:xfrm>
          <a:prstGeom prst="rect">
            <a:avLst/>
          </a:prstGeom>
        </p:spPr>
      </p:pic>
      <p:pic>
        <p:nvPicPr>
          <p:cNvPr id="124" name="图片 123">
            <a:extLst>
              <a:ext uri="{FF2B5EF4-FFF2-40B4-BE49-F238E27FC236}">
                <a16:creationId xmlns:a16="http://schemas.microsoft.com/office/drawing/2014/main" id="{A491E6D1-CA64-4D32-97B0-0A69FB85B9CD}"/>
              </a:ext>
            </a:extLst>
          </p:cNvPr>
          <p:cNvPicPr>
            <a:picLocks noChangeAspect="1"/>
          </p:cNvPicPr>
          <p:nvPr/>
        </p:nvPicPr>
        <p:blipFill rotWithShape="1">
          <a:blip r:embed="rId2"/>
          <a:srcRect l="12058" t="57981" r="67453" b="12787"/>
          <a:stretch/>
        </p:blipFill>
        <p:spPr>
          <a:xfrm>
            <a:off x="7137485" y="3701963"/>
            <a:ext cx="1995013" cy="2292182"/>
          </a:xfrm>
          <a:prstGeom prst="rect">
            <a:avLst/>
          </a:prstGeom>
        </p:spPr>
      </p:pic>
      <p:cxnSp>
        <p:nvCxnSpPr>
          <p:cNvPr id="18472" name="直接箭头连接符 18471">
            <a:extLst>
              <a:ext uri="{FF2B5EF4-FFF2-40B4-BE49-F238E27FC236}">
                <a16:creationId xmlns:a16="http://schemas.microsoft.com/office/drawing/2014/main" id="{CD1E98B9-8CDD-4345-AA1B-D17A3C185797}"/>
              </a:ext>
            </a:extLst>
          </p:cNvPr>
          <p:cNvCxnSpPr>
            <a:cxnSpLocks/>
          </p:cNvCxnSpPr>
          <p:nvPr/>
        </p:nvCxnSpPr>
        <p:spPr bwMode="auto">
          <a:xfrm flipV="1">
            <a:off x="5051224" y="5069433"/>
            <a:ext cx="2636396" cy="304800"/>
          </a:xfrm>
          <a:prstGeom prst="straightConnector1">
            <a:avLst/>
          </a:prstGeom>
          <a:solidFill>
            <a:schemeClr val="accent1"/>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图片 5">
            <a:extLst>
              <a:ext uri="{FF2B5EF4-FFF2-40B4-BE49-F238E27FC236}">
                <a16:creationId xmlns:a16="http://schemas.microsoft.com/office/drawing/2014/main" id="{8C58437D-16E8-4AE8-8F48-678612A90D8D}"/>
              </a:ext>
            </a:extLst>
          </p:cNvPr>
          <p:cNvPicPr>
            <a:picLocks noChangeAspect="1"/>
          </p:cNvPicPr>
          <p:nvPr/>
        </p:nvPicPr>
        <p:blipFill>
          <a:blip r:embed="rId3"/>
          <a:stretch>
            <a:fillRect/>
          </a:stretch>
        </p:blipFill>
        <p:spPr>
          <a:xfrm>
            <a:off x="6271318" y="1750862"/>
            <a:ext cx="2832605" cy="1722262"/>
          </a:xfrm>
          <a:prstGeom prst="rect">
            <a:avLst/>
          </a:prstGeom>
        </p:spPr>
      </p:pic>
      <p:pic>
        <p:nvPicPr>
          <p:cNvPr id="7" name="图片 6">
            <a:extLst>
              <a:ext uri="{FF2B5EF4-FFF2-40B4-BE49-F238E27FC236}">
                <a16:creationId xmlns:a16="http://schemas.microsoft.com/office/drawing/2014/main" id="{D14E9A76-8009-4D1C-88B0-B37BE01C26D0}"/>
              </a:ext>
            </a:extLst>
          </p:cNvPr>
          <p:cNvPicPr>
            <a:picLocks noChangeAspect="1"/>
          </p:cNvPicPr>
          <p:nvPr/>
        </p:nvPicPr>
        <p:blipFill rotWithShape="1">
          <a:blip r:embed="rId4"/>
          <a:srcRect l="4170" r="8455"/>
          <a:stretch/>
        </p:blipFill>
        <p:spPr>
          <a:xfrm>
            <a:off x="4360957" y="1750862"/>
            <a:ext cx="1910362" cy="1722262"/>
          </a:xfrm>
          <a:prstGeom prst="rect">
            <a:avLst/>
          </a:prstGeom>
        </p:spPr>
      </p:pic>
      <p:sp>
        <p:nvSpPr>
          <p:cNvPr id="14" name="Rectangle 2">
            <a:extLst>
              <a:ext uri="{FF2B5EF4-FFF2-40B4-BE49-F238E27FC236}">
                <a16:creationId xmlns:a16="http://schemas.microsoft.com/office/drawing/2014/main" id="{C630120A-78B4-408A-A013-BA1D2F0A159E}"/>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5" name="图片 14">
            <a:extLst>
              <a:ext uri="{FF2B5EF4-FFF2-40B4-BE49-F238E27FC236}">
                <a16:creationId xmlns:a16="http://schemas.microsoft.com/office/drawing/2014/main" id="{DDA85867-C177-4447-8474-0CEC5F8ADE90}"/>
              </a:ext>
            </a:extLst>
          </p:cNvPr>
          <p:cNvPicPr>
            <a:picLocks noChangeAspect="1"/>
          </p:cNvPicPr>
          <p:nvPr/>
        </p:nvPicPr>
        <p:blipFill>
          <a:blip r:embed="rId5"/>
          <a:stretch>
            <a:fillRect/>
          </a:stretch>
        </p:blipFill>
        <p:spPr>
          <a:xfrm>
            <a:off x="1285754" y="315901"/>
            <a:ext cx="999077" cy="924821"/>
          </a:xfrm>
          <a:prstGeom prst="rect">
            <a:avLst/>
          </a:prstGeom>
        </p:spPr>
      </p:pic>
    </p:spTree>
    <p:extLst>
      <p:ext uri="{BB962C8B-B14F-4D97-AF65-F5344CB8AC3E}">
        <p14:creationId xmlns:p14="http://schemas.microsoft.com/office/powerpoint/2010/main" val="18106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left)">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left)">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left)">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left)">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left)">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469"/>
                                        </p:tgtEl>
                                        <p:attrNameLst>
                                          <p:attrName>style.visibility</p:attrName>
                                        </p:attrNameLst>
                                      </p:cBhvr>
                                      <p:to>
                                        <p:strVal val="visible"/>
                                      </p:to>
                                    </p:set>
                                  </p:childTnLst>
                                </p:cTn>
                              </p:par>
                            </p:childTnLst>
                          </p:cTn>
                        </p:par>
                        <p:par>
                          <p:cTn id="61" fill="hold">
                            <p:stCondLst>
                              <p:cond delay="0"/>
                            </p:stCondLst>
                            <p:childTnLst>
                              <p:par>
                                <p:cTn id="62" presetID="22" presetClass="entr" presetSubtype="8" fill="hold" nodeType="afterEffect">
                                  <p:stCondLst>
                                    <p:cond delay="0"/>
                                  </p:stCondLst>
                                  <p:childTnLst>
                                    <p:set>
                                      <p:cBhvr>
                                        <p:cTn id="63" dur="1" fill="hold">
                                          <p:stCondLst>
                                            <p:cond delay="0"/>
                                          </p:stCondLst>
                                        </p:cTn>
                                        <p:tgtEl>
                                          <p:spTgt spid="18472"/>
                                        </p:tgtEl>
                                        <p:attrNameLst>
                                          <p:attrName>style.visibility</p:attrName>
                                        </p:attrNameLst>
                                      </p:cBhvr>
                                      <p:to>
                                        <p:strVal val="visible"/>
                                      </p:to>
                                    </p:set>
                                    <p:animEffect transition="in" filter="wipe(left)">
                                      <p:cBhvr>
                                        <p:cTn id="64" dur="500"/>
                                        <p:tgtEl>
                                          <p:spTgt spid="18472"/>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124"/>
                                        </p:tgtEl>
                                        <p:attrNameLst>
                                          <p:attrName>style.visibility</p:attrName>
                                        </p:attrNameLst>
                                      </p:cBhvr>
                                      <p:to>
                                        <p:strVal val="visible"/>
                                      </p:to>
                                    </p:set>
                                    <p:animEffect transition="in" filter="wipe(left)">
                                      <p:cBhvr>
                                        <p:cTn id="68"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88365" y="1368623"/>
            <a:ext cx="6154198" cy="307777"/>
          </a:xfrm>
          <a:prstGeom prst="rect">
            <a:avLst/>
          </a:prstGeom>
        </p:spPr>
        <p:txBody>
          <a:bodyPr wrap="square">
            <a:spAutoFit/>
          </a:bodyPr>
          <a:lstStyle/>
          <a:p>
            <a:r>
              <a:rPr lang="en-US" altLang="zh-CN" sz="1400" b="1" dirty="0">
                <a:latin typeface="宋体" panose="02010600030101010101" pitchFamily="2" charset="-122"/>
                <a:ea typeface="宋体" panose="02010600030101010101" pitchFamily="2" charset="-122"/>
              </a:rPr>
              <a:t>Young-Laplace</a:t>
            </a:r>
            <a:r>
              <a:rPr lang="zh-CN" altLang="en-US" sz="1400" b="1" dirty="0">
                <a:latin typeface="宋体" panose="02010600030101010101" pitchFamily="2" charset="-122"/>
                <a:ea typeface="宋体" panose="02010600030101010101" pitchFamily="2" charset="-122"/>
              </a:rPr>
              <a:t>方程拟合法</a:t>
            </a:r>
            <a:r>
              <a:rPr lang="en-US" altLang="zh-CN" sz="1400" b="1" dirty="0">
                <a:latin typeface="宋体" panose="02010600030101010101" pitchFamily="2" charset="-122"/>
                <a:ea typeface="宋体" panose="02010600030101010101" pitchFamily="2" charset="-122"/>
              </a:rPr>
              <a:t>-</a:t>
            </a:r>
            <a:r>
              <a:rPr lang="zh-CN" altLang="en-US" sz="1400" b="1" dirty="0">
                <a:latin typeface="宋体" panose="02010600030101010101" pitchFamily="2" charset="-122"/>
                <a:ea typeface="宋体" panose="02010600030101010101" pitchFamily="2" charset="-122"/>
              </a:rPr>
              <a:t>液滴影像分析法（</a:t>
            </a:r>
            <a:r>
              <a:rPr lang="en-US" altLang="zh-CN" sz="1400" b="1" dirty="0">
                <a:latin typeface="宋体" panose="02010600030101010101" pitchFamily="2" charset="-122"/>
                <a:ea typeface="宋体" panose="02010600030101010101" pitchFamily="2" charset="-122"/>
              </a:rPr>
              <a:t>Drop</a:t>
            </a:r>
            <a:r>
              <a:rPr lang="zh-CN" altLang="en-US" sz="1400" b="1" dirty="0">
                <a:latin typeface="宋体" panose="02010600030101010101" pitchFamily="2" charset="-122"/>
                <a:ea typeface="宋体" panose="02010600030101010101" pitchFamily="2" charset="-122"/>
              </a:rPr>
              <a:t> </a:t>
            </a:r>
            <a:r>
              <a:rPr lang="en-US" altLang="zh-CN" sz="1400" b="1" dirty="0">
                <a:latin typeface="宋体" panose="02010600030101010101" pitchFamily="2" charset="-122"/>
                <a:ea typeface="宋体" panose="02010600030101010101" pitchFamily="2" charset="-122"/>
              </a:rPr>
              <a:t>Shape Analysis)</a:t>
            </a:r>
            <a:endParaRPr lang="zh-CN" altLang="en-US" sz="1400" b="1" dirty="0">
              <a:latin typeface="宋体" panose="02010600030101010101" pitchFamily="2" charset="-122"/>
              <a:ea typeface="宋体" panose="02010600030101010101" pitchFamily="2" charset="-122"/>
            </a:endParaRPr>
          </a:p>
        </p:txBody>
      </p:sp>
      <p:sp>
        <p:nvSpPr>
          <p:cNvPr id="10" name="矩形 9">
            <a:extLst>
              <a:ext uri="{FF2B5EF4-FFF2-40B4-BE49-F238E27FC236}">
                <a16:creationId xmlns:a16="http://schemas.microsoft.com/office/drawing/2014/main" id="{C1F2674D-DE76-43BF-B7BF-CCF34561113A}"/>
              </a:ext>
            </a:extLst>
          </p:cNvPr>
          <p:cNvSpPr/>
          <p:nvPr/>
        </p:nvSpPr>
        <p:spPr>
          <a:xfrm>
            <a:off x="126960" y="1600200"/>
            <a:ext cx="6557440" cy="5170646"/>
          </a:xfrm>
          <a:prstGeom prst="rect">
            <a:avLst/>
          </a:prstGeom>
        </p:spPr>
        <p:txBody>
          <a:bodyPr wrap="square">
            <a:spAutoFit/>
          </a:bodyPr>
          <a:lstStyle/>
          <a:p>
            <a:pPr>
              <a:lnSpc>
                <a:spcPct val="150000"/>
              </a:lnSpc>
            </a:pPr>
            <a:r>
              <a:rPr lang="zh-CN" altLang="en-US" sz="1000" dirty="0">
                <a:latin typeface="宋体" panose="02010600030101010101" pitchFamily="2" charset="-122"/>
                <a:ea typeface="宋体" panose="02010600030101010101" pitchFamily="2" charset="-122"/>
              </a:rPr>
              <a:t>液滴影像分析法区别于图像量角器法（如圆、椭圆、切线法等）的主要在地方本算法为界面化学领域的专用算法，针对液滴的界面化学性质进行了专门的处理。本算法将</a:t>
            </a:r>
            <a:r>
              <a:rPr lang="en-US" altLang="zh-CN" sz="1000" dirty="0">
                <a:latin typeface="宋体" panose="02010600030101010101" pitchFamily="2" charset="-122"/>
                <a:ea typeface="宋体" panose="02010600030101010101" pitchFamily="2" charset="-122"/>
              </a:rPr>
              <a:t>Young-Laplace</a:t>
            </a:r>
            <a:r>
              <a:rPr lang="zh-CN" altLang="en-US" sz="1000" dirty="0">
                <a:latin typeface="宋体" panose="02010600030101010101" pitchFamily="2" charset="-122"/>
                <a:ea typeface="宋体" panose="02010600030101010101" pitchFamily="2" charset="-122"/>
              </a:rPr>
              <a:t>方程引入到接触角及界面张力（表面张力）的测试，综合考虑了重力、浮力、界面张力等各个因素的影响，也更为真实的表征了固－液－气或固－液－液三相体系的界面化学现象。相较于如上两个类别的算法，其测值精度、重复性均比较高。本方法的具体实施过程为：拍摄液滴轮廓图像，采用图像识别技术提取图像边缘并得到坐标点，用坐标点拟合</a:t>
            </a:r>
            <a:r>
              <a:rPr lang="en-US" altLang="zh-CN" sz="1000" dirty="0">
                <a:latin typeface="宋体" panose="02010600030101010101" pitchFamily="2" charset="-122"/>
                <a:ea typeface="宋体" panose="02010600030101010101" pitchFamily="2" charset="-122"/>
              </a:rPr>
              <a:t>Young-</a:t>
            </a:r>
            <a:r>
              <a:rPr lang="en-US" altLang="zh-CN" sz="1000" dirty="0" err="1">
                <a:latin typeface="宋体" panose="02010600030101010101" pitchFamily="2" charset="-122"/>
                <a:ea typeface="宋体" panose="02010600030101010101" pitchFamily="2" charset="-122"/>
              </a:rPr>
              <a:t>laplace</a:t>
            </a:r>
            <a:r>
              <a:rPr lang="zh-CN" altLang="en-US" sz="1000" dirty="0">
                <a:latin typeface="宋体" panose="02010600030101010101" pitchFamily="2" charset="-122"/>
                <a:ea typeface="宋体" panose="02010600030101010101" pitchFamily="2" charset="-122"/>
              </a:rPr>
              <a:t>方程并得到表面张力值、体积值、表面积值以及接触角值等参数。其核心技术为邦德系数（</a:t>
            </a:r>
            <a:r>
              <a:rPr lang="en-US" altLang="zh-CN" sz="1000" dirty="0">
                <a:latin typeface="宋体" panose="02010600030101010101" pitchFamily="2" charset="-122"/>
                <a:ea typeface="宋体" panose="02010600030101010101" pitchFamily="2" charset="-122"/>
              </a:rPr>
              <a:t>Bond Number</a:t>
            </a:r>
            <a:r>
              <a:rPr lang="zh-CN" altLang="en-US" sz="1000" dirty="0">
                <a:latin typeface="宋体" panose="02010600030101010101" pitchFamily="2" charset="-122"/>
                <a:ea typeface="宋体" panose="02010600030101010101" pitchFamily="2" charset="-122"/>
              </a:rPr>
              <a:t>）的算法以及拟合</a:t>
            </a:r>
            <a:r>
              <a:rPr lang="en-US" altLang="zh-CN" sz="1000" dirty="0">
                <a:latin typeface="宋体" panose="02010600030101010101" pitchFamily="2" charset="-122"/>
                <a:ea typeface="宋体" panose="02010600030101010101" pitchFamily="2" charset="-122"/>
              </a:rPr>
              <a:t>Young-Laplace</a:t>
            </a:r>
            <a:r>
              <a:rPr lang="zh-CN" altLang="en-US" sz="1000" dirty="0">
                <a:latin typeface="宋体" panose="02010600030101010101" pitchFamily="2" charset="-122"/>
                <a:ea typeface="宋体" panose="02010600030101010101" pitchFamily="2" charset="-122"/>
              </a:rPr>
              <a:t>方程的算法两个部分。而根据邦德系数（</a:t>
            </a:r>
            <a:r>
              <a:rPr lang="en-US" altLang="zh-CN" sz="1000" dirty="0">
                <a:latin typeface="宋体" panose="02010600030101010101" pitchFamily="2" charset="-122"/>
                <a:ea typeface="宋体" panose="02010600030101010101" pitchFamily="2" charset="-122"/>
              </a:rPr>
              <a:t>Bond Number</a:t>
            </a:r>
            <a:r>
              <a:rPr lang="zh-CN" altLang="en-US" sz="1000" dirty="0">
                <a:latin typeface="宋体" panose="02010600030101010101" pitchFamily="2" charset="-122"/>
                <a:ea typeface="宋体" panose="02010600030101010101" pitchFamily="2" charset="-122"/>
              </a:rPr>
              <a:t>）不同</a:t>
            </a:r>
            <a:r>
              <a:rPr lang="en-US" altLang="zh-CN" sz="1000" dirty="0">
                <a:latin typeface="宋体" panose="02010600030101010101" pitchFamily="2" charset="-122"/>
                <a:ea typeface="宋体" panose="02010600030101010101" pitchFamily="2" charset="-122"/>
              </a:rPr>
              <a:t>Young-Laplace</a:t>
            </a:r>
            <a:r>
              <a:rPr lang="zh-CN" altLang="en-US" sz="1000" dirty="0">
                <a:latin typeface="宋体" panose="02010600030101010101" pitchFamily="2" charset="-122"/>
                <a:ea typeface="宋体" panose="02010600030101010101" pitchFamily="2" charset="-122"/>
              </a:rPr>
              <a:t>方程拟合技术分为两大类：</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和</a:t>
            </a:r>
            <a:r>
              <a:rPr lang="en-US" altLang="zh-CN" sz="1000" dirty="0">
                <a:latin typeface="宋体" panose="02010600030101010101" pitchFamily="2" charset="-122"/>
                <a:ea typeface="宋体" panose="02010600030101010101" pitchFamily="2" charset="-122"/>
              </a:rPr>
              <a:t>Select Plane</a:t>
            </a:r>
            <a:r>
              <a:rPr lang="zh-CN" altLang="en-US" sz="1000" dirty="0">
                <a:latin typeface="宋体" panose="02010600030101010101" pitchFamily="2" charset="-122"/>
                <a:ea typeface="宋体" panose="02010600030101010101" pitchFamily="2" charset="-122"/>
              </a:rPr>
              <a:t>法两种。</a:t>
            </a:r>
          </a:p>
          <a:p>
            <a:pPr>
              <a:lnSpc>
                <a:spcPct val="150000"/>
              </a:lnSpc>
            </a:pPr>
            <a:r>
              <a:rPr lang="zh-CN" altLang="en-US" sz="1000" dirty="0">
                <a:latin typeface="宋体" panose="02010600030101010101" pitchFamily="2" charset="-122"/>
                <a:ea typeface="宋体" panose="02010600030101010101" pitchFamily="2" charset="-122"/>
              </a:rPr>
              <a:t>本方法最为著名的是</a:t>
            </a:r>
            <a:r>
              <a:rPr lang="en-US" altLang="zh-CN" sz="1000" dirty="0" err="1">
                <a:latin typeface="宋体" panose="02010600030101010101" pitchFamily="2" charset="-122"/>
                <a:ea typeface="宋体" panose="02010600030101010101" pitchFamily="2" charset="-122"/>
              </a:rPr>
              <a:t>A.W.Neumann</a:t>
            </a:r>
            <a:r>
              <a:rPr lang="zh-CN" altLang="en-US" sz="1000" dirty="0">
                <a:latin typeface="宋体" panose="02010600030101010101" pitchFamily="2" charset="-122"/>
                <a:ea typeface="宋体" panose="02010600030101010101" pitchFamily="2" charset="-122"/>
              </a:rPr>
              <a:t>的</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算法，包括</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P</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D</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CD</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NA</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a:t>
            </a:r>
            <a:r>
              <a:rPr lang="en-US" altLang="zh-CN" sz="1000" dirty="0" err="1">
                <a:latin typeface="宋体" panose="02010600030101010101" pitchFamily="2" charset="-122"/>
                <a:ea typeface="宋体" panose="02010600030101010101" pitchFamily="2" charset="-122"/>
              </a:rPr>
              <a:t>RealDrop</a:t>
            </a:r>
            <a:r>
              <a:rPr lang="zh-CN" altLang="en-US" sz="1000" dirty="0">
                <a:latin typeface="宋体" panose="02010600030101010101" pitchFamily="2" charset="-122"/>
                <a:ea typeface="宋体" panose="02010600030101010101" pitchFamily="2" charset="-122"/>
              </a:rPr>
              <a:t>等等。</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算法为轴对称影像分析法，为</a:t>
            </a:r>
            <a:r>
              <a:rPr lang="en-US" altLang="zh-CN" sz="1000" dirty="0">
                <a:latin typeface="宋体" panose="02010600030101010101" pitchFamily="2" charset="-122"/>
                <a:ea typeface="宋体" panose="02010600030101010101" pitchFamily="2" charset="-122"/>
              </a:rPr>
              <a:t>Neumann</a:t>
            </a:r>
            <a:r>
              <a:rPr lang="zh-CN" altLang="en-US" sz="1000" dirty="0">
                <a:latin typeface="宋体" panose="02010600030101010101" pitchFamily="2" charset="-122"/>
                <a:ea typeface="宋体" panose="02010600030101010101" pitchFamily="2" charset="-122"/>
              </a:rPr>
              <a:t>教授于</a:t>
            </a:r>
            <a:r>
              <a:rPr lang="en-US" altLang="zh-CN" sz="1000" dirty="0">
                <a:latin typeface="宋体" panose="02010600030101010101" pitchFamily="2" charset="-122"/>
                <a:ea typeface="宋体" panose="02010600030101010101" pitchFamily="2" charset="-122"/>
              </a:rPr>
              <a:t>1983</a:t>
            </a:r>
            <a:r>
              <a:rPr lang="zh-CN" altLang="en-US" sz="1000" dirty="0">
                <a:latin typeface="宋体" panose="02010600030101010101" pitchFamily="2" charset="-122"/>
                <a:ea typeface="宋体" panose="02010600030101010101" pitchFamily="2" charset="-122"/>
              </a:rPr>
              <a:t>年正式提出（</a:t>
            </a:r>
            <a:r>
              <a:rPr lang="en-US" altLang="zh-CN" sz="1000" dirty="0">
                <a:latin typeface="宋体" panose="02010600030101010101" pitchFamily="2" charset="-122"/>
                <a:ea typeface="宋体" panose="02010600030101010101" pitchFamily="2" charset="-122"/>
              </a:rPr>
              <a:t>Rotenberg, Y., </a:t>
            </a:r>
            <a:r>
              <a:rPr lang="en-US" altLang="zh-CN" sz="1000" dirty="0" err="1">
                <a:latin typeface="宋体" panose="02010600030101010101" pitchFamily="2" charset="-122"/>
                <a:ea typeface="宋体" panose="02010600030101010101" pitchFamily="2" charset="-122"/>
              </a:rPr>
              <a:t>Boruvka</a:t>
            </a:r>
            <a:r>
              <a:rPr lang="en-US" altLang="zh-CN" sz="1000" dirty="0">
                <a:latin typeface="宋体" panose="02010600030101010101" pitchFamily="2" charset="-122"/>
                <a:ea typeface="宋体" panose="02010600030101010101" pitchFamily="2" charset="-122"/>
              </a:rPr>
              <a:t>, L. and Neumann, A.W. Determination of Surface Tension and Contact Angle from the Shapes of Axisymmetric Fluid Interfaces J. Colloid Interface Sci. 93p.169-183</a:t>
            </a:r>
            <a:r>
              <a:rPr lang="zh-CN" altLang="en-US" sz="1000" dirty="0">
                <a:latin typeface="宋体" panose="02010600030101010101" pitchFamily="2" charset="-122"/>
                <a:ea typeface="宋体" panose="02010600030101010101" pitchFamily="2" charset="-122"/>
              </a:rPr>
              <a:t>），并于</a:t>
            </a:r>
            <a:r>
              <a:rPr lang="en-US" altLang="zh-CN" sz="1000" dirty="0">
                <a:latin typeface="宋体" panose="02010600030101010101" pitchFamily="2" charset="-122"/>
                <a:ea typeface="宋体" panose="02010600030101010101" pitchFamily="2" charset="-122"/>
              </a:rPr>
              <a:t>1987</a:t>
            </a:r>
            <a:r>
              <a:rPr lang="zh-CN" altLang="en-US" sz="1000" dirty="0">
                <a:latin typeface="宋体" panose="02010600030101010101" pitchFamily="2" charset="-122"/>
                <a:ea typeface="宋体" panose="02010600030101010101" pitchFamily="2" charset="-122"/>
              </a:rPr>
              <a:t>年正式公开发表（</a:t>
            </a:r>
            <a:r>
              <a:rPr lang="en-US" altLang="zh-CN" sz="1000" dirty="0">
                <a:latin typeface="宋体" panose="02010600030101010101" pitchFamily="2" charset="-122"/>
                <a:ea typeface="宋体" panose="02010600030101010101" pitchFamily="2" charset="-122"/>
              </a:rPr>
              <a:t>Spelt, J.K., Rotenberg, Y., </a:t>
            </a:r>
            <a:r>
              <a:rPr lang="en-US" altLang="zh-CN" sz="1000" dirty="0" err="1">
                <a:latin typeface="宋体" panose="02010600030101010101" pitchFamily="2" charset="-122"/>
                <a:ea typeface="宋体" panose="02010600030101010101" pitchFamily="2" charset="-122"/>
              </a:rPr>
              <a:t>Absolom</a:t>
            </a:r>
            <a:r>
              <a:rPr lang="en-US" altLang="zh-CN" sz="1000" dirty="0">
                <a:latin typeface="宋体" panose="02010600030101010101" pitchFamily="2" charset="-122"/>
                <a:ea typeface="宋体" panose="02010600030101010101" pitchFamily="2" charset="-122"/>
              </a:rPr>
              <a:t>, D.R. and Neumann, A.W. Sessile Drop Contact Angle Measurements Using Axisymmetric Drop Shape Analysis (ADSA)Colloids Surfaces 24 p.127-137, 1987</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,1997</a:t>
            </a:r>
            <a:r>
              <a:rPr lang="zh-CN" altLang="en-US" sz="1000" dirty="0">
                <a:latin typeface="宋体" panose="02010600030101010101" pitchFamily="2" charset="-122"/>
                <a:ea typeface="宋体" panose="02010600030101010101" pitchFamily="2" charset="-122"/>
              </a:rPr>
              <a:t>年</a:t>
            </a:r>
            <a:r>
              <a:rPr lang="en-US" altLang="zh-CN" sz="1000" dirty="0">
                <a:latin typeface="宋体" panose="02010600030101010101" pitchFamily="2" charset="-122"/>
                <a:ea typeface="宋体" panose="02010600030101010101" pitchFamily="2" charset="-122"/>
              </a:rPr>
              <a:t>Neumann</a:t>
            </a:r>
            <a:r>
              <a:rPr lang="zh-CN" altLang="en-US" sz="1000" dirty="0">
                <a:latin typeface="宋体" panose="02010600030101010101" pitchFamily="2" charset="-122"/>
                <a:ea typeface="宋体" panose="02010600030101010101" pitchFamily="2" charset="-122"/>
              </a:rPr>
              <a:t>团队对</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算法进行了全面总结并形成理论体系（</a:t>
            </a:r>
            <a:r>
              <a:rPr lang="en-US" altLang="zh-CN" sz="1000" dirty="0">
                <a:latin typeface="宋体" panose="02010600030101010101" pitchFamily="2" charset="-122"/>
                <a:ea typeface="宋体" panose="02010600030101010101" pitchFamily="2" charset="-122"/>
              </a:rPr>
              <a:t>O. I. del </a:t>
            </a:r>
            <a:r>
              <a:rPr lang="en-US" altLang="zh-CN" sz="1000" dirty="0" err="1">
                <a:latin typeface="宋体" panose="02010600030101010101" pitchFamily="2" charset="-122"/>
                <a:ea typeface="宋体" panose="02010600030101010101" pitchFamily="2" charset="-122"/>
              </a:rPr>
              <a:t>Rıo</a:t>
            </a:r>
            <a:r>
              <a:rPr lang="en-US" altLang="zh-CN" sz="1000" dirty="0">
                <a:latin typeface="宋体" panose="02010600030101010101" pitchFamily="2" charset="-122"/>
                <a:ea typeface="宋体" panose="02010600030101010101" pitchFamily="2" charset="-122"/>
              </a:rPr>
              <a:t> and A. W. Neumann, Axisymmetric Drop Shape Analysis: Computational Methods for the Measurement of Interfacial Properties from the Shape and Dimensions of Pendant and Sessile Drops, JOURNAL OF COLLOID AND INTERFACE SCIENCE 196, P136–147 ,1997</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a:t>
            </a:r>
            <a:r>
              <a:rPr lang="en-US" altLang="zh-CN" sz="1000" dirty="0" err="1">
                <a:latin typeface="宋体" panose="02010600030101010101" pitchFamily="2" charset="-122"/>
                <a:ea typeface="宋体" panose="02010600030101010101" pitchFamily="2" charset="-122"/>
              </a:rPr>
              <a:t>RealDrop</a:t>
            </a:r>
            <a:r>
              <a:rPr lang="zh-CN" altLang="en-US" sz="1000" dirty="0">
                <a:latin typeface="宋体" panose="02010600030101010101" pitchFamily="2" charset="-122"/>
                <a:ea typeface="宋体" panose="02010600030101010101" pitchFamily="2" charset="-122"/>
              </a:rPr>
              <a:t>算法是在</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NA</a:t>
            </a:r>
            <a:r>
              <a:rPr lang="zh-CN" altLang="en-US" sz="1000" dirty="0">
                <a:latin typeface="宋体" panose="02010600030101010101" pitchFamily="2" charset="-122"/>
                <a:ea typeface="宋体" panose="02010600030101010101" pitchFamily="2" charset="-122"/>
              </a:rPr>
              <a:t>的基础上的更新，其核心技术为邦德系数（</a:t>
            </a:r>
            <a:r>
              <a:rPr lang="en-US" altLang="zh-CN" sz="1000" dirty="0">
                <a:latin typeface="宋体" panose="02010600030101010101" pitchFamily="2" charset="-122"/>
                <a:ea typeface="宋体" panose="02010600030101010101" pitchFamily="2" charset="-122"/>
              </a:rPr>
              <a:t>Bond Number</a:t>
            </a:r>
            <a:r>
              <a:rPr lang="zh-CN" altLang="en-US" sz="1000" dirty="0">
                <a:latin typeface="宋体" panose="02010600030101010101" pitchFamily="2" charset="-122"/>
                <a:ea typeface="宋体" panose="02010600030101010101" pitchFamily="2" charset="-122"/>
              </a:rPr>
              <a:t>）的拟合采用了联立顶点曲率半径和表面张力值建立关系式，并二次拟合</a:t>
            </a:r>
            <a:r>
              <a:rPr lang="en-US" altLang="zh-CN" sz="1000" dirty="0">
                <a:latin typeface="宋体" panose="02010600030101010101" pitchFamily="2" charset="-122"/>
                <a:ea typeface="宋体" panose="02010600030101010101" pitchFamily="2" charset="-122"/>
              </a:rPr>
              <a:t>Young-Laplace</a:t>
            </a:r>
            <a:r>
              <a:rPr lang="zh-CN" altLang="en-US" sz="1000" dirty="0">
                <a:latin typeface="宋体" panose="02010600030101010101" pitchFamily="2" charset="-122"/>
                <a:ea typeface="宋体" panose="02010600030101010101" pitchFamily="2" charset="-122"/>
              </a:rPr>
              <a:t>方程的技术。相较于</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P</a:t>
            </a:r>
            <a:r>
              <a:rPr lang="zh-CN" altLang="en-US" sz="1000" dirty="0">
                <a:latin typeface="宋体" panose="02010600030101010101" pitchFamily="2" charset="-122"/>
                <a:ea typeface="宋体" panose="02010600030101010101" pitchFamily="2" charset="-122"/>
              </a:rPr>
              <a:t>更接近于实际液滴轮廓形状，因而被称为</a:t>
            </a:r>
            <a:r>
              <a:rPr lang="en-US" altLang="zh-CN" sz="1000" dirty="0" err="1">
                <a:latin typeface="宋体" panose="02010600030101010101" pitchFamily="2" charset="-122"/>
                <a:ea typeface="宋体" panose="02010600030101010101" pitchFamily="2" charset="-122"/>
              </a:rPr>
              <a:t>RealDrop</a:t>
            </a:r>
            <a:r>
              <a:rPr lang="zh-CN" altLang="en-US" sz="1000" dirty="0">
                <a:latin typeface="宋体" panose="02010600030101010101" pitchFamily="2" charset="-122"/>
                <a:ea typeface="宋体" panose="02010600030101010101" pitchFamily="2" charset="-122"/>
              </a:rPr>
              <a:t>技术，可也称为非轴对影像分析法。</a:t>
            </a:r>
            <a:endParaRPr lang="en-US" altLang="zh-CN" sz="1000" dirty="0">
              <a:latin typeface="宋体" panose="02010600030101010101" pitchFamily="2" charset="-122"/>
              <a:ea typeface="宋体" panose="02010600030101010101" pitchFamily="2" charset="-122"/>
            </a:endParaRPr>
          </a:p>
          <a:p>
            <a:pPr>
              <a:lnSpc>
                <a:spcPct val="150000"/>
              </a:lnSpc>
            </a:pPr>
            <a:r>
              <a:rPr lang="zh-CN" altLang="en-US" sz="1000" b="1" dirty="0">
                <a:solidFill>
                  <a:srgbClr val="FF0000"/>
                </a:solidFill>
                <a:latin typeface="宋体" panose="02010600030101010101" pitchFamily="2" charset="-122"/>
                <a:ea typeface="宋体" panose="02010600030101010101" pitchFamily="2" charset="-122"/>
              </a:rPr>
              <a:t>完全可以这么认为，现化接触角测量仪的诞生是以</a:t>
            </a:r>
            <a:r>
              <a:rPr lang="en-US" altLang="zh-CN" sz="1000" b="1" dirty="0">
                <a:solidFill>
                  <a:srgbClr val="FF0000"/>
                </a:solidFill>
                <a:latin typeface="宋体" panose="02010600030101010101" pitchFamily="2" charset="-122"/>
                <a:ea typeface="宋体" panose="02010600030101010101" pitchFamily="2" charset="-122"/>
              </a:rPr>
              <a:t>ADSA</a:t>
            </a:r>
            <a:r>
              <a:rPr lang="zh-CN" altLang="en-US" sz="1000" b="1" dirty="0">
                <a:solidFill>
                  <a:srgbClr val="FF0000"/>
                </a:solidFill>
                <a:latin typeface="宋体" panose="02010600030101010101" pitchFamily="2" charset="-122"/>
                <a:ea typeface="宋体" panose="02010600030101010101" pitchFamily="2" charset="-122"/>
              </a:rPr>
              <a:t>的创立为标志，因而，现代第一台视频光学接触角测量仪的鼻祖应该是</a:t>
            </a:r>
            <a:r>
              <a:rPr lang="en-US" altLang="zh-CN" sz="1000" b="1" dirty="0" err="1">
                <a:solidFill>
                  <a:srgbClr val="FF0000"/>
                </a:solidFill>
                <a:latin typeface="宋体" panose="02010600030101010101" pitchFamily="2" charset="-122"/>
                <a:ea typeface="宋体" panose="02010600030101010101" pitchFamily="2" charset="-122"/>
              </a:rPr>
              <a:t>A.W.Neumann</a:t>
            </a:r>
            <a:r>
              <a:rPr lang="zh-CN" altLang="en-US" sz="1000" b="1" dirty="0">
                <a:solidFill>
                  <a:srgbClr val="FF0000"/>
                </a:solidFill>
                <a:latin typeface="宋体" panose="02010600030101010101" pitchFamily="2" charset="-122"/>
                <a:ea typeface="宋体" panose="02010600030101010101" pitchFamily="2" charset="-122"/>
              </a:rPr>
              <a:t>团队</a:t>
            </a:r>
            <a:r>
              <a:rPr lang="en-US" altLang="zh-CN" sz="1000" b="1" dirty="0">
                <a:solidFill>
                  <a:srgbClr val="FF0000"/>
                </a:solidFill>
                <a:latin typeface="宋体" panose="02010600030101010101" pitchFamily="2" charset="-122"/>
                <a:ea typeface="宋体" panose="02010600030101010101" pitchFamily="2" charset="-122"/>
              </a:rPr>
              <a:t>!</a:t>
            </a:r>
            <a:endParaRPr lang="zh-CN" altLang="en-US" sz="1000" b="1" dirty="0">
              <a:solidFill>
                <a:srgbClr val="FF0000"/>
              </a:solidFill>
              <a:latin typeface="宋体" panose="02010600030101010101" pitchFamily="2" charset="-122"/>
              <a:ea typeface="宋体" panose="02010600030101010101" pitchFamily="2" charset="-122"/>
            </a:endParaRPr>
          </a:p>
        </p:txBody>
      </p:sp>
      <p:pic>
        <p:nvPicPr>
          <p:cNvPr id="2" name="图片 1">
            <a:extLst>
              <a:ext uri="{FF2B5EF4-FFF2-40B4-BE49-F238E27FC236}">
                <a16:creationId xmlns:a16="http://schemas.microsoft.com/office/drawing/2014/main" id="{005BF58A-1719-4616-A49B-A38FB7850003}"/>
              </a:ext>
            </a:extLst>
          </p:cNvPr>
          <p:cNvPicPr>
            <a:picLocks noChangeAspect="1"/>
          </p:cNvPicPr>
          <p:nvPr/>
        </p:nvPicPr>
        <p:blipFill>
          <a:blip r:embed="rId2"/>
          <a:stretch>
            <a:fillRect/>
          </a:stretch>
        </p:blipFill>
        <p:spPr>
          <a:xfrm>
            <a:off x="6766963" y="2089184"/>
            <a:ext cx="2133600" cy="985778"/>
          </a:xfrm>
          <a:prstGeom prst="rect">
            <a:avLst/>
          </a:prstGeom>
        </p:spPr>
      </p:pic>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302CFB06-4A33-469F-9B39-06D0AA7E4350}"/>
                  </a:ext>
                </a:extLst>
              </p:cNvPr>
              <p:cNvSpPr txBox="1"/>
              <p:nvPr/>
            </p:nvSpPr>
            <p:spPr>
              <a:xfrm>
                <a:off x="7173096" y="4221927"/>
                <a:ext cx="747128"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𝑥</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𝑠</m:t>
                          </m:r>
                        </m:den>
                      </m:f>
                      <m:r>
                        <a:rPr lang="en-US" altLang="zh-CN" sz="1200" b="0" i="1" smtClean="0">
                          <a:latin typeface="Cambria Math" panose="02040503050406030204" pitchFamily="18" charset="0"/>
                        </a:rPr>
                        <m:t>=</m:t>
                      </m:r>
                      <m:func>
                        <m:funcPr>
                          <m:ctrlPr>
                            <a:rPr lang="en-US" altLang="zh-CN" sz="1200" b="0" i="1" smtClean="0">
                              <a:latin typeface="Cambria Math" panose="02040503050406030204" pitchFamily="18" charset="0"/>
                            </a:rPr>
                          </m:ctrlPr>
                        </m:funcPr>
                        <m:fName>
                          <m:r>
                            <m:rPr>
                              <m:sty m:val="p"/>
                            </m:rPr>
                            <a:rPr lang="en-US" altLang="zh-CN" sz="1200" b="0" i="0" smtClean="0">
                              <a:latin typeface="Cambria Math" panose="02040503050406030204" pitchFamily="18" charset="0"/>
                            </a:rPr>
                            <m:t>cos</m:t>
                          </m:r>
                        </m:fName>
                        <m:e>
                          <m:r>
                            <a:rPr lang="zh-CN" altLang="en-US" sz="1200" b="0" i="1" smtClean="0">
                              <a:latin typeface="Cambria Math" panose="02040503050406030204" pitchFamily="18" charset="0"/>
                            </a:rPr>
                            <m:t>𝜃</m:t>
                          </m:r>
                        </m:e>
                      </m:func>
                    </m:oMath>
                  </m:oMathPara>
                </a14:m>
                <a:endParaRPr lang="zh-CN" altLang="en-US" sz="1200" dirty="0"/>
              </a:p>
            </p:txBody>
          </p:sp>
        </mc:Choice>
        <mc:Fallback xmlns="">
          <p:sp>
            <p:nvSpPr>
              <p:cNvPr id="24" name="文本框 23">
                <a:extLst>
                  <a:ext uri="{FF2B5EF4-FFF2-40B4-BE49-F238E27FC236}">
                    <a16:creationId xmlns:a16="http://schemas.microsoft.com/office/drawing/2014/main" id="{302CFB06-4A33-469F-9B39-06D0AA7E4350}"/>
                  </a:ext>
                </a:extLst>
              </p:cNvPr>
              <p:cNvSpPr txBox="1">
                <a:spLocks noRot="1" noChangeAspect="1" noMove="1" noResize="1" noEditPoints="1" noAdjustHandles="1" noChangeArrowheads="1" noChangeShapeType="1" noTextEdit="1"/>
              </p:cNvSpPr>
              <p:nvPr/>
            </p:nvSpPr>
            <p:spPr>
              <a:xfrm>
                <a:off x="7173096" y="4221927"/>
                <a:ext cx="747128" cy="350673"/>
              </a:xfrm>
              <a:prstGeom prst="rect">
                <a:avLst/>
              </a:prstGeom>
              <a:blipFill>
                <a:blip r:embed="rId3"/>
                <a:stretch>
                  <a:fillRect l="-4918" t="-3509" r="-4098" b="-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A5B4BED2-D54E-48A6-BF2C-B6C9080AA772}"/>
                  </a:ext>
                </a:extLst>
              </p:cNvPr>
              <p:cNvSpPr txBox="1"/>
              <p:nvPr/>
            </p:nvSpPr>
            <p:spPr>
              <a:xfrm>
                <a:off x="7171949" y="4621961"/>
                <a:ext cx="727892"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𝑥</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𝑠</m:t>
                          </m:r>
                        </m:den>
                      </m:f>
                      <m:r>
                        <a:rPr lang="en-US" altLang="zh-CN" sz="1200" b="0" i="1" smtClean="0">
                          <a:latin typeface="Cambria Math" panose="02040503050406030204" pitchFamily="18" charset="0"/>
                        </a:rPr>
                        <m:t>=</m:t>
                      </m:r>
                      <m:func>
                        <m:funcPr>
                          <m:ctrlPr>
                            <a:rPr lang="en-US" altLang="zh-CN" sz="1200" b="0" i="1" smtClean="0">
                              <a:latin typeface="Cambria Math" panose="02040503050406030204" pitchFamily="18" charset="0"/>
                            </a:rPr>
                          </m:ctrlPr>
                        </m:funcPr>
                        <m:fName>
                          <m:r>
                            <m:rPr>
                              <m:sty m:val="p"/>
                            </m:rPr>
                            <a:rPr lang="en-US" altLang="zh-CN" sz="1200" b="0" i="0" smtClean="0">
                              <a:latin typeface="Cambria Math" panose="02040503050406030204" pitchFamily="18" charset="0"/>
                            </a:rPr>
                            <m:t>sin</m:t>
                          </m:r>
                        </m:fName>
                        <m:e>
                          <m:r>
                            <a:rPr lang="zh-CN" altLang="en-US" sz="1200" b="0" i="1" smtClean="0">
                              <a:latin typeface="Cambria Math" panose="02040503050406030204" pitchFamily="18" charset="0"/>
                            </a:rPr>
                            <m:t>𝜃</m:t>
                          </m:r>
                        </m:e>
                      </m:func>
                    </m:oMath>
                  </m:oMathPara>
                </a14:m>
                <a:endParaRPr lang="zh-CN" altLang="en-US" sz="1200" dirty="0"/>
              </a:p>
            </p:txBody>
          </p:sp>
        </mc:Choice>
        <mc:Fallback xmlns="">
          <p:sp>
            <p:nvSpPr>
              <p:cNvPr id="25" name="文本框 24">
                <a:extLst>
                  <a:ext uri="{FF2B5EF4-FFF2-40B4-BE49-F238E27FC236}">
                    <a16:creationId xmlns:a16="http://schemas.microsoft.com/office/drawing/2014/main" id="{A5B4BED2-D54E-48A6-BF2C-B6C9080AA772}"/>
                  </a:ext>
                </a:extLst>
              </p:cNvPr>
              <p:cNvSpPr txBox="1">
                <a:spLocks noRot="1" noChangeAspect="1" noMove="1" noResize="1" noEditPoints="1" noAdjustHandles="1" noChangeArrowheads="1" noChangeShapeType="1" noTextEdit="1"/>
              </p:cNvSpPr>
              <p:nvPr/>
            </p:nvSpPr>
            <p:spPr>
              <a:xfrm>
                <a:off x="7171949" y="4621961"/>
                <a:ext cx="727892" cy="350673"/>
              </a:xfrm>
              <a:prstGeom prst="rect">
                <a:avLst/>
              </a:prstGeom>
              <a:blipFill>
                <a:blip r:embed="rId4"/>
                <a:stretch>
                  <a:fillRect l="-5042" t="-3448" r="-3361" b="-15517"/>
                </a:stretch>
              </a:blipFill>
            </p:spPr>
            <p:txBody>
              <a:bodyPr/>
              <a:lstStyle/>
              <a:p>
                <a:r>
                  <a:rPr lang="zh-CN" altLang="en-US">
                    <a:noFill/>
                  </a:rPr>
                  <a:t> </a:t>
                </a:r>
              </a:p>
            </p:txBody>
          </p:sp>
        </mc:Fallback>
      </mc:AlternateContent>
      <p:sp>
        <p:nvSpPr>
          <p:cNvPr id="26" name="左大括号 25">
            <a:extLst>
              <a:ext uri="{FF2B5EF4-FFF2-40B4-BE49-F238E27FC236}">
                <a16:creationId xmlns:a16="http://schemas.microsoft.com/office/drawing/2014/main" id="{1858A154-33A0-4BC3-BF3D-85BA514377DF}"/>
              </a:ext>
            </a:extLst>
          </p:cNvPr>
          <p:cNvSpPr/>
          <p:nvPr/>
        </p:nvSpPr>
        <p:spPr bwMode="auto">
          <a:xfrm>
            <a:off x="6924327" y="3817299"/>
            <a:ext cx="166206" cy="1063721"/>
          </a:xfrm>
          <a:prstGeom prst="leftBrace">
            <a:avLst>
              <a:gd name="adj1" fmla="val 43757"/>
              <a:gd name="adj2" fmla="val 49302"/>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C303676A-5BAC-4538-BBB4-21FF4CE153C7}"/>
                  </a:ext>
                </a:extLst>
              </p:cNvPr>
              <p:cNvSpPr txBox="1"/>
              <p:nvPr/>
            </p:nvSpPr>
            <p:spPr>
              <a:xfrm>
                <a:off x="7024338" y="3741100"/>
                <a:ext cx="1876225" cy="3819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zh-CN" altLang="en-US" sz="1200" i="1" smtClean="0">
                              <a:latin typeface="Cambria Math" panose="02040503050406030204" pitchFamily="18" charset="0"/>
                            </a:rPr>
                            <m:t>𝜃</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𝑠</m:t>
                          </m:r>
                        </m:den>
                      </m:f>
                      <m:r>
                        <a:rPr lang="en-US" altLang="zh-CN" sz="1200" i="1" smtClean="0">
                          <a:latin typeface="Cambria Math" panose="02040503050406030204" pitchFamily="18" charset="0"/>
                        </a:rPr>
                        <m:t>=</m:t>
                      </m:r>
                      <m:f>
                        <m:fPr>
                          <m:ctrlPr>
                            <a:rPr lang="en-US" altLang="zh-CN" sz="1200" i="1">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2</m:t>
                          </m:r>
                        </m:num>
                        <m:den>
                          <m:sSub>
                            <m:sSubPr>
                              <m:ctrlPr>
                                <a:rPr lang="en-US" altLang="zh-CN" sz="1200" i="1">
                                  <a:latin typeface="Cambria Math" panose="02040503050406030204" pitchFamily="18" charset="0"/>
                                  <a:ea typeface="Cambria Math" panose="02040503050406030204" pitchFamily="18" charset="0"/>
                                </a:rPr>
                              </m:ctrlPr>
                            </m:sSubPr>
                            <m:e>
                              <m:r>
                                <a:rPr lang="en-US" altLang="zh-CN" sz="1200" i="1">
                                  <a:latin typeface="Cambria Math" panose="02040503050406030204" pitchFamily="18" charset="0"/>
                                  <a:ea typeface="Cambria Math" panose="02040503050406030204" pitchFamily="18" charset="0"/>
                                </a:rPr>
                                <m:t>𝑅</m:t>
                              </m:r>
                            </m:e>
                            <m:sub>
                              <m:r>
                                <a:rPr lang="en-US" altLang="zh-CN" sz="1200" i="1">
                                  <a:latin typeface="Cambria Math" panose="02040503050406030204" pitchFamily="18" charset="0"/>
                                  <a:ea typeface="Cambria Math" panose="02040503050406030204" pitchFamily="18" charset="0"/>
                                </a:rPr>
                                <m:t>0</m:t>
                              </m:r>
                            </m:sub>
                          </m:sSub>
                        </m:den>
                      </m:f>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m:t>
                          </m:r>
                          <m:r>
                            <a:rPr lang="zh-CN" altLang="en-US" sz="1200" i="1">
                              <a:latin typeface="Cambria Math" panose="02040503050406030204" pitchFamily="18" charset="0"/>
                              <a:ea typeface="Cambria Math" panose="02040503050406030204" pitchFamily="18" charset="0"/>
                            </a:rPr>
                            <m:t>𝜌</m:t>
                          </m:r>
                          <m:r>
                            <a:rPr lang="en-US" altLang="zh-CN" sz="1200" i="1">
                              <a:latin typeface="Cambria Math" panose="02040503050406030204" pitchFamily="18" charset="0"/>
                              <a:ea typeface="Cambria Math" panose="02040503050406030204" pitchFamily="18" charset="0"/>
                            </a:rPr>
                            <m:t>𝑔𝑧</m:t>
                          </m:r>
                        </m:num>
                        <m:den>
                          <m:r>
                            <a:rPr lang="zh-CN" altLang="en-US" sz="1200" i="1">
                              <a:latin typeface="Cambria Math" panose="02040503050406030204" pitchFamily="18" charset="0"/>
                            </a:rPr>
                            <m:t>𝜎</m:t>
                          </m:r>
                        </m:den>
                      </m:f>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func>
                            <m:funcPr>
                              <m:ctrlPr>
                                <a:rPr lang="en-US" altLang="zh-CN" sz="1200" b="0" i="1" smtClean="0">
                                  <a:latin typeface="Cambria Math" panose="02040503050406030204" pitchFamily="18" charset="0"/>
                                  <a:ea typeface="Cambria Math" panose="02040503050406030204" pitchFamily="18" charset="0"/>
                                </a:rPr>
                              </m:ctrlPr>
                            </m:funcPr>
                            <m:fName>
                              <m:r>
                                <m:rPr>
                                  <m:sty m:val="p"/>
                                </m:rPr>
                                <a:rPr lang="en-US" altLang="zh-CN" sz="1200" b="0" i="0" smtClean="0">
                                  <a:latin typeface="Cambria Math" panose="02040503050406030204" pitchFamily="18" charset="0"/>
                                  <a:ea typeface="Cambria Math" panose="02040503050406030204" pitchFamily="18" charset="0"/>
                                </a:rPr>
                                <m:t>sin</m:t>
                              </m:r>
                            </m:fName>
                            <m:e>
                              <m:r>
                                <a:rPr lang="zh-CN" altLang="en-US" sz="1200" b="0" i="1" smtClean="0">
                                  <a:latin typeface="Cambria Math" panose="02040503050406030204" pitchFamily="18" charset="0"/>
                                  <a:ea typeface="Cambria Math" panose="02040503050406030204" pitchFamily="18" charset="0"/>
                                </a:rPr>
                                <m:t>𝜃</m:t>
                              </m:r>
                            </m:e>
                          </m:func>
                        </m:num>
                        <m:den>
                          <m:r>
                            <a:rPr lang="en-US" altLang="zh-CN" sz="1200" b="0" i="1" smtClean="0">
                              <a:latin typeface="Cambria Math" panose="02040503050406030204" pitchFamily="18" charset="0"/>
                              <a:ea typeface="Cambria Math" panose="02040503050406030204" pitchFamily="18" charset="0"/>
                            </a:rPr>
                            <m:t>𝑥</m:t>
                          </m:r>
                        </m:den>
                      </m:f>
                    </m:oMath>
                  </m:oMathPara>
                </a14:m>
                <a:endParaRPr lang="zh-CN" altLang="en-US" sz="1200" dirty="0"/>
              </a:p>
            </p:txBody>
          </p:sp>
        </mc:Choice>
        <mc:Fallback xmlns="">
          <p:sp>
            <p:nvSpPr>
              <p:cNvPr id="27" name="文本框 26">
                <a:extLst>
                  <a:ext uri="{FF2B5EF4-FFF2-40B4-BE49-F238E27FC236}">
                    <a16:creationId xmlns:a16="http://schemas.microsoft.com/office/drawing/2014/main" id="{C303676A-5BAC-4538-BBB4-21FF4CE153C7}"/>
                  </a:ext>
                </a:extLst>
              </p:cNvPr>
              <p:cNvSpPr txBox="1">
                <a:spLocks noRot="1" noChangeAspect="1" noMove="1" noResize="1" noEditPoints="1" noAdjustHandles="1" noChangeArrowheads="1" noChangeShapeType="1" noTextEdit="1"/>
              </p:cNvSpPr>
              <p:nvPr/>
            </p:nvSpPr>
            <p:spPr>
              <a:xfrm>
                <a:off x="7024338" y="3741100"/>
                <a:ext cx="1876225" cy="381964"/>
              </a:xfrm>
              <a:prstGeom prst="rect">
                <a:avLst/>
              </a:prstGeom>
              <a:blipFill>
                <a:blip r:embed="rId5"/>
                <a:stretch>
                  <a:fillRect t="-3226" b="-9677"/>
                </a:stretch>
              </a:blipFill>
            </p:spPr>
            <p:txBody>
              <a:bodyPr/>
              <a:lstStyle/>
              <a:p>
                <a:r>
                  <a:rPr lang="zh-CN" altLang="en-US">
                    <a:noFill/>
                  </a:rPr>
                  <a:t> </a:t>
                </a:r>
              </a:p>
            </p:txBody>
          </p:sp>
        </mc:Fallback>
      </mc:AlternateContent>
      <p:sp>
        <p:nvSpPr>
          <p:cNvPr id="14" name="Rectangle 2">
            <a:extLst>
              <a:ext uri="{FF2B5EF4-FFF2-40B4-BE49-F238E27FC236}">
                <a16:creationId xmlns:a16="http://schemas.microsoft.com/office/drawing/2014/main" id="{B851C1FE-EE47-4B45-96F1-080F5EA3BF01}"/>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5" name="图片 14">
            <a:extLst>
              <a:ext uri="{FF2B5EF4-FFF2-40B4-BE49-F238E27FC236}">
                <a16:creationId xmlns:a16="http://schemas.microsoft.com/office/drawing/2014/main" id="{21672DA7-D066-4FDA-BBB9-CF60D3B0A869}"/>
              </a:ext>
            </a:extLst>
          </p:cNvPr>
          <p:cNvPicPr>
            <a:picLocks noChangeAspect="1"/>
          </p:cNvPicPr>
          <p:nvPr/>
        </p:nvPicPr>
        <p:blipFill>
          <a:blip r:embed="rId6"/>
          <a:stretch>
            <a:fillRect/>
          </a:stretch>
        </p:blipFill>
        <p:spPr>
          <a:xfrm>
            <a:off x="1285754" y="315901"/>
            <a:ext cx="999077" cy="924821"/>
          </a:xfrm>
          <a:prstGeom prst="rect">
            <a:avLst/>
          </a:prstGeom>
        </p:spPr>
      </p:pic>
    </p:spTree>
    <p:extLst>
      <p:ext uri="{BB962C8B-B14F-4D97-AF65-F5344CB8AC3E}">
        <p14:creationId xmlns:p14="http://schemas.microsoft.com/office/powerpoint/2010/main" val="16167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wipe(left)">
                                      <p:cBhvr>
                                        <p:cTn id="43" dur="500"/>
                                        <p:tgtEl>
                                          <p:spTgt spid="1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wipe(left)">
                                      <p:cBhvr>
                                        <p:cTn id="4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5" grpId="0"/>
      <p:bldP spid="26" grpId="0" animBg="1"/>
      <p:bldP spid="27"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322021" y="1406845"/>
            <a:ext cx="6154198" cy="307777"/>
          </a:xfrm>
          <a:prstGeom prst="rect">
            <a:avLst/>
          </a:prstGeom>
        </p:spPr>
        <p:txBody>
          <a:bodyPr wrap="square">
            <a:spAutoFit/>
          </a:bodyPr>
          <a:lstStyle/>
          <a:p>
            <a:r>
              <a:rPr lang="en-US" altLang="zh-CN" sz="1400" b="1" dirty="0">
                <a:latin typeface="宋体" panose="02010600030101010101" pitchFamily="2" charset="-122"/>
                <a:ea typeface="宋体" panose="02010600030101010101" pitchFamily="2" charset="-122"/>
              </a:rPr>
              <a:t>Young-Laplace</a:t>
            </a:r>
            <a:r>
              <a:rPr lang="zh-CN" altLang="en-US" sz="1400" b="1" dirty="0">
                <a:latin typeface="宋体" panose="02010600030101010101" pitchFamily="2" charset="-122"/>
                <a:ea typeface="宋体" panose="02010600030101010101" pitchFamily="2" charset="-122"/>
              </a:rPr>
              <a:t>方程拟合法</a:t>
            </a:r>
            <a:r>
              <a:rPr lang="en-US" altLang="zh-CN" sz="1400" b="1" dirty="0">
                <a:latin typeface="宋体" panose="02010600030101010101" pitchFamily="2" charset="-122"/>
                <a:ea typeface="宋体" panose="02010600030101010101" pitchFamily="2" charset="-122"/>
              </a:rPr>
              <a:t>-</a:t>
            </a:r>
            <a:r>
              <a:rPr lang="zh-CN" altLang="en-US" sz="1400" b="1" dirty="0">
                <a:latin typeface="宋体" panose="02010600030101010101" pitchFamily="2" charset="-122"/>
                <a:ea typeface="宋体" panose="02010600030101010101" pitchFamily="2" charset="-122"/>
              </a:rPr>
              <a:t>液滴影像分析法（</a:t>
            </a:r>
            <a:r>
              <a:rPr lang="en-US" altLang="zh-CN" sz="1400" b="1" dirty="0">
                <a:latin typeface="宋体" panose="02010600030101010101" pitchFamily="2" charset="-122"/>
                <a:ea typeface="宋体" panose="02010600030101010101" pitchFamily="2" charset="-122"/>
              </a:rPr>
              <a:t>Drop</a:t>
            </a:r>
            <a:r>
              <a:rPr lang="zh-CN" altLang="en-US" sz="1400" b="1" dirty="0">
                <a:latin typeface="宋体" panose="02010600030101010101" pitchFamily="2" charset="-122"/>
                <a:ea typeface="宋体" panose="02010600030101010101" pitchFamily="2" charset="-122"/>
              </a:rPr>
              <a:t> </a:t>
            </a:r>
            <a:r>
              <a:rPr lang="en-US" altLang="zh-CN" sz="1400" b="1" dirty="0">
                <a:latin typeface="宋体" panose="02010600030101010101" pitchFamily="2" charset="-122"/>
                <a:ea typeface="宋体" panose="02010600030101010101" pitchFamily="2" charset="-122"/>
              </a:rPr>
              <a:t>Shape Analysis)</a:t>
            </a:r>
            <a:endParaRPr lang="zh-CN" altLang="en-US" sz="1400" b="1" dirty="0">
              <a:latin typeface="宋体" panose="02010600030101010101" pitchFamily="2" charset="-122"/>
              <a:ea typeface="宋体" panose="02010600030101010101" pitchFamily="2" charset="-122"/>
            </a:endParaRPr>
          </a:p>
        </p:txBody>
      </p:sp>
      <p:sp>
        <p:nvSpPr>
          <p:cNvPr id="10" name="矩形 9">
            <a:extLst>
              <a:ext uri="{FF2B5EF4-FFF2-40B4-BE49-F238E27FC236}">
                <a16:creationId xmlns:a16="http://schemas.microsoft.com/office/drawing/2014/main" id="{C1F2674D-DE76-43BF-B7BF-CCF34561113A}"/>
              </a:ext>
            </a:extLst>
          </p:cNvPr>
          <p:cNvSpPr/>
          <p:nvPr/>
        </p:nvSpPr>
        <p:spPr>
          <a:xfrm>
            <a:off x="336398" y="1748653"/>
            <a:ext cx="4572000" cy="4623125"/>
          </a:xfrm>
          <a:prstGeom prst="rect">
            <a:avLst/>
          </a:prstGeom>
        </p:spPr>
        <p:txBody>
          <a:bodyPr wrap="square">
            <a:spAutoFit/>
          </a:bodyPr>
          <a:lstStyle/>
          <a:p>
            <a:pPr>
              <a:lnSpc>
                <a:spcPct val="150000"/>
              </a:lnSpc>
            </a:pPr>
            <a:r>
              <a:rPr lang="zh-CN" altLang="en-US" sz="1100" dirty="0">
                <a:latin typeface="宋体" panose="02010600030101010101" pitchFamily="2" charset="-122"/>
                <a:ea typeface="宋体" panose="02010600030101010101" pitchFamily="2" charset="-122"/>
              </a:rPr>
              <a:t>另外三个比较有名的算法包括如下三个。其特征为这些算法被国外的仪器厂商所商业化使用，因而具有一定的知名度。其核心的邦德系数（</a:t>
            </a:r>
            <a:r>
              <a:rPr lang="en-US" altLang="zh-CN" sz="1100" dirty="0">
                <a:latin typeface="宋体" panose="02010600030101010101" pitchFamily="2" charset="-122"/>
                <a:ea typeface="宋体" panose="02010600030101010101" pitchFamily="2" charset="-122"/>
              </a:rPr>
              <a:t>Bond Number</a:t>
            </a:r>
            <a:r>
              <a:rPr lang="zh-CN" altLang="en-US" sz="1100" dirty="0">
                <a:latin typeface="宋体" panose="02010600030101010101" pitchFamily="2" charset="-122"/>
                <a:ea typeface="宋体" panose="02010600030101010101" pitchFamily="2" charset="-122"/>
              </a:rPr>
              <a:t>）为</a:t>
            </a:r>
            <a:r>
              <a:rPr lang="en-US" altLang="zh-CN" sz="1100" dirty="0">
                <a:latin typeface="宋体" panose="02010600030101010101" pitchFamily="2" charset="-122"/>
                <a:ea typeface="宋体" panose="02010600030101010101" pitchFamily="2" charset="-122"/>
              </a:rPr>
              <a:t>Select Plane</a:t>
            </a:r>
            <a:r>
              <a:rPr lang="zh-CN" altLang="en-US" sz="1100" dirty="0">
                <a:latin typeface="宋体" panose="02010600030101010101" pitchFamily="2" charset="-122"/>
                <a:ea typeface="宋体" panose="02010600030101010101" pitchFamily="2" charset="-122"/>
              </a:rPr>
              <a:t>算法。</a:t>
            </a:r>
          </a:p>
          <a:p>
            <a:pPr>
              <a:lnSpc>
                <a:spcPct val="150000"/>
              </a:lnSpc>
            </a:pPr>
            <a:r>
              <a:rPr lang="en-US" altLang="zh-CN" sz="1100" dirty="0">
                <a:latin typeface="宋体" panose="02010600030101010101" pitchFamily="2" charset="-122"/>
                <a:ea typeface="宋体" panose="02010600030101010101" pitchFamily="2" charset="-122"/>
              </a:rPr>
              <a:t>(1)Song Bi Hai</a:t>
            </a:r>
            <a:r>
              <a:rPr lang="zh-CN" altLang="en-US" sz="1100" dirty="0">
                <a:latin typeface="宋体" panose="02010600030101010101" pitchFamily="2" charset="-122"/>
                <a:ea typeface="宋体" panose="02010600030101010101" pitchFamily="2" charset="-122"/>
              </a:rPr>
              <a:t>团队的</a:t>
            </a:r>
            <a:r>
              <a:rPr lang="en-US" altLang="zh-CN" sz="1100" dirty="0">
                <a:latin typeface="宋体" panose="02010600030101010101" pitchFamily="2" charset="-122"/>
                <a:ea typeface="宋体" panose="02010600030101010101" pitchFamily="2" charset="-122"/>
              </a:rPr>
              <a:t>Young-Laplace</a:t>
            </a:r>
            <a:r>
              <a:rPr lang="zh-CN" altLang="en-US" sz="1100" dirty="0">
                <a:latin typeface="宋体" panose="02010600030101010101" pitchFamily="2" charset="-122"/>
                <a:ea typeface="宋体" panose="02010600030101010101" pitchFamily="2" charset="-122"/>
              </a:rPr>
              <a:t>方程拟合法（</a:t>
            </a:r>
            <a:r>
              <a:rPr lang="en-US" altLang="zh-CN" sz="1100" dirty="0">
                <a:latin typeface="宋体" panose="02010600030101010101" pitchFamily="2" charset="-122"/>
                <a:ea typeface="宋体" panose="02010600030101010101" pitchFamily="2" charset="-122"/>
              </a:rPr>
              <a:t>BIHAI SONG AND JURGEN SPRINGER, Determination of Interfacial Tension from the Profile of a Pendant Drop Using Computer-Aided Image Processing, JOURNAL OF COLLOID AND INTERFACE SCIENCE 184, P64–76 ,1996</a:t>
            </a:r>
            <a:r>
              <a:rPr lang="zh-CN" altLang="en-US" sz="1100" dirty="0">
                <a:latin typeface="宋体" panose="02010600030101010101" pitchFamily="2" charset="-122"/>
                <a:ea typeface="宋体" panose="02010600030101010101" pitchFamily="2" charset="-122"/>
              </a:rPr>
              <a:t>）。</a:t>
            </a:r>
          </a:p>
          <a:p>
            <a:pPr>
              <a:lnSpc>
                <a:spcPct val="150000"/>
              </a:lnSpc>
            </a:pP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2</a:t>
            </a: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Hansen</a:t>
            </a:r>
            <a:r>
              <a:rPr lang="zh-CN" altLang="en-US" sz="1100" dirty="0">
                <a:latin typeface="宋体" panose="02010600030101010101" pitchFamily="2" charset="-122"/>
                <a:ea typeface="宋体" panose="02010600030101010101" pitchFamily="2" charset="-122"/>
              </a:rPr>
              <a:t>团队的</a:t>
            </a:r>
            <a:r>
              <a:rPr lang="en-US" altLang="zh-CN" sz="1100" dirty="0">
                <a:latin typeface="宋体" panose="02010600030101010101" pitchFamily="2" charset="-122"/>
                <a:ea typeface="宋体" panose="02010600030101010101" pitchFamily="2" charset="-122"/>
              </a:rPr>
              <a:t>Young-Laplace</a:t>
            </a:r>
            <a:r>
              <a:rPr lang="zh-CN" altLang="en-US" sz="1100" dirty="0">
                <a:latin typeface="宋体" panose="02010600030101010101" pitchFamily="2" charset="-122"/>
                <a:ea typeface="宋体" panose="02010600030101010101" pitchFamily="2" charset="-122"/>
              </a:rPr>
              <a:t>方程拟合法（</a:t>
            </a:r>
            <a:r>
              <a:rPr lang="en-US" altLang="zh-CN" sz="1100" dirty="0">
                <a:latin typeface="宋体" panose="02010600030101010101" pitchFamily="2" charset="-122"/>
                <a:ea typeface="宋体" panose="02010600030101010101" pitchFamily="2" charset="-122"/>
              </a:rPr>
              <a:t>F. K. HANSEN AND G. RODSRUD</a:t>
            </a:r>
            <a:r>
              <a:rPr lang="zh-CN" altLang="en-US" sz="1100" dirty="0">
                <a:latin typeface="宋体" panose="02010600030101010101" pitchFamily="2" charset="-122"/>
                <a:ea typeface="宋体" panose="02010600030101010101" pitchFamily="2" charset="-122"/>
              </a:rPr>
              <a:t>， </a:t>
            </a:r>
            <a:r>
              <a:rPr lang="en-US" altLang="zh-CN" sz="1100" dirty="0">
                <a:latin typeface="宋体" panose="02010600030101010101" pitchFamily="2" charset="-122"/>
                <a:ea typeface="宋体" panose="02010600030101010101" pitchFamily="2" charset="-122"/>
              </a:rPr>
              <a:t>Surface Tension by Pendant Drop I. A Fast Standard Instrument Using Computer Image Analysis</a:t>
            </a: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Journal of Colloid and Interface Science, Vol. 141, No. I, p1-9, January 1991</a:t>
            </a:r>
            <a:r>
              <a:rPr lang="zh-CN" altLang="en-US" sz="1100" dirty="0">
                <a:latin typeface="宋体" panose="02010600030101010101" pitchFamily="2" charset="-122"/>
                <a:ea typeface="宋体" panose="02010600030101010101" pitchFamily="2" charset="-122"/>
              </a:rPr>
              <a:t>）</a:t>
            </a:r>
          </a:p>
          <a:p>
            <a:pPr>
              <a:lnSpc>
                <a:spcPct val="150000"/>
              </a:lnSpc>
            </a:pP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3</a:t>
            </a: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J. W. Jennings</a:t>
            </a:r>
            <a:r>
              <a:rPr lang="zh-CN" altLang="en-US" sz="1100" dirty="0">
                <a:latin typeface="宋体" panose="02010600030101010101" pitchFamily="2" charset="-122"/>
                <a:ea typeface="宋体" panose="02010600030101010101" pitchFamily="2" charset="-122"/>
              </a:rPr>
              <a:t>团队的</a:t>
            </a:r>
            <a:r>
              <a:rPr lang="en-US" altLang="zh-CN" sz="1100" dirty="0">
                <a:latin typeface="宋体" panose="02010600030101010101" pitchFamily="2" charset="-122"/>
                <a:ea typeface="宋体" panose="02010600030101010101" pitchFamily="2" charset="-122"/>
              </a:rPr>
              <a:t>Young-Laplace</a:t>
            </a:r>
            <a:r>
              <a:rPr lang="zh-CN" altLang="en-US" sz="1100" dirty="0">
                <a:latin typeface="宋体" panose="02010600030101010101" pitchFamily="2" charset="-122"/>
                <a:ea typeface="宋体" panose="02010600030101010101" pitchFamily="2" charset="-122"/>
              </a:rPr>
              <a:t>方程拟合法（</a:t>
            </a:r>
            <a:r>
              <a:rPr lang="en-US" altLang="zh-CN" sz="1100" dirty="0">
                <a:latin typeface="宋体" panose="02010600030101010101" pitchFamily="2" charset="-122"/>
                <a:ea typeface="宋体" panose="02010600030101010101" pitchFamily="2" charset="-122"/>
              </a:rPr>
              <a:t>J. W. Jennings</a:t>
            </a:r>
            <a:r>
              <a:rPr lang="zh-CN" altLang="en-US" sz="1100" dirty="0">
                <a:latin typeface="宋体" panose="02010600030101010101" pitchFamily="2" charset="-122"/>
                <a:ea typeface="宋体" panose="02010600030101010101" pitchFamily="2" charset="-122"/>
              </a:rPr>
              <a:t>， </a:t>
            </a:r>
            <a:r>
              <a:rPr lang="en-US" altLang="zh-CN" sz="1100" dirty="0">
                <a:latin typeface="宋体" panose="02010600030101010101" pitchFamily="2" charset="-122"/>
                <a:ea typeface="宋体" panose="02010600030101010101" pitchFamily="2" charset="-122"/>
              </a:rPr>
              <a:t>N. R. Pallas</a:t>
            </a: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an Efficient Method for the Determination of Interfacial Tensions from Drop Profiles</a:t>
            </a: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Langmuir. Vol. 4, No. 4, 1988</a:t>
            </a:r>
            <a:r>
              <a:rPr lang="zh-CN" altLang="en-US" sz="1100" dirty="0">
                <a:latin typeface="宋体" panose="02010600030101010101" pitchFamily="2" charset="-122"/>
                <a:ea typeface="宋体" panose="02010600030101010101" pitchFamily="2" charset="-122"/>
              </a:rPr>
              <a:t>，</a:t>
            </a:r>
            <a:r>
              <a:rPr lang="en-US" altLang="zh-CN" sz="1100" dirty="0">
                <a:latin typeface="宋体" panose="02010600030101010101" pitchFamily="2" charset="-122"/>
                <a:ea typeface="宋体" panose="02010600030101010101" pitchFamily="2" charset="-122"/>
              </a:rPr>
              <a:t>P959-967</a:t>
            </a:r>
            <a:r>
              <a:rPr lang="zh-CN" altLang="en-US" sz="1100" dirty="0">
                <a:latin typeface="宋体" panose="02010600030101010101" pitchFamily="2" charset="-122"/>
                <a:ea typeface="宋体" panose="02010600030101010101" pitchFamily="2" charset="-122"/>
              </a:rPr>
              <a:t>）</a:t>
            </a:r>
            <a:endParaRPr lang="en-US" altLang="zh-CN" sz="1100" dirty="0">
              <a:latin typeface="宋体" panose="02010600030101010101" pitchFamily="2" charset="-122"/>
              <a:ea typeface="宋体" panose="02010600030101010101" pitchFamily="2" charset="-122"/>
            </a:endParaRPr>
          </a:p>
          <a:p>
            <a:pPr>
              <a:lnSpc>
                <a:spcPct val="150000"/>
              </a:lnSpc>
            </a:pPr>
            <a:r>
              <a:rPr lang="zh-CN" altLang="en-US" sz="1100" b="1" dirty="0">
                <a:solidFill>
                  <a:srgbClr val="FF0000"/>
                </a:solidFill>
                <a:latin typeface="宋体" panose="02010600030101010101" pitchFamily="2" charset="-122"/>
                <a:ea typeface="宋体" panose="02010600030101010101" pitchFamily="2" charset="-122"/>
              </a:rPr>
              <a:t>具体</a:t>
            </a:r>
            <a:r>
              <a:rPr lang="en-US" altLang="zh-CN" sz="1100" b="1" dirty="0">
                <a:solidFill>
                  <a:srgbClr val="FF0000"/>
                </a:solidFill>
                <a:latin typeface="宋体" panose="02010600030101010101" pitchFamily="2" charset="-122"/>
                <a:ea typeface="宋体" panose="02010600030101010101" pitchFamily="2" charset="-122"/>
              </a:rPr>
              <a:t>Young-Laplace</a:t>
            </a:r>
            <a:r>
              <a:rPr lang="zh-CN" altLang="en-US" sz="1100" b="1" dirty="0">
                <a:solidFill>
                  <a:srgbClr val="FF0000"/>
                </a:solidFill>
                <a:latin typeface="宋体" panose="02010600030101010101" pitchFamily="2" charset="-122"/>
                <a:ea typeface="宋体" panose="02010600030101010101" pitchFamily="2" charset="-122"/>
              </a:rPr>
              <a:t>方程拟合算法的动画演示，请参考悬滴法表面张力</a:t>
            </a:r>
            <a:r>
              <a:rPr lang="en-US" altLang="zh-CN" sz="1100" b="1" dirty="0">
                <a:solidFill>
                  <a:srgbClr val="FF0000"/>
                </a:solidFill>
                <a:latin typeface="宋体" panose="02010600030101010101" pitchFamily="2" charset="-122"/>
                <a:ea typeface="宋体" panose="02010600030101010101" pitchFamily="2" charset="-122"/>
              </a:rPr>
              <a:t>Young-Laplace</a:t>
            </a:r>
            <a:r>
              <a:rPr lang="zh-CN" altLang="en-US" sz="1100" b="1" dirty="0">
                <a:solidFill>
                  <a:srgbClr val="FF0000"/>
                </a:solidFill>
                <a:latin typeface="宋体" panose="02010600030101010101" pitchFamily="2" charset="-122"/>
                <a:ea typeface="宋体" panose="02010600030101010101" pitchFamily="2" charset="-122"/>
              </a:rPr>
              <a:t>方程拟合部分的介绍。</a:t>
            </a:r>
          </a:p>
        </p:txBody>
      </p:sp>
      <p:pic>
        <p:nvPicPr>
          <p:cNvPr id="3" name="图片 2">
            <a:extLst>
              <a:ext uri="{FF2B5EF4-FFF2-40B4-BE49-F238E27FC236}">
                <a16:creationId xmlns:a16="http://schemas.microsoft.com/office/drawing/2014/main" id="{87A52DEA-477B-45DA-A153-F990268456C3}"/>
              </a:ext>
            </a:extLst>
          </p:cNvPr>
          <p:cNvPicPr>
            <a:picLocks noChangeAspect="1"/>
          </p:cNvPicPr>
          <p:nvPr/>
        </p:nvPicPr>
        <p:blipFill>
          <a:blip r:embed="rId2"/>
          <a:stretch>
            <a:fillRect/>
          </a:stretch>
        </p:blipFill>
        <p:spPr>
          <a:xfrm>
            <a:off x="5486400" y="2243275"/>
            <a:ext cx="1419905" cy="1816940"/>
          </a:xfrm>
          <a:prstGeom prst="rect">
            <a:avLst/>
          </a:prstGeom>
        </p:spPr>
      </p:pic>
      <p:sp>
        <p:nvSpPr>
          <p:cNvPr id="4" name="文本框 3">
            <a:extLst>
              <a:ext uri="{FF2B5EF4-FFF2-40B4-BE49-F238E27FC236}">
                <a16:creationId xmlns:a16="http://schemas.microsoft.com/office/drawing/2014/main" id="{A41CE4C0-AFAA-4065-BE6B-C4760DA92346}"/>
              </a:ext>
            </a:extLst>
          </p:cNvPr>
          <p:cNvSpPr txBox="1"/>
          <p:nvPr/>
        </p:nvSpPr>
        <p:spPr>
          <a:xfrm>
            <a:off x="6939899" y="2336137"/>
            <a:ext cx="1615479" cy="1631216"/>
          </a:xfrm>
          <a:prstGeom prst="rect">
            <a:avLst/>
          </a:prstGeom>
          <a:noFill/>
        </p:spPr>
        <p:txBody>
          <a:bodyPr wrap="square" rtlCol="0" anchor="ctr">
            <a:spAutoFit/>
          </a:bodyPr>
          <a:lstStyle/>
          <a:p>
            <a:r>
              <a:rPr lang="en-US" altLang="zh-CN" sz="1000" dirty="0">
                <a:latin typeface="+mj-ea"/>
                <a:ea typeface="+mj-ea"/>
              </a:rPr>
              <a:t>Determination of Interfacial Tension from the Profile of a Pendant Drop</a:t>
            </a:r>
          </a:p>
          <a:p>
            <a:r>
              <a:rPr lang="en-US" altLang="zh-CN" sz="1000" dirty="0">
                <a:latin typeface="+mj-ea"/>
                <a:ea typeface="+mj-ea"/>
              </a:rPr>
              <a:t>Using Computer-Aided Image Processing, </a:t>
            </a:r>
            <a:r>
              <a:rPr lang="sv-SE" altLang="zh-CN" sz="1000" dirty="0">
                <a:latin typeface="+mj-ea"/>
                <a:ea typeface="+mj-ea"/>
              </a:rPr>
              <a:t>BIHAI SONG AND JU¨ RGEN SPRINGER, </a:t>
            </a:r>
            <a:r>
              <a:rPr lang="en-US" altLang="zh-CN" sz="1000" dirty="0">
                <a:latin typeface="+mj-ea"/>
                <a:ea typeface="+mj-ea"/>
              </a:rPr>
              <a:t>JOURNAL OF COLLOID AND INTERFACE SCIENCE 184, 64–76 (1996), </a:t>
            </a:r>
            <a:r>
              <a:rPr lang="zh-CN" altLang="en-US" sz="1000" dirty="0">
                <a:latin typeface="+mj-ea"/>
                <a:ea typeface="+mj-ea"/>
              </a:rPr>
              <a:t>第</a:t>
            </a:r>
            <a:r>
              <a:rPr lang="en-US" altLang="zh-CN" sz="1000" dirty="0">
                <a:latin typeface="+mj-ea"/>
                <a:ea typeface="+mj-ea"/>
              </a:rPr>
              <a:t>66</a:t>
            </a:r>
            <a:r>
              <a:rPr lang="zh-CN" altLang="en-US" sz="1000" dirty="0">
                <a:latin typeface="+mj-ea"/>
                <a:ea typeface="+mj-ea"/>
              </a:rPr>
              <a:t>页</a:t>
            </a:r>
          </a:p>
        </p:txBody>
      </p:sp>
      <p:pic>
        <p:nvPicPr>
          <p:cNvPr id="5" name="图片 4">
            <a:extLst>
              <a:ext uri="{FF2B5EF4-FFF2-40B4-BE49-F238E27FC236}">
                <a16:creationId xmlns:a16="http://schemas.microsoft.com/office/drawing/2014/main" id="{D01DE119-4606-49AD-A196-D9E84EAA7DD0}"/>
              </a:ext>
            </a:extLst>
          </p:cNvPr>
          <p:cNvPicPr>
            <a:picLocks noChangeAspect="1"/>
          </p:cNvPicPr>
          <p:nvPr/>
        </p:nvPicPr>
        <p:blipFill>
          <a:blip r:embed="rId3"/>
          <a:stretch>
            <a:fillRect/>
          </a:stretch>
        </p:blipFill>
        <p:spPr>
          <a:xfrm>
            <a:off x="5486400" y="4174637"/>
            <a:ext cx="1419905" cy="1549831"/>
          </a:xfrm>
          <a:prstGeom prst="rect">
            <a:avLst/>
          </a:prstGeom>
        </p:spPr>
      </p:pic>
      <p:sp>
        <p:nvSpPr>
          <p:cNvPr id="6" name="文本框 5">
            <a:extLst>
              <a:ext uri="{FF2B5EF4-FFF2-40B4-BE49-F238E27FC236}">
                <a16:creationId xmlns:a16="http://schemas.microsoft.com/office/drawing/2014/main" id="{6B10D1DB-6EDD-40EF-88BE-ABA703C8A960}"/>
              </a:ext>
            </a:extLst>
          </p:cNvPr>
          <p:cNvSpPr txBox="1"/>
          <p:nvPr/>
        </p:nvSpPr>
        <p:spPr>
          <a:xfrm>
            <a:off x="6954627" y="4174637"/>
            <a:ext cx="1627942" cy="1631216"/>
          </a:xfrm>
          <a:prstGeom prst="rect">
            <a:avLst/>
          </a:prstGeom>
          <a:noFill/>
        </p:spPr>
        <p:txBody>
          <a:bodyPr wrap="square" rtlCol="0">
            <a:spAutoFit/>
          </a:bodyPr>
          <a:lstStyle/>
          <a:p>
            <a:r>
              <a:rPr lang="en-US" altLang="zh-CN" sz="1000" dirty="0">
                <a:latin typeface="+mj-ea"/>
                <a:ea typeface="+mj-ea"/>
              </a:rPr>
              <a:t>Surface Tension by Pendant Drop</a:t>
            </a:r>
          </a:p>
          <a:p>
            <a:r>
              <a:rPr lang="en-US" altLang="zh-CN" sz="1000" dirty="0">
                <a:latin typeface="+mj-ea"/>
                <a:ea typeface="+mj-ea"/>
              </a:rPr>
              <a:t>I. A Fast Standard Instrument Using Computer Image Analysis</a:t>
            </a:r>
            <a:r>
              <a:rPr lang="zh-CN" altLang="en-US" sz="1000" dirty="0">
                <a:latin typeface="+mj-ea"/>
                <a:ea typeface="+mj-ea"/>
              </a:rPr>
              <a:t>，</a:t>
            </a:r>
            <a:r>
              <a:rPr lang="da-DK" altLang="zh-CN" sz="1000" dirty="0">
                <a:latin typeface="+mj-ea"/>
                <a:ea typeface="+mj-ea"/>
              </a:rPr>
              <a:t>F. K. HANSEN AND G. RODSRUD</a:t>
            </a:r>
            <a:r>
              <a:rPr lang="zh-CN" altLang="en-US" sz="1000" dirty="0">
                <a:latin typeface="+mj-ea"/>
                <a:ea typeface="+mj-ea"/>
              </a:rPr>
              <a:t>， </a:t>
            </a:r>
            <a:r>
              <a:rPr lang="en-US" altLang="zh-CN" sz="1000" i="1" dirty="0">
                <a:latin typeface="+mj-ea"/>
                <a:ea typeface="+mj-ea"/>
              </a:rPr>
              <a:t>Journal of Colloid and Interface Science, </a:t>
            </a:r>
            <a:r>
              <a:rPr lang="en-US" altLang="zh-CN" sz="1000" dirty="0">
                <a:latin typeface="+mj-ea"/>
                <a:ea typeface="+mj-ea"/>
              </a:rPr>
              <a:t>Vol. 141, No. I, January 1991</a:t>
            </a:r>
            <a:r>
              <a:rPr lang="zh-CN" altLang="en-US" sz="1000" dirty="0">
                <a:latin typeface="+mj-ea"/>
                <a:ea typeface="+mj-ea"/>
              </a:rPr>
              <a:t>，第</a:t>
            </a:r>
            <a:r>
              <a:rPr lang="en-US" altLang="zh-CN" sz="1000" dirty="0">
                <a:latin typeface="+mj-ea"/>
                <a:ea typeface="+mj-ea"/>
              </a:rPr>
              <a:t>4</a:t>
            </a:r>
            <a:r>
              <a:rPr lang="zh-CN" altLang="en-US" sz="1000" dirty="0">
                <a:latin typeface="+mj-ea"/>
                <a:ea typeface="+mj-ea"/>
              </a:rPr>
              <a:t>页</a:t>
            </a:r>
          </a:p>
        </p:txBody>
      </p:sp>
      <p:sp>
        <p:nvSpPr>
          <p:cNvPr id="13" name="Rectangle 2">
            <a:extLst>
              <a:ext uri="{FF2B5EF4-FFF2-40B4-BE49-F238E27FC236}">
                <a16:creationId xmlns:a16="http://schemas.microsoft.com/office/drawing/2014/main" id="{CBE68121-A683-41C9-9193-C934D47B6DB0}"/>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4" name="图片 13">
            <a:extLst>
              <a:ext uri="{FF2B5EF4-FFF2-40B4-BE49-F238E27FC236}">
                <a16:creationId xmlns:a16="http://schemas.microsoft.com/office/drawing/2014/main" id="{F9B6EFB0-178F-482E-BE18-CB6D6155481E}"/>
              </a:ext>
            </a:extLst>
          </p:cNvPr>
          <p:cNvPicPr>
            <a:picLocks noChangeAspect="1"/>
          </p:cNvPicPr>
          <p:nvPr/>
        </p:nvPicPr>
        <p:blipFill>
          <a:blip r:embed="rId4"/>
          <a:stretch>
            <a:fillRect/>
          </a:stretch>
        </p:blipFill>
        <p:spPr>
          <a:xfrm>
            <a:off x="1285754" y="315901"/>
            <a:ext cx="999077" cy="924821"/>
          </a:xfrm>
          <a:prstGeom prst="rect">
            <a:avLst/>
          </a:prstGeom>
        </p:spPr>
      </p:pic>
    </p:spTree>
    <p:extLst>
      <p:ext uri="{BB962C8B-B14F-4D97-AF65-F5344CB8AC3E}">
        <p14:creationId xmlns:p14="http://schemas.microsoft.com/office/powerpoint/2010/main" val="263914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left)">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animEffect transition="in" filter="wipe(left)">
                                      <p:cBhvr>
                                        <p:cTn id="41" dur="500"/>
                                        <p:tgtEl>
                                          <p:spTgt spid="10">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0">
                                            <p:txEl>
                                              <p:pRg st="3" end="3"/>
                                            </p:txEl>
                                          </p:spTgt>
                                        </p:tgtEl>
                                        <p:attrNameLst>
                                          <p:attrName>style.visibility</p:attrName>
                                        </p:attrNameLst>
                                      </p:cBhvr>
                                      <p:to>
                                        <p:strVal val="visible"/>
                                      </p:to>
                                    </p:set>
                                    <p:animEffect transition="in" filter="wipe(left)">
                                      <p:cBhvr>
                                        <p:cTn id="54" dur="500"/>
                                        <p:tgtEl>
                                          <p:spTgt spid="10">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0">
                                            <p:txEl>
                                              <p:pRg st="4" end="4"/>
                                            </p:txEl>
                                          </p:spTgt>
                                        </p:tgtEl>
                                        <p:attrNameLst>
                                          <p:attrName>style.visibility</p:attrName>
                                        </p:attrNameLst>
                                      </p:cBhvr>
                                      <p:to>
                                        <p:strVal val="visible"/>
                                      </p:to>
                                    </p:set>
                                    <p:animEffect transition="in" filter="wipe(left)">
                                      <p:cBhvr>
                                        <p:cTn id="5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6"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462951" y="1390607"/>
            <a:ext cx="6154198" cy="307777"/>
          </a:xfrm>
          <a:prstGeom prst="rect">
            <a:avLst/>
          </a:prstGeom>
        </p:spPr>
        <p:txBody>
          <a:bodyPr wrap="square">
            <a:spAutoFit/>
          </a:bodyPr>
          <a:lstStyle/>
          <a:p>
            <a:r>
              <a:rPr lang="en-US" altLang="zh-CN" sz="1400" b="1" dirty="0">
                <a:latin typeface="宋体" panose="02010600030101010101" pitchFamily="2" charset="-122"/>
                <a:ea typeface="宋体" panose="02010600030101010101" pitchFamily="2" charset="-122"/>
              </a:rPr>
              <a:t>Young-Laplace</a:t>
            </a:r>
            <a:r>
              <a:rPr lang="zh-CN" altLang="en-US" sz="1400" b="1" dirty="0">
                <a:latin typeface="宋体" panose="02010600030101010101" pitchFamily="2" charset="-122"/>
                <a:ea typeface="宋体" panose="02010600030101010101" pitchFamily="2" charset="-122"/>
              </a:rPr>
              <a:t>方程拟合法</a:t>
            </a:r>
            <a:r>
              <a:rPr lang="en-US" altLang="zh-CN" sz="1400" b="1" dirty="0">
                <a:latin typeface="宋体" panose="02010600030101010101" pitchFamily="2" charset="-122"/>
                <a:ea typeface="宋体" panose="02010600030101010101" pitchFamily="2" charset="-122"/>
              </a:rPr>
              <a:t>-</a:t>
            </a:r>
            <a:r>
              <a:rPr lang="zh-CN" altLang="en-US" sz="1400" b="1" dirty="0">
                <a:latin typeface="宋体" panose="02010600030101010101" pitchFamily="2" charset="-122"/>
                <a:ea typeface="宋体" panose="02010600030101010101" pitchFamily="2" charset="-122"/>
              </a:rPr>
              <a:t>液滴影像分析法（</a:t>
            </a:r>
            <a:r>
              <a:rPr lang="en-US" altLang="zh-CN" sz="1400" b="1" dirty="0">
                <a:latin typeface="宋体" panose="02010600030101010101" pitchFamily="2" charset="-122"/>
                <a:ea typeface="宋体" panose="02010600030101010101" pitchFamily="2" charset="-122"/>
              </a:rPr>
              <a:t>Drop</a:t>
            </a:r>
            <a:r>
              <a:rPr lang="zh-CN" altLang="en-US" sz="1400" b="1" dirty="0">
                <a:latin typeface="宋体" panose="02010600030101010101" pitchFamily="2" charset="-122"/>
                <a:ea typeface="宋体" panose="02010600030101010101" pitchFamily="2" charset="-122"/>
              </a:rPr>
              <a:t> </a:t>
            </a:r>
            <a:r>
              <a:rPr lang="en-US" altLang="zh-CN" sz="1400" b="1" dirty="0">
                <a:latin typeface="宋体" panose="02010600030101010101" pitchFamily="2" charset="-122"/>
                <a:ea typeface="宋体" panose="02010600030101010101" pitchFamily="2" charset="-122"/>
              </a:rPr>
              <a:t>Shape Analysis)</a:t>
            </a:r>
            <a:endParaRPr lang="zh-CN" altLang="en-US" sz="1400" b="1" dirty="0">
              <a:latin typeface="宋体" panose="02010600030101010101" pitchFamily="2" charset="-122"/>
              <a:ea typeface="宋体" panose="02010600030101010101" pitchFamily="2" charset="-122"/>
            </a:endParaRPr>
          </a:p>
        </p:txBody>
      </p:sp>
      <p:sp>
        <p:nvSpPr>
          <p:cNvPr id="10" name="矩形 9">
            <a:extLst>
              <a:ext uri="{FF2B5EF4-FFF2-40B4-BE49-F238E27FC236}">
                <a16:creationId xmlns:a16="http://schemas.microsoft.com/office/drawing/2014/main" id="{C1F2674D-DE76-43BF-B7BF-CCF34561113A}"/>
              </a:ext>
            </a:extLst>
          </p:cNvPr>
          <p:cNvSpPr/>
          <p:nvPr/>
        </p:nvSpPr>
        <p:spPr>
          <a:xfrm>
            <a:off x="457200" y="1734235"/>
            <a:ext cx="4572000" cy="323165"/>
          </a:xfrm>
          <a:prstGeom prst="rect">
            <a:avLst/>
          </a:prstGeom>
        </p:spPr>
        <p:txBody>
          <a:bodyPr wrap="square">
            <a:spAutoFit/>
          </a:bodyPr>
          <a:lstStyle/>
          <a:p>
            <a:pPr>
              <a:lnSpc>
                <a:spcPct val="150000"/>
              </a:lnSpc>
            </a:pPr>
            <a:r>
              <a:rPr lang="zh-CN" altLang="en-US" sz="1000" dirty="0">
                <a:latin typeface="宋体" panose="02010600030101010101" pitchFamily="2" charset="-122"/>
                <a:ea typeface="宋体" panose="02010600030101010101" pitchFamily="2" charset="-122"/>
              </a:rPr>
              <a:t>基于</a:t>
            </a:r>
            <a:r>
              <a:rPr lang="en-US" altLang="zh-CN" sz="1000" dirty="0">
                <a:latin typeface="宋体" panose="02010600030101010101" pitchFamily="2" charset="-122"/>
                <a:ea typeface="宋体" panose="02010600030101010101" pitchFamily="2" charset="-122"/>
              </a:rPr>
              <a:t>Select Plane</a:t>
            </a:r>
            <a:r>
              <a:rPr lang="zh-CN" altLang="en-US" sz="1000" dirty="0">
                <a:latin typeface="宋体" panose="02010600030101010101" pitchFamily="2" charset="-122"/>
                <a:ea typeface="宋体" panose="02010600030101010101" pitchFamily="2" charset="-122"/>
              </a:rPr>
              <a:t>法的</a:t>
            </a:r>
            <a:r>
              <a:rPr lang="en-US" altLang="zh-CN" sz="1000" dirty="0">
                <a:latin typeface="宋体" panose="02010600030101010101" pitchFamily="2" charset="-122"/>
                <a:ea typeface="宋体" panose="02010600030101010101" pitchFamily="2" charset="-122"/>
              </a:rPr>
              <a:t>Young-Laplace</a:t>
            </a:r>
            <a:r>
              <a:rPr lang="zh-CN" altLang="en-US" sz="1000" dirty="0">
                <a:latin typeface="宋体" panose="02010600030101010101" pitchFamily="2" charset="-122"/>
                <a:ea typeface="宋体" panose="02010600030101010101" pitchFamily="2" charset="-122"/>
              </a:rPr>
              <a:t>方程拟合的过程</a:t>
            </a:r>
          </a:p>
        </p:txBody>
      </p:sp>
      <p:pic>
        <p:nvPicPr>
          <p:cNvPr id="7" name="图片 6">
            <a:extLst>
              <a:ext uri="{FF2B5EF4-FFF2-40B4-BE49-F238E27FC236}">
                <a16:creationId xmlns:a16="http://schemas.microsoft.com/office/drawing/2014/main" id="{BDD46A97-380A-41FE-B8CB-22A7BB77C9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8095" y="2025404"/>
            <a:ext cx="3200400" cy="2400300"/>
          </a:xfrm>
          <a:prstGeom prst="rect">
            <a:avLst/>
          </a:prstGeom>
        </p:spPr>
      </p:pic>
      <p:pic>
        <p:nvPicPr>
          <p:cNvPr id="11" name="图片 10">
            <a:extLst>
              <a:ext uri="{FF2B5EF4-FFF2-40B4-BE49-F238E27FC236}">
                <a16:creationId xmlns:a16="http://schemas.microsoft.com/office/drawing/2014/main" id="{3901FB4E-5255-45FD-ABAA-571B6CA49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1665" y="2014765"/>
            <a:ext cx="3233257" cy="2424942"/>
          </a:xfrm>
          <a:prstGeom prst="rect">
            <a:avLst/>
          </a:prstGeom>
        </p:spPr>
      </p:pic>
      <p:cxnSp>
        <p:nvCxnSpPr>
          <p:cNvPr id="13" name="直接连接符 12">
            <a:extLst>
              <a:ext uri="{FF2B5EF4-FFF2-40B4-BE49-F238E27FC236}">
                <a16:creationId xmlns:a16="http://schemas.microsoft.com/office/drawing/2014/main" id="{41885461-86E6-4367-B7B8-C9F0F7851635}"/>
              </a:ext>
            </a:extLst>
          </p:cNvPr>
          <p:cNvCxnSpPr/>
          <p:nvPr/>
        </p:nvCxnSpPr>
        <p:spPr bwMode="auto">
          <a:xfrm>
            <a:off x="5139494" y="3440204"/>
            <a:ext cx="3657600" cy="0"/>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接连接符 14">
            <a:extLst>
              <a:ext uri="{FF2B5EF4-FFF2-40B4-BE49-F238E27FC236}">
                <a16:creationId xmlns:a16="http://schemas.microsoft.com/office/drawing/2014/main" id="{AC5A031B-2DD2-4973-9EDD-35EBE6178E95}"/>
              </a:ext>
            </a:extLst>
          </p:cNvPr>
          <p:cNvCxnSpPr>
            <a:cxnSpLocks/>
          </p:cNvCxnSpPr>
          <p:nvPr/>
        </p:nvCxnSpPr>
        <p:spPr bwMode="auto">
          <a:xfrm>
            <a:off x="5368131" y="2374845"/>
            <a:ext cx="549829" cy="1065358"/>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接连接符 22">
            <a:extLst>
              <a:ext uri="{FF2B5EF4-FFF2-40B4-BE49-F238E27FC236}">
                <a16:creationId xmlns:a16="http://schemas.microsoft.com/office/drawing/2014/main" id="{ABF8A9C5-C076-4A31-8C4C-362B71701BA5}"/>
              </a:ext>
            </a:extLst>
          </p:cNvPr>
          <p:cNvCxnSpPr>
            <a:cxnSpLocks/>
          </p:cNvCxnSpPr>
          <p:nvPr/>
        </p:nvCxnSpPr>
        <p:spPr bwMode="auto">
          <a:xfrm flipH="1">
            <a:off x="8058069" y="2374845"/>
            <a:ext cx="549829" cy="1065358"/>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7F477A2E-FE09-472D-9205-900F5582FB2C}"/>
                  </a:ext>
                </a:extLst>
              </p:cNvPr>
              <p:cNvSpPr txBox="1"/>
              <p:nvPr/>
            </p:nvSpPr>
            <p:spPr>
              <a:xfrm>
                <a:off x="1317512" y="2084525"/>
                <a:ext cx="1681044" cy="3819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zh-CN" altLang="en-US" sz="1200" i="1" smtClean="0">
                              <a:latin typeface="Cambria Math" panose="02040503050406030204" pitchFamily="18" charset="0"/>
                            </a:rPr>
                            <m:t>𝜃</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𝑠</m:t>
                          </m:r>
                        </m:den>
                      </m:f>
                      <m:r>
                        <a:rPr lang="en-US" altLang="zh-CN" sz="1200" i="1" smtClean="0">
                          <a:latin typeface="Cambria Math" panose="02040503050406030204" pitchFamily="18" charset="0"/>
                        </a:rPr>
                        <m:t>=</m:t>
                      </m:r>
                      <m:f>
                        <m:fPr>
                          <m:ctrlPr>
                            <a:rPr lang="en-US" altLang="zh-CN" sz="1200" i="1">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2</m:t>
                          </m:r>
                        </m:num>
                        <m:den>
                          <m:sSub>
                            <m:sSubPr>
                              <m:ctrlPr>
                                <a:rPr lang="en-US" altLang="zh-CN" sz="1200" i="1">
                                  <a:latin typeface="Cambria Math" panose="02040503050406030204" pitchFamily="18" charset="0"/>
                                  <a:ea typeface="Cambria Math" panose="02040503050406030204" pitchFamily="18" charset="0"/>
                                </a:rPr>
                              </m:ctrlPr>
                            </m:sSubPr>
                            <m:e>
                              <m:r>
                                <a:rPr lang="en-US" altLang="zh-CN" sz="1200" i="1">
                                  <a:latin typeface="Cambria Math" panose="02040503050406030204" pitchFamily="18" charset="0"/>
                                  <a:ea typeface="Cambria Math" panose="02040503050406030204" pitchFamily="18" charset="0"/>
                                </a:rPr>
                                <m:t>𝑅</m:t>
                              </m:r>
                            </m:e>
                            <m:sub>
                              <m:r>
                                <a:rPr lang="en-US" altLang="zh-CN" sz="1200" i="1">
                                  <a:latin typeface="Cambria Math" panose="02040503050406030204" pitchFamily="18" charset="0"/>
                                  <a:ea typeface="Cambria Math" panose="02040503050406030204" pitchFamily="18" charset="0"/>
                                </a:rPr>
                                <m:t>0</m:t>
                              </m:r>
                            </m:sub>
                          </m:sSub>
                        </m:den>
                      </m:f>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m:t>
                          </m:r>
                          <m:r>
                            <a:rPr lang="zh-CN" altLang="en-US" sz="1200" i="1">
                              <a:latin typeface="Cambria Math" panose="02040503050406030204" pitchFamily="18" charset="0"/>
                              <a:ea typeface="Cambria Math" panose="02040503050406030204" pitchFamily="18" charset="0"/>
                            </a:rPr>
                            <m:t>𝜌</m:t>
                          </m:r>
                          <m:r>
                            <a:rPr lang="en-US" altLang="zh-CN" sz="1200" i="1">
                              <a:latin typeface="Cambria Math" panose="02040503050406030204" pitchFamily="18" charset="0"/>
                              <a:ea typeface="Cambria Math" panose="02040503050406030204" pitchFamily="18" charset="0"/>
                            </a:rPr>
                            <m:t>𝑔𝑧</m:t>
                          </m:r>
                        </m:num>
                        <m:den>
                          <m:r>
                            <a:rPr lang="zh-CN" altLang="en-US" sz="1200" i="1">
                              <a:latin typeface="Cambria Math" panose="02040503050406030204" pitchFamily="18" charset="0"/>
                            </a:rPr>
                            <m:t>𝜎</m:t>
                          </m:r>
                        </m:den>
                      </m:f>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func>
                            <m:funcPr>
                              <m:ctrlPr>
                                <a:rPr lang="en-US" altLang="zh-CN" sz="1200" b="0" i="1" smtClean="0">
                                  <a:latin typeface="Cambria Math" panose="02040503050406030204" pitchFamily="18" charset="0"/>
                                  <a:ea typeface="Cambria Math" panose="02040503050406030204" pitchFamily="18" charset="0"/>
                                </a:rPr>
                              </m:ctrlPr>
                            </m:funcPr>
                            <m:fName>
                              <m:r>
                                <m:rPr>
                                  <m:sty m:val="p"/>
                                </m:rPr>
                                <a:rPr lang="en-US" altLang="zh-CN" sz="1200" b="0" i="0" smtClean="0">
                                  <a:latin typeface="Cambria Math" panose="02040503050406030204" pitchFamily="18" charset="0"/>
                                  <a:ea typeface="Cambria Math" panose="02040503050406030204" pitchFamily="18" charset="0"/>
                                </a:rPr>
                                <m:t>sin</m:t>
                              </m:r>
                            </m:fName>
                            <m:e>
                              <m:r>
                                <a:rPr lang="zh-CN" altLang="en-US" sz="1200" b="0" i="1" smtClean="0">
                                  <a:latin typeface="Cambria Math" panose="02040503050406030204" pitchFamily="18" charset="0"/>
                                  <a:ea typeface="Cambria Math" panose="02040503050406030204" pitchFamily="18" charset="0"/>
                                </a:rPr>
                                <m:t>𝜃</m:t>
                              </m:r>
                            </m:e>
                          </m:func>
                        </m:num>
                        <m:den>
                          <m:r>
                            <a:rPr lang="en-US" altLang="zh-CN" sz="1200" b="0" i="1" smtClean="0">
                              <a:latin typeface="Cambria Math" panose="02040503050406030204" pitchFamily="18" charset="0"/>
                              <a:ea typeface="Cambria Math" panose="02040503050406030204" pitchFamily="18" charset="0"/>
                            </a:rPr>
                            <m:t>𝑥</m:t>
                          </m:r>
                        </m:den>
                      </m:f>
                    </m:oMath>
                  </m:oMathPara>
                </a14:m>
                <a:endParaRPr lang="zh-CN" altLang="en-US" sz="1200" dirty="0"/>
              </a:p>
            </p:txBody>
          </p:sp>
        </mc:Choice>
        <mc:Fallback xmlns="">
          <p:sp>
            <p:nvSpPr>
              <p:cNvPr id="24" name="文本框 23">
                <a:extLst>
                  <a:ext uri="{FF2B5EF4-FFF2-40B4-BE49-F238E27FC236}">
                    <a16:creationId xmlns:a16="http://schemas.microsoft.com/office/drawing/2014/main" id="{7F477A2E-FE09-472D-9205-900F5582FB2C}"/>
                  </a:ext>
                </a:extLst>
              </p:cNvPr>
              <p:cNvSpPr txBox="1">
                <a:spLocks noRot="1" noChangeAspect="1" noMove="1" noResize="1" noEditPoints="1" noAdjustHandles="1" noChangeArrowheads="1" noChangeShapeType="1" noTextEdit="1"/>
              </p:cNvSpPr>
              <p:nvPr/>
            </p:nvSpPr>
            <p:spPr>
              <a:xfrm>
                <a:off x="1317512" y="2084525"/>
                <a:ext cx="1681044" cy="381964"/>
              </a:xfrm>
              <a:prstGeom prst="rect">
                <a:avLst/>
              </a:prstGeom>
              <a:blipFill>
                <a:blip r:embed="rId4"/>
                <a:stretch>
                  <a:fillRect t="-3175" b="-7937"/>
                </a:stretch>
              </a:blipFill>
            </p:spPr>
            <p:txBody>
              <a:bodyPr/>
              <a:lstStyle/>
              <a:p>
                <a:r>
                  <a:rPr lang="zh-CN" altLang="en-US">
                    <a:noFill/>
                  </a:rPr>
                  <a:t> </a:t>
                </a:r>
              </a:p>
            </p:txBody>
          </p:sp>
        </mc:Fallback>
      </mc:AlternateContent>
      <p:sp>
        <p:nvSpPr>
          <p:cNvPr id="26" name="矩形 25">
            <a:extLst>
              <a:ext uri="{FF2B5EF4-FFF2-40B4-BE49-F238E27FC236}">
                <a16:creationId xmlns:a16="http://schemas.microsoft.com/office/drawing/2014/main" id="{7BFC6CA9-AC99-465C-B306-64E647A90D25}"/>
              </a:ext>
            </a:extLst>
          </p:cNvPr>
          <p:cNvSpPr/>
          <p:nvPr/>
        </p:nvSpPr>
        <p:spPr>
          <a:xfrm>
            <a:off x="3232013" y="2113268"/>
            <a:ext cx="1047028" cy="276999"/>
          </a:xfrm>
          <a:prstGeom prst="rect">
            <a:avLst/>
          </a:prstGeom>
        </p:spPr>
        <p:txBody>
          <a:bodyPr wrap="square">
            <a:spAutoFit/>
          </a:bodyPr>
          <a:lstStyle/>
          <a:p>
            <a:r>
              <a:rPr lang="en-US" altLang="zh-CN" sz="1200" dirty="0">
                <a:solidFill>
                  <a:srgbClr val="1C1C1C"/>
                </a:solidFill>
                <a:ea typeface="宋体" panose="02010600030101010101" pitchFamily="2" charset="-122"/>
              </a:rPr>
              <a:t>Sessile drop</a:t>
            </a:r>
            <a:endParaRPr lang="zh-CN" altLang="en-US" sz="1200" dirty="0"/>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1C57F2D0-B7F5-4D0F-8F20-E3B68F8225DF}"/>
                  </a:ext>
                </a:extLst>
              </p:cNvPr>
              <p:cNvSpPr txBox="1"/>
              <p:nvPr/>
            </p:nvSpPr>
            <p:spPr>
              <a:xfrm>
                <a:off x="1317512" y="3467646"/>
                <a:ext cx="3783526" cy="271036"/>
              </a:xfrm>
              <a:prstGeom prst="rect">
                <a:avLst/>
              </a:prstGeom>
              <a:noFill/>
            </p:spPr>
            <p:txBody>
              <a:bodyPr wrap="square" lIns="0" tIns="0" rIns="0" bIns="0" rtlCol="0">
                <a:spAutoFit/>
              </a:bodyPr>
              <a:lstStyle/>
              <a:p>
                <a14:m>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zh-CN" altLang="en-US" sz="1200" i="1" smtClean="0">
                            <a:latin typeface="Cambria Math" panose="02040503050406030204" pitchFamily="18" charset="0"/>
                          </a:rPr>
                          <m:t>𝜃</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𝑆</m:t>
                        </m:r>
                      </m:den>
                    </m:f>
                    <m:r>
                      <a:rPr lang="en-US" altLang="zh-CN" sz="1200" i="1" smtClean="0">
                        <a:latin typeface="Cambria Math" panose="02040503050406030204" pitchFamily="18" charset="0"/>
                      </a:rPr>
                      <m:t>=</m:t>
                    </m:r>
                    <m:f>
                      <m:fPr>
                        <m:ctrlPr>
                          <a:rPr lang="en-US" altLang="zh-CN" sz="1200" i="1">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2</m:t>
                        </m:r>
                      </m:num>
                      <m:den>
                        <m:r>
                          <a:rPr lang="en-US" altLang="zh-CN" sz="1200" b="0" i="1" smtClean="0">
                            <a:latin typeface="Cambria Math" panose="02040503050406030204" pitchFamily="18" charset="0"/>
                            <a:ea typeface="Cambria Math" panose="02040503050406030204" pitchFamily="18" charset="0"/>
                          </a:rPr>
                          <m:t>𝐵</m:t>
                        </m:r>
                      </m:den>
                    </m:f>
                    <m:r>
                      <a:rPr lang="en-US" altLang="zh-CN" sz="1200" b="0" i="1" smtClean="0">
                        <a:latin typeface="Cambria Math" panose="02040503050406030204" pitchFamily="18" charset="0"/>
                        <a:ea typeface="Cambria Math" panose="02040503050406030204" pitchFamily="18" charset="0"/>
                      </a:rPr>
                      <m:t>−</m:t>
                    </m:r>
                    <m:r>
                      <a:rPr lang="en-US" altLang="zh-CN" sz="1200" b="0" i="1" smtClean="0">
                        <a:latin typeface="Cambria Math" panose="02040503050406030204" pitchFamily="18" charset="0"/>
                        <a:ea typeface="Cambria Math" panose="02040503050406030204" pitchFamily="18" charset="0"/>
                      </a:rPr>
                      <m:t>𝑍</m:t>
                    </m:r>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func>
                          <m:funcPr>
                            <m:ctrlPr>
                              <a:rPr lang="en-US" altLang="zh-CN" sz="1200" b="0" i="1" smtClean="0">
                                <a:latin typeface="Cambria Math" panose="02040503050406030204" pitchFamily="18" charset="0"/>
                                <a:ea typeface="Cambria Math" panose="02040503050406030204" pitchFamily="18" charset="0"/>
                              </a:rPr>
                            </m:ctrlPr>
                          </m:funcPr>
                          <m:fName>
                            <m:r>
                              <m:rPr>
                                <m:sty m:val="p"/>
                              </m:rPr>
                              <a:rPr lang="en-US" altLang="zh-CN" sz="1200" b="0" i="0" smtClean="0">
                                <a:latin typeface="Cambria Math" panose="02040503050406030204" pitchFamily="18" charset="0"/>
                                <a:ea typeface="Cambria Math" panose="02040503050406030204" pitchFamily="18" charset="0"/>
                              </a:rPr>
                              <m:t>sin</m:t>
                            </m:r>
                          </m:fName>
                          <m:e>
                            <m:r>
                              <a:rPr lang="zh-CN" altLang="en-US" sz="1200" b="0" i="1" smtClean="0">
                                <a:latin typeface="Cambria Math" panose="02040503050406030204" pitchFamily="18" charset="0"/>
                                <a:ea typeface="Cambria Math" panose="02040503050406030204" pitchFamily="18" charset="0"/>
                              </a:rPr>
                              <m:t>𝜃</m:t>
                            </m:r>
                          </m:e>
                        </m:func>
                      </m:num>
                      <m:den>
                        <m:r>
                          <a:rPr lang="en-US" altLang="zh-CN" sz="1200" b="0" i="1" smtClean="0">
                            <a:latin typeface="Cambria Math" panose="02040503050406030204" pitchFamily="18" charset="0"/>
                            <a:ea typeface="Cambria Math" panose="02040503050406030204" pitchFamily="18" charset="0"/>
                          </a:rPr>
                          <m:t>𝑋</m:t>
                        </m:r>
                      </m:den>
                    </m:f>
                  </m:oMath>
                </a14:m>
                <a:r>
                  <a:rPr lang="en-US" altLang="zh-CN" sz="1200" dirty="0"/>
                  <a:t>,     S,X,Z=s/</a:t>
                </a:r>
                <a:r>
                  <a:rPr lang="en-US" altLang="zh-CN" sz="1200" dirty="0" err="1"/>
                  <a:t>a,x</a:t>
                </a:r>
                <a:r>
                  <a:rPr lang="en-US" altLang="zh-CN" sz="1200" dirty="0"/>
                  <a:t>/</a:t>
                </a:r>
                <a:r>
                  <a:rPr lang="en-US" altLang="zh-CN" sz="1200" dirty="0" err="1"/>
                  <a:t>a,z</a:t>
                </a:r>
                <a:r>
                  <a:rPr lang="en-US" altLang="zh-CN" sz="1200" dirty="0"/>
                  <a:t>/a</a:t>
                </a:r>
                <a:endParaRPr lang="zh-CN" altLang="en-US" sz="1200" dirty="0"/>
              </a:p>
            </p:txBody>
          </p:sp>
        </mc:Choice>
        <mc:Fallback xmlns="">
          <p:sp>
            <p:nvSpPr>
              <p:cNvPr id="27" name="文本框 26">
                <a:extLst>
                  <a:ext uri="{FF2B5EF4-FFF2-40B4-BE49-F238E27FC236}">
                    <a16:creationId xmlns:a16="http://schemas.microsoft.com/office/drawing/2014/main" id="{1C57F2D0-B7F5-4D0F-8F20-E3B68F8225DF}"/>
                  </a:ext>
                </a:extLst>
              </p:cNvPr>
              <p:cNvSpPr txBox="1">
                <a:spLocks noRot="1" noChangeAspect="1" noMove="1" noResize="1" noEditPoints="1" noAdjustHandles="1" noChangeArrowheads="1" noChangeShapeType="1" noTextEdit="1"/>
              </p:cNvSpPr>
              <p:nvPr/>
            </p:nvSpPr>
            <p:spPr>
              <a:xfrm>
                <a:off x="1317512" y="3467646"/>
                <a:ext cx="3783526" cy="271036"/>
              </a:xfrm>
              <a:prstGeom prst="rect">
                <a:avLst/>
              </a:prstGeom>
              <a:blipFill>
                <a:blip r:embed="rId5"/>
                <a:stretch>
                  <a:fillRect l="-966" t="-2273" b="-181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47F7B1D4-7B30-424F-A1CE-800A10D8A6A1}"/>
                  </a:ext>
                </a:extLst>
              </p:cNvPr>
              <p:cNvSpPr txBox="1"/>
              <p:nvPr/>
            </p:nvSpPr>
            <p:spPr>
              <a:xfrm>
                <a:off x="1301083" y="3729008"/>
                <a:ext cx="3783526" cy="375809"/>
              </a:xfrm>
              <a:prstGeom prst="rect">
                <a:avLst/>
              </a:prstGeom>
              <a:noFill/>
            </p:spPr>
            <p:txBody>
              <a:bodyPr wrap="square" lIns="0" tIns="0" rIns="0" bIns="0" rtlCol="0">
                <a:spAutoFit/>
              </a:bodyPr>
              <a:lstStyle/>
              <a:p>
                <a:r>
                  <a:rPr lang="en-US" altLang="zh-CN" sz="1200" dirty="0"/>
                  <a:t>B</a:t>
                </a:r>
                <a14:m>
                  <m:oMath xmlns:m="http://schemas.openxmlformats.org/officeDocument/2006/math">
                    <m:r>
                      <a:rPr lang="en-US" altLang="zh-CN" sz="1200" i="1" smtClean="0">
                        <a:latin typeface="Cambria Math" panose="02040503050406030204" pitchFamily="18" charset="0"/>
                      </a:rPr>
                      <m:t>=</m:t>
                    </m:r>
                    <m:f>
                      <m:fPr>
                        <m:ctrlPr>
                          <a:rPr lang="en-US" altLang="zh-CN" sz="1200" i="1" smtClean="0">
                            <a:latin typeface="Cambria Math" panose="02040503050406030204" pitchFamily="18" charset="0"/>
                            <a:ea typeface="Cambria Math" panose="02040503050406030204" pitchFamily="18" charset="0"/>
                          </a:rPr>
                        </m:ctrlPr>
                      </m:fPr>
                      <m:num>
                        <m:r>
                          <a:rPr lang="en-US" altLang="zh-CN" sz="1200" b="0" i="1" smtClean="0">
                            <a:latin typeface="Cambria Math" panose="02040503050406030204" pitchFamily="18" charset="0"/>
                            <a:ea typeface="Cambria Math" panose="02040503050406030204" pitchFamily="18" charset="0"/>
                          </a:rPr>
                          <m:t>1</m:t>
                        </m:r>
                      </m:num>
                      <m:den>
                        <m:r>
                          <a:rPr lang="en-US" altLang="zh-CN" sz="1200" b="0" i="1" smtClean="0">
                            <a:latin typeface="Cambria Math" panose="02040503050406030204" pitchFamily="18" charset="0"/>
                            <a:ea typeface="Cambria Math" panose="02040503050406030204" pitchFamily="18" charset="0"/>
                          </a:rPr>
                          <m:t>𝑎</m:t>
                        </m:r>
                        <m:sSub>
                          <m:sSubPr>
                            <m:ctrlPr>
                              <a:rPr lang="en-US" altLang="zh-CN" sz="1200" b="0" i="1" smtClean="0">
                                <a:latin typeface="Cambria Math" panose="02040503050406030204" pitchFamily="18" charset="0"/>
                                <a:ea typeface="Cambria Math" panose="02040503050406030204" pitchFamily="18" charset="0"/>
                              </a:rPr>
                            </m:ctrlPr>
                          </m:sSubPr>
                          <m:e>
                            <m:r>
                              <a:rPr lang="en-US" altLang="zh-CN" sz="1200" b="0" i="1" smtClean="0">
                                <a:latin typeface="Cambria Math" panose="02040503050406030204" pitchFamily="18" charset="0"/>
                                <a:ea typeface="Cambria Math" panose="02040503050406030204" pitchFamily="18" charset="0"/>
                              </a:rPr>
                              <m:t>𝑅</m:t>
                            </m:r>
                          </m:e>
                          <m:sub>
                            <m:r>
                              <a:rPr lang="en-US" altLang="zh-CN" sz="1200" b="0" i="1" smtClean="0">
                                <a:latin typeface="Cambria Math" panose="02040503050406030204" pitchFamily="18" charset="0"/>
                                <a:ea typeface="Cambria Math" panose="02040503050406030204" pitchFamily="18" charset="0"/>
                              </a:rPr>
                              <m:t>0</m:t>
                            </m:r>
                          </m:sub>
                        </m:sSub>
                      </m:den>
                    </m:f>
                  </m:oMath>
                </a14:m>
                <a:r>
                  <a:rPr lang="en-US" altLang="zh-CN" sz="1200" dirty="0"/>
                  <a:t>, a</a:t>
                </a:r>
                <a14:m>
                  <m:oMath xmlns:m="http://schemas.openxmlformats.org/officeDocument/2006/math">
                    <m:r>
                      <a:rPr lang="en-US" altLang="zh-CN" sz="1200" i="1">
                        <a:latin typeface="Cambria Math" panose="02040503050406030204" pitchFamily="18" charset="0"/>
                      </a:rPr>
                      <m:t>=</m:t>
                    </m:r>
                    <m:rad>
                      <m:radPr>
                        <m:degHide m:val="on"/>
                        <m:ctrlPr>
                          <a:rPr lang="en-US" altLang="zh-CN" sz="1200" i="1" smtClean="0">
                            <a:latin typeface="Cambria Math" panose="02040503050406030204" pitchFamily="18" charset="0"/>
                          </a:rPr>
                        </m:ctrlPr>
                      </m:radPr>
                      <m:deg/>
                      <m:e>
                        <m:f>
                          <m:fPr>
                            <m:ctrlPr>
                              <a:rPr lang="en-US" altLang="zh-CN" sz="1200" i="1" smtClean="0">
                                <a:latin typeface="Cambria Math" panose="02040503050406030204" pitchFamily="18" charset="0"/>
                              </a:rPr>
                            </m:ctrlPr>
                          </m:fPr>
                          <m:num>
                            <m:r>
                              <a:rPr lang="zh-CN" altLang="en-US" sz="1200" i="1">
                                <a:latin typeface="Cambria Math" panose="02040503050406030204" pitchFamily="18" charset="0"/>
                              </a:rPr>
                              <m:t>𝜎</m:t>
                            </m:r>
                          </m:num>
                          <m:den>
                            <m:r>
                              <a:rPr lang="en-US" altLang="zh-CN" sz="1200" i="1">
                                <a:latin typeface="Cambria Math" panose="02040503050406030204" pitchFamily="18" charset="0"/>
                                <a:ea typeface="Cambria Math" panose="02040503050406030204" pitchFamily="18" charset="0"/>
                              </a:rPr>
                              <m:t>∆</m:t>
                            </m:r>
                            <m:r>
                              <a:rPr lang="zh-CN" altLang="en-US" sz="1200" i="1">
                                <a:latin typeface="Cambria Math" panose="02040503050406030204" pitchFamily="18" charset="0"/>
                                <a:ea typeface="Cambria Math" panose="02040503050406030204" pitchFamily="18" charset="0"/>
                              </a:rPr>
                              <m:t>𝜌</m:t>
                            </m:r>
                            <m:r>
                              <a:rPr lang="en-US" altLang="zh-CN" sz="1200" i="1">
                                <a:latin typeface="Cambria Math" panose="02040503050406030204" pitchFamily="18" charset="0"/>
                                <a:ea typeface="Cambria Math" panose="02040503050406030204" pitchFamily="18" charset="0"/>
                              </a:rPr>
                              <m:t>𝑔</m:t>
                            </m:r>
                          </m:den>
                        </m:f>
                      </m:e>
                    </m:rad>
                  </m:oMath>
                </a14:m>
                <a:endParaRPr lang="zh-CN" altLang="en-US" sz="1200" dirty="0"/>
              </a:p>
            </p:txBody>
          </p:sp>
        </mc:Choice>
        <mc:Fallback xmlns="">
          <p:sp>
            <p:nvSpPr>
              <p:cNvPr id="28" name="文本框 27">
                <a:extLst>
                  <a:ext uri="{FF2B5EF4-FFF2-40B4-BE49-F238E27FC236}">
                    <a16:creationId xmlns:a16="http://schemas.microsoft.com/office/drawing/2014/main" id="{47F7B1D4-7B30-424F-A1CE-800A10D8A6A1}"/>
                  </a:ext>
                </a:extLst>
              </p:cNvPr>
              <p:cNvSpPr txBox="1">
                <a:spLocks noRot="1" noChangeAspect="1" noMove="1" noResize="1" noEditPoints="1" noAdjustHandles="1" noChangeArrowheads="1" noChangeShapeType="1" noTextEdit="1"/>
              </p:cNvSpPr>
              <p:nvPr/>
            </p:nvSpPr>
            <p:spPr>
              <a:xfrm>
                <a:off x="1301083" y="3729008"/>
                <a:ext cx="3783526" cy="375809"/>
              </a:xfrm>
              <a:prstGeom prst="rect">
                <a:avLst/>
              </a:prstGeom>
              <a:blipFill>
                <a:blip r:embed="rId6"/>
                <a:stretch>
                  <a:fillRect l="-2415" b="-1639"/>
                </a:stretch>
              </a:blipFill>
            </p:spPr>
            <p:txBody>
              <a:bodyPr/>
              <a:lstStyle/>
              <a:p>
                <a:r>
                  <a:rPr lang="zh-CN" altLang="en-US">
                    <a:noFill/>
                  </a:rPr>
                  <a:t> </a:t>
                </a:r>
              </a:p>
            </p:txBody>
          </p:sp>
        </mc:Fallback>
      </mc:AlternateContent>
      <p:sp>
        <p:nvSpPr>
          <p:cNvPr id="29" name="文本框 28">
            <a:extLst>
              <a:ext uri="{FF2B5EF4-FFF2-40B4-BE49-F238E27FC236}">
                <a16:creationId xmlns:a16="http://schemas.microsoft.com/office/drawing/2014/main" id="{20FC45EB-62FD-4FDE-B223-B2814E3D9F87}"/>
              </a:ext>
            </a:extLst>
          </p:cNvPr>
          <p:cNvSpPr txBox="1"/>
          <p:nvPr/>
        </p:nvSpPr>
        <p:spPr>
          <a:xfrm>
            <a:off x="1211803" y="4029770"/>
            <a:ext cx="3130357" cy="276999"/>
          </a:xfrm>
          <a:prstGeom prst="rect">
            <a:avLst/>
          </a:prstGeom>
          <a:noFill/>
        </p:spPr>
        <p:txBody>
          <a:bodyPr wrap="square" rtlCol="0">
            <a:spAutoFit/>
          </a:bodyPr>
          <a:lstStyle/>
          <a:p>
            <a:r>
              <a:rPr lang="en-US" altLang="zh-CN" sz="1200" dirty="0"/>
              <a:t>B is shape parameter names as Bond Number</a:t>
            </a:r>
            <a:endParaRPr lang="zh-CN" altLang="en-US" sz="1200" dirty="0"/>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97D5F6AA-85E7-4C69-B3D2-57D7ABD52CC5}"/>
                  </a:ext>
                </a:extLst>
              </p:cNvPr>
              <p:cNvSpPr txBox="1"/>
              <p:nvPr/>
            </p:nvSpPr>
            <p:spPr>
              <a:xfrm>
                <a:off x="1334860" y="2551916"/>
                <a:ext cx="747128"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𝑥</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𝑠</m:t>
                          </m:r>
                        </m:den>
                      </m:f>
                      <m:r>
                        <a:rPr lang="en-US" altLang="zh-CN" sz="1200" b="0" i="1" smtClean="0">
                          <a:latin typeface="Cambria Math" panose="02040503050406030204" pitchFamily="18" charset="0"/>
                        </a:rPr>
                        <m:t>=</m:t>
                      </m:r>
                      <m:func>
                        <m:funcPr>
                          <m:ctrlPr>
                            <a:rPr lang="en-US" altLang="zh-CN" sz="1200" b="0" i="1" smtClean="0">
                              <a:latin typeface="Cambria Math" panose="02040503050406030204" pitchFamily="18" charset="0"/>
                            </a:rPr>
                          </m:ctrlPr>
                        </m:funcPr>
                        <m:fName>
                          <m:r>
                            <m:rPr>
                              <m:sty m:val="p"/>
                            </m:rPr>
                            <a:rPr lang="en-US" altLang="zh-CN" sz="1200" b="0" i="0" smtClean="0">
                              <a:latin typeface="Cambria Math" panose="02040503050406030204" pitchFamily="18" charset="0"/>
                            </a:rPr>
                            <m:t>cos</m:t>
                          </m:r>
                        </m:fName>
                        <m:e>
                          <m:r>
                            <a:rPr lang="zh-CN" altLang="en-US" sz="1200" b="0" i="1" smtClean="0">
                              <a:latin typeface="Cambria Math" panose="02040503050406030204" pitchFamily="18" charset="0"/>
                            </a:rPr>
                            <m:t>𝜃</m:t>
                          </m:r>
                        </m:e>
                      </m:func>
                    </m:oMath>
                  </m:oMathPara>
                </a14:m>
                <a:endParaRPr lang="zh-CN" altLang="en-US" sz="1200" dirty="0"/>
              </a:p>
            </p:txBody>
          </p:sp>
        </mc:Choice>
        <mc:Fallback xmlns="">
          <p:sp>
            <p:nvSpPr>
              <p:cNvPr id="30" name="文本框 29">
                <a:extLst>
                  <a:ext uri="{FF2B5EF4-FFF2-40B4-BE49-F238E27FC236}">
                    <a16:creationId xmlns:a16="http://schemas.microsoft.com/office/drawing/2014/main" id="{97D5F6AA-85E7-4C69-B3D2-57D7ABD52CC5}"/>
                  </a:ext>
                </a:extLst>
              </p:cNvPr>
              <p:cNvSpPr txBox="1">
                <a:spLocks noRot="1" noChangeAspect="1" noMove="1" noResize="1" noEditPoints="1" noAdjustHandles="1" noChangeArrowheads="1" noChangeShapeType="1" noTextEdit="1"/>
              </p:cNvSpPr>
              <p:nvPr/>
            </p:nvSpPr>
            <p:spPr>
              <a:xfrm>
                <a:off x="1334860" y="2551916"/>
                <a:ext cx="747128" cy="350673"/>
              </a:xfrm>
              <a:prstGeom prst="rect">
                <a:avLst/>
              </a:prstGeom>
              <a:blipFill>
                <a:blip r:embed="rId7"/>
                <a:stretch>
                  <a:fillRect l="-4878" t="-3509" r="-3252" b="-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A0B33909-48FD-4192-887B-6E2A697FAAE4}"/>
                  </a:ext>
                </a:extLst>
              </p:cNvPr>
              <p:cNvSpPr txBox="1"/>
              <p:nvPr/>
            </p:nvSpPr>
            <p:spPr>
              <a:xfrm>
                <a:off x="1333713" y="2951950"/>
                <a:ext cx="727892"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𝑧</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𝑠</m:t>
                          </m:r>
                        </m:den>
                      </m:f>
                      <m:r>
                        <a:rPr lang="en-US" altLang="zh-CN" sz="1200" b="0" i="1" smtClean="0">
                          <a:latin typeface="Cambria Math" panose="02040503050406030204" pitchFamily="18" charset="0"/>
                        </a:rPr>
                        <m:t>=</m:t>
                      </m:r>
                      <m:func>
                        <m:funcPr>
                          <m:ctrlPr>
                            <a:rPr lang="en-US" altLang="zh-CN" sz="1200" b="0" i="1" smtClean="0">
                              <a:latin typeface="Cambria Math" panose="02040503050406030204" pitchFamily="18" charset="0"/>
                            </a:rPr>
                          </m:ctrlPr>
                        </m:funcPr>
                        <m:fName>
                          <m:r>
                            <m:rPr>
                              <m:sty m:val="p"/>
                            </m:rPr>
                            <a:rPr lang="en-US" altLang="zh-CN" sz="1200" b="0" i="0" smtClean="0">
                              <a:latin typeface="Cambria Math" panose="02040503050406030204" pitchFamily="18" charset="0"/>
                            </a:rPr>
                            <m:t>sin</m:t>
                          </m:r>
                        </m:fName>
                        <m:e>
                          <m:r>
                            <a:rPr lang="zh-CN" altLang="en-US" sz="1200" b="0" i="1" smtClean="0">
                              <a:latin typeface="Cambria Math" panose="02040503050406030204" pitchFamily="18" charset="0"/>
                            </a:rPr>
                            <m:t>𝜃</m:t>
                          </m:r>
                        </m:e>
                      </m:func>
                    </m:oMath>
                  </m:oMathPara>
                </a14:m>
                <a:endParaRPr lang="zh-CN" altLang="en-US" sz="1200" dirty="0"/>
              </a:p>
            </p:txBody>
          </p:sp>
        </mc:Choice>
        <mc:Fallback xmlns="">
          <p:sp>
            <p:nvSpPr>
              <p:cNvPr id="31" name="文本框 30">
                <a:extLst>
                  <a:ext uri="{FF2B5EF4-FFF2-40B4-BE49-F238E27FC236}">
                    <a16:creationId xmlns:a16="http://schemas.microsoft.com/office/drawing/2014/main" id="{A0B33909-48FD-4192-887B-6E2A697FAAE4}"/>
                  </a:ext>
                </a:extLst>
              </p:cNvPr>
              <p:cNvSpPr txBox="1">
                <a:spLocks noRot="1" noChangeAspect="1" noMove="1" noResize="1" noEditPoints="1" noAdjustHandles="1" noChangeArrowheads="1" noChangeShapeType="1" noTextEdit="1"/>
              </p:cNvSpPr>
              <p:nvPr/>
            </p:nvSpPr>
            <p:spPr>
              <a:xfrm>
                <a:off x="1333713" y="2951950"/>
                <a:ext cx="727892" cy="350673"/>
              </a:xfrm>
              <a:prstGeom prst="rect">
                <a:avLst/>
              </a:prstGeom>
              <a:blipFill>
                <a:blip r:embed="rId8"/>
                <a:stretch>
                  <a:fillRect l="-5042" t="-3448" r="-3361" b="-15517"/>
                </a:stretch>
              </a:blipFill>
            </p:spPr>
            <p:txBody>
              <a:bodyPr/>
              <a:lstStyle/>
              <a:p>
                <a:r>
                  <a:rPr lang="zh-CN" altLang="en-US">
                    <a:noFill/>
                  </a:rPr>
                  <a:t> </a:t>
                </a:r>
              </a:p>
            </p:txBody>
          </p:sp>
        </mc:Fallback>
      </mc:AlternateContent>
      <p:sp>
        <p:nvSpPr>
          <p:cNvPr id="32" name="左大括号 31">
            <a:extLst>
              <a:ext uri="{FF2B5EF4-FFF2-40B4-BE49-F238E27FC236}">
                <a16:creationId xmlns:a16="http://schemas.microsoft.com/office/drawing/2014/main" id="{42F00B6F-703E-4598-83B5-D9EAEA4FFBC9}"/>
              </a:ext>
            </a:extLst>
          </p:cNvPr>
          <p:cNvSpPr/>
          <p:nvPr/>
        </p:nvSpPr>
        <p:spPr bwMode="auto">
          <a:xfrm>
            <a:off x="1019896" y="2111416"/>
            <a:ext cx="281187" cy="1100656"/>
          </a:xfrm>
          <a:prstGeom prst="leftBrace">
            <a:avLst>
              <a:gd name="adj1" fmla="val 57421"/>
              <a:gd name="adj2" fmla="val 50000"/>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3" name="箭头: 右 32">
            <a:extLst>
              <a:ext uri="{FF2B5EF4-FFF2-40B4-BE49-F238E27FC236}">
                <a16:creationId xmlns:a16="http://schemas.microsoft.com/office/drawing/2014/main" id="{59324BF5-610F-4036-B6F1-95891DFC69B8}"/>
              </a:ext>
            </a:extLst>
          </p:cNvPr>
          <p:cNvSpPr/>
          <p:nvPr/>
        </p:nvSpPr>
        <p:spPr bwMode="auto">
          <a:xfrm>
            <a:off x="569040" y="2102815"/>
            <a:ext cx="332117" cy="254300"/>
          </a:xfrm>
          <a:prstGeom prst="rightArrow">
            <a:avLst/>
          </a:prstGeom>
          <a:solidFill>
            <a:srgbClr val="0A8CCB"/>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4" name="箭头: 右 33">
            <a:extLst>
              <a:ext uri="{FF2B5EF4-FFF2-40B4-BE49-F238E27FC236}">
                <a16:creationId xmlns:a16="http://schemas.microsoft.com/office/drawing/2014/main" id="{B8C0B594-1162-4AC2-95D9-F72F12321515}"/>
              </a:ext>
            </a:extLst>
          </p:cNvPr>
          <p:cNvSpPr/>
          <p:nvPr/>
        </p:nvSpPr>
        <p:spPr bwMode="auto">
          <a:xfrm>
            <a:off x="569040" y="3433569"/>
            <a:ext cx="332117" cy="254300"/>
          </a:xfrm>
          <a:prstGeom prst="rightArrow">
            <a:avLst/>
          </a:prstGeom>
          <a:solidFill>
            <a:srgbClr val="0A8CCB"/>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5529B832-8DFA-4E5F-9559-9AEACC8E3F63}"/>
                  </a:ext>
                </a:extLst>
              </p:cNvPr>
              <p:cNvSpPr txBox="1"/>
              <p:nvPr/>
            </p:nvSpPr>
            <p:spPr>
              <a:xfrm>
                <a:off x="434273" y="5883650"/>
                <a:ext cx="3783526" cy="5802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zh-CN" altLang="en-US" sz="1200" i="1" smtClean="0">
                              <a:latin typeface="Cambria Math" panose="02040503050406030204" pitchFamily="18" charset="0"/>
                            </a:rPr>
                            <m:t>𝜃</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𝑠</m:t>
                          </m:r>
                        </m:den>
                      </m:f>
                      <m:r>
                        <a:rPr lang="en-US" altLang="zh-CN" sz="1200" i="1" smtClean="0">
                          <a:latin typeface="Cambria Math" panose="02040503050406030204" pitchFamily="18" charset="0"/>
                        </a:rPr>
                        <m:t>=</m:t>
                      </m:r>
                      <m:f>
                        <m:fPr>
                          <m:ctrlPr>
                            <a:rPr lang="en-US" altLang="zh-CN" sz="1200" i="1">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2</m:t>
                          </m:r>
                        </m:num>
                        <m:den>
                          <m:r>
                            <a:rPr lang="en-US" altLang="zh-CN" sz="1200" b="0" i="1" smtClean="0">
                              <a:latin typeface="Cambria Math" panose="02040503050406030204" pitchFamily="18" charset="0"/>
                              <a:ea typeface="Cambria Math" panose="02040503050406030204" pitchFamily="18" charset="0"/>
                            </a:rPr>
                            <m:t>𝐵</m:t>
                          </m:r>
                          <m:r>
                            <a:rPr lang="en-US" altLang="zh-CN" sz="1200" b="0" i="1" smtClean="0">
                              <a:latin typeface="Cambria Math" panose="02040503050406030204" pitchFamily="18" charset="0"/>
                              <a:ea typeface="Cambria Math" panose="02040503050406030204" pitchFamily="18" charset="0"/>
                            </a:rPr>
                            <m:t>∙</m:t>
                          </m:r>
                          <m:rad>
                            <m:radPr>
                              <m:degHide m:val="on"/>
                              <m:ctrlPr>
                                <a:rPr lang="en-US" altLang="zh-CN" sz="1200" i="1">
                                  <a:latin typeface="Cambria Math" panose="02040503050406030204" pitchFamily="18" charset="0"/>
                                </a:rPr>
                              </m:ctrlPr>
                            </m:radPr>
                            <m:deg/>
                            <m:e>
                              <m:f>
                                <m:fPr>
                                  <m:ctrlPr>
                                    <a:rPr lang="en-US" altLang="zh-CN" sz="1200" i="1">
                                      <a:latin typeface="Cambria Math" panose="02040503050406030204" pitchFamily="18" charset="0"/>
                                    </a:rPr>
                                  </m:ctrlPr>
                                </m:fPr>
                                <m:num>
                                  <m:r>
                                    <a:rPr lang="zh-CN" altLang="en-US" sz="1200" i="1">
                                      <a:latin typeface="Cambria Math" panose="02040503050406030204" pitchFamily="18" charset="0"/>
                                    </a:rPr>
                                    <m:t>𝜎</m:t>
                                  </m:r>
                                </m:num>
                                <m:den>
                                  <m:r>
                                    <a:rPr lang="en-US" altLang="zh-CN" sz="1200" i="1">
                                      <a:latin typeface="Cambria Math" panose="02040503050406030204" pitchFamily="18" charset="0"/>
                                      <a:ea typeface="Cambria Math" panose="02040503050406030204" pitchFamily="18" charset="0"/>
                                    </a:rPr>
                                    <m:t>∆</m:t>
                                  </m:r>
                                  <m:r>
                                    <a:rPr lang="zh-CN" altLang="en-US" sz="1200" i="1">
                                      <a:latin typeface="Cambria Math" panose="02040503050406030204" pitchFamily="18" charset="0"/>
                                      <a:ea typeface="Cambria Math" panose="02040503050406030204" pitchFamily="18" charset="0"/>
                                    </a:rPr>
                                    <m:t>𝜌</m:t>
                                  </m:r>
                                  <m:r>
                                    <a:rPr lang="en-US" altLang="zh-CN" sz="1200" i="1">
                                      <a:latin typeface="Cambria Math" panose="02040503050406030204" pitchFamily="18" charset="0"/>
                                      <a:ea typeface="Cambria Math" panose="02040503050406030204" pitchFamily="18" charset="0"/>
                                    </a:rPr>
                                    <m:t>𝑔</m:t>
                                  </m:r>
                                </m:den>
                              </m:f>
                            </m:e>
                          </m:rad>
                        </m:den>
                      </m:f>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m:t>
                          </m:r>
                          <m:r>
                            <a:rPr lang="zh-CN" altLang="en-US" sz="1200" i="1">
                              <a:latin typeface="Cambria Math" panose="02040503050406030204" pitchFamily="18" charset="0"/>
                              <a:ea typeface="Cambria Math" panose="02040503050406030204" pitchFamily="18" charset="0"/>
                            </a:rPr>
                            <m:t>𝜌</m:t>
                          </m:r>
                          <m:r>
                            <a:rPr lang="en-US" altLang="zh-CN" sz="1200" i="1">
                              <a:latin typeface="Cambria Math" panose="02040503050406030204" pitchFamily="18" charset="0"/>
                              <a:ea typeface="Cambria Math" panose="02040503050406030204" pitchFamily="18" charset="0"/>
                            </a:rPr>
                            <m:t>𝑔𝑧</m:t>
                          </m:r>
                        </m:num>
                        <m:den>
                          <m:r>
                            <a:rPr lang="zh-CN" altLang="en-US" sz="1200" i="1">
                              <a:latin typeface="Cambria Math" panose="02040503050406030204" pitchFamily="18" charset="0"/>
                            </a:rPr>
                            <m:t>𝜎</m:t>
                          </m:r>
                        </m:den>
                      </m:f>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func>
                            <m:funcPr>
                              <m:ctrlPr>
                                <a:rPr lang="en-US" altLang="zh-CN" sz="1200" b="0" i="1" smtClean="0">
                                  <a:latin typeface="Cambria Math" panose="02040503050406030204" pitchFamily="18" charset="0"/>
                                  <a:ea typeface="Cambria Math" panose="02040503050406030204" pitchFamily="18" charset="0"/>
                                </a:rPr>
                              </m:ctrlPr>
                            </m:funcPr>
                            <m:fName>
                              <m:r>
                                <m:rPr>
                                  <m:sty m:val="p"/>
                                </m:rPr>
                                <a:rPr lang="en-US" altLang="zh-CN" sz="1200" b="0" i="0" smtClean="0">
                                  <a:latin typeface="Cambria Math" panose="02040503050406030204" pitchFamily="18" charset="0"/>
                                  <a:ea typeface="Cambria Math" panose="02040503050406030204" pitchFamily="18" charset="0"/>
                                </a:rPr>
                                <m:t>sin</m:t>
                              </m:r>
                            </m:fName>
                            <m:e>
                              <m:r>
                                <a:rPr lang="zh-CN" altLang="en-US" sz="1200" b="0" i="1" smtClean="0">
                                  <a:latin typeface="Cambria Math" panose="02040503050406030204" pitchFamily="18" charset="0"/>
                                  <a:ea typeface="Cambria Math" panose="02040503050406030204" pitchFamily="18" charset="0"/>
                                </a:rPr>
                                <m:t>𝜃</m:t>
                              </m:r>
                            </m:e>
                          </m:func>
                        </m:num>
                        <m:den>
                          <m:r>
                            <a:rPr lang="en-US" altLang="zh-CN" sz="1200" b="0" i="1" smtClean="0">
                              <a:latin typeface="Cambria Math" panose="02040503050406030204" pitchFamily="18" charset="0"/>
                              <a:ea typeface="Cambria Math" panose="02040503050406030204" pitchFamily="18" charset="0"/>
                            </a:rPr>
                            <m:t>𝑥</m:t>
                          </m:r>
                        </m:den>
                      </m:f>
                    </m:oMath>
                  </m:oMathPara>
                </a14:m>
                <a:endParaRPr lang="zh-CN" altLang="en-US" sz="1200" dirty="0"/>
              </a:p>
            </p:txBody>
          </p:sp>
        </mc:Choice>
        <mc:Fallback xmlns="">
          <p:sp>
            <p:nvSpPr>
              <p:cNvPr id="35" name="文本框 34">
                <a:extLst>
                  <a:ext uri="{FF2B5EF4-FFF2-40B4-BE49-F238E27FC236}">
                    <a16:creationId xmlns:a16="http://schemas.microsoft.com/office/drawing/2014/main" id="{5529B832-8DFA-4E5F-9559-9AEACC8E3F63}"/>
                  </a:ext>
                </a:extLst>
              </p:cNvPr>
              <p:cNvSpPr txBox="1">
                <a:spLocks noRot="1" noChangeAspect="1" noMove="1" noResize="1" noEditPoints="1" noAdjustHandles="1" noChangeArrowheads="1" noChangeShapeType="1" noTextEdit="1"/>
              </p:cNvSpPr>
              <p:nvPr/>
            </p:nvSpPr>
            <p:spPr>
              <a:xfrm>
                <a:off x="434273" y="5883650"/>
                <a:ext cx="3783526" cy="580287"/>
              </a:xfrm>
              <a:prstGeom prst="rect">
                <a:avLst/>
              </a:prstGeom>
              <a:blipFill>
                <a:blip r:embed="rId9"/>
                <a:stretch>
                  <a:fillRect t="-2105" b="-4211"/>
                </a:stretch>
              </a:blipFill>
            </p:spPr>
            <p:txBody>
              <a:bodyPr/>
              <a:lstStyle/>
              <a:p>
                <a:r>
                  <a:rPr lang="zh-CN" altLang="en-US">
                    <a:noFill/>
                  </a:rPr>
                  <a:t> </a:t>
                </a:r>
              </a:p>
            </p:txBody>
          </p:sp>
        </mc:Fallback>
      </mc:AlternateContent>
      <p:sp>
        <p:nvSpPr>
          <p:cNvPr id="36" name="箭头: 右 35">
            <a:extLst>
              <a:ext uri="{FF2B5EF4-FFF2-40B4-BE49-F238E27FC236}">
                <a16:creationId xmlns:a16="http://schemas.microsoft.com/office/drawing/2014/main" id="{37F08D71-B969-41E7-97BA-557772E55A2F}"/>
              </a:ext>
            </a:extLst>
          </p:cNvPr>
          <p:cNvSpPr/>
          <p:nvPr/>
        </p:nvSpPr>
        <p:spPr bwMode="auto">
          <a:xfrm>
            <a:off x="577903" y="4648545"/>
            <a:ext cx="332117" cy="254300"/>
          </a:xfrm>
          <a:prstGeom prst="rightArrow">
            <a:avLst/>
          </a:prstGeom>
          <a:solidFill>
            <a:srgbClr val="0A8CCB"/>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graphicFrame>
            <p:nvGraphicFramePr>
              <p:cNvPr id="37" name="表格 36">
                <a:extLst>
                  <a:ext uri="{FF2B5EF4-FFF2-40B4-BE49-F238E27FC236}">
                    <a16:creationId xmlns:a16="http://schemas.microsoft.com/office/drawing/2014/main" id="{79418767-0270-4E77-9446-37203FA3E792}"/>
                  </a:ext>
                </a:extLst>
              </p:cNvPr>
              <p:cNvGraphicFramePr>
                <a:graphicFrameLocks noGrp="1"/>
              </p:cNvGraphicFramePr>
              <p:nvPr>
                <p:extLst>
                  <p:ext uri="{D42A27DB-BD31-4B8C-83A1-F6EECF244321}">
                    <p14:modId xmlns:p14="http://schemas.microsoft.com/office/powerpoint/2010/main" val="653550296"/>
                  </p:ext>
                </p:extLst>
              </p:nvPr>
            </p:nvGraphicFramePr>
            <p:xfrm>
              <a:off x="5351666" y="4834595"/>
              <a:ext cx="2971800" cy="1591048"/>
            </p:xfrm>
            <a:graphic>
              <a:graphicData uri="http://schemas.openxmlformats.org/drawingml/2006/table">
                <a:tbl>
                  <a:tblPr firstRow="1" bandRow="1">
                    <a:tableStyleId>{2D5ABB26-0587-4C30-8999-92F81FD0307C}</a:tableStyleId>
                  </a:tblPr>
                  <a:tblGrid>
                    <a:gridCol w="594360">
                      <a:extLst>
                        <a:ext uri="{9D8B030D-6E8A-4147-A177-3AD203B41FA5}">
                          <a16:colId xmlns:a16="http://schemas.microsoft.com/office/drawing/2014/main" val="502317931"/>
                        </a:ext>
                      </a:extLst>
                    </a:gridCol>
                    <a:gridCol w="594360">
                      <a:extLst>
                        <a:ext uri="{9D8B030D-6E8A-4147-A177-3AD203B41FA5}">
                          <a16:colId xmlns:a16="http://schemas.microsoft.com/office/drawing/2014/main" val="2442631411"/>
                        </a:ext>
                      </a:extLst>
                    </a:gridCol>
                    <a:gridCol w="594360">
                      <a:extLst>
                        <a:ext uri="{9D8B030D-6E8A-4147-A177-3AD203B41FA5}">
                          <a16:colId xmlns:a16="http://schemas.microsoft.com/office/drawing/2014/main" val="23801373"/>
                        </a:ext>
                      </a:extLst>
                    </a:gridCol>
                    <a:gridCol w="594360">
                      <a:extLst>
                        <a:ext uri="{9D8B030D-6E8A-4147-A177-3AD203B41FA5}">
                          <a16:colId xmlns:a16="http://schemas.microsoft.com/office/drawing/2014/main" val="2752152909"/>
                        </a:ext>
                      </a:extLst>
                    </a:gridCol>
                    <a:gridCol w="594360">
                      <a:extLst>
                        <a:ext uri="{9D8B030D-6E8A-4147-A177-3AD203B41FA5}">
                          <a16:colId xmlns:a16="http://schemas.microsoft.com/office/drawing/2014/main" val="3419539848"/>
                        </a:ext>
                      </a:extLst>
                    </a:gridCol>
                  </a:tblGrid>
                  <a:tr h="175317">
                    <a:tc>
                      <a:txBody>
                        <a:bodyPr/>
                        <a:lstStyle/>
                        <a:p>
                          <a:r>
                            <a:rPr lang="en-US" altLang="zh-CN" sz="900" dirty="0"/>
                            <a:t>r</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type m:val="lin"/>
                                    <m:ctrlPr>
                                      <a:rPr lang="zh-CN" altLang="en-US" sz="900" i="1" smtClean="0">
                                        <a:latin typeface="Cambria Math" panose="02040503050406030204" pitchFamily="18" charset="0"/>
                                      </a:rPr>
                                    </m:ctrlPr>
                                  </m:fPr>
                                  <m:num>
                                    <m:sSub>
                                      <m:sSubPr>
                                        <m:ctrlPr>
                                          <a:rPr lang="en-US" altLang="zh-CN" sz="900" i="1" smtClean="0">
                                            <a:latin typeface="Cambria Math" panose="02040503050406030204" pitchFamily="18" charset="0"/>
                                          </a:rPr>
                                        </m:ctrlPr>
                                      </m:sSubPr>
                                      <m:e>
                                        <m:r>
                                          <a:rPr lang="en-US" altLang="zh-CN" sz="900" b="0" i="1" smtClean="0">
                                            <a:latin typeface="Cambria Math" panose="02040503050406030204" pitchFamily="18" charset="0"/>
                                          </a:rPr>
                                          <m:t>𝑍</m:t>
                                        </m:r>
                                      </m:e>
                                      <m:sub>
                                        <m:r>
                                          <a:rPr lang="en-US" altLang="zh-CN" sz="900" b="0" i="1" smtClean="0">
                                            <a:latin typeface="Cambria Math" panose="02040503050406030204" pitchFamily="18" charset="0"/>
                                          </a:rPr>
                                          <m:t>60</m:t>
                                        </m:r>
                                      </m:sub>
                                    </m:sSub>
                                  </m:num>
                                  <m:den>
                                    <m:sSub>
                                      <m:sSubPr>
                                        <m:ctrlPr>
                                          <a:rPr lang="en-US" altLang="zh-CN" sz="900" i="1" smtClean="0">
                                            <a:latin typeface="Cambria Math" panose="02040503050406030204" pitchFamily="18" charset="0"/>
                                          </a:rPr>
                                        </m:ctrlPr>
                                      </m:sSubPr>
                                      <m:e>
                                        <m:r>
                                          <a:rPr lang="en-US" altLang="zh-CN" sz="900" b="0" i="1" smtClean="0">
                                            <a:latin typeface="Cambria Math" panose="02040503050406030204" pitchFamily="18" charset="0"/>
                                          </a:rPr>
                                          <m:t>𝑍</m:t>
                                        </m:r>
                                      </m:e>
                                      <m:sub>
                                        <m:r>
                                          <a:rPr lang="en-US" altLang="zh-CN" sz="900" b="0" i="1" smtClean="0">
                                            <a:latin typeface="Cambria Math" panose="02040503050406030204" pitchFamily="18" charset="0"/>
                                          </a:rPr>
                                          <m:t>30</m:t>
                                        </m:r>
                                      </m:sub>
                                    </m:sSub>
                                  </m:den>
                                </m:f>
                              </m:oMath>
                            </m:oMathPara>
                          </a14:m>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type m:val="lin"/>
                                    <m:ctrlPr>
                                      <a:rPr lang="zh-CN" altLang="en-US" sz="900" i="1" smtClean="0">
                                        <a:latin typeface="Cambria Math" panose="02040503050406030204" pitchFamily="18" charset="0"/>
                                      </a:rPr>
                                    </m:ctrlPr>
                                  </m:fPr>
                                  <m:num>
                                    <m:sSub>
                                      <m:sSubPr>
                                        <m:ctrlPr>
                                          <a:rPr lang="en-US" altLang="zh-CN" sz="900" i="1" smtClean="0">
                                            <a:latin typeface="Cambria Math" panose="02040503050406030204" pitchFamily="18" charset="0"/>
                                          </a:rPr>
                                        </m:ctrlPr>
                                      </m:sSubPr>
                                      <m:e>
                                        <m:r>
                                          <a:rPr lang="en-US" altLang="zh-CN" sz="900" b="0" i="1" smtClean="0">
                                            <a:latin typeface="Cambria Math" panose="02040503050406030204" pitchFamily="18" charset="0"/>
                                          </a:rPr>
                                          <m:t>𝑋</m:t>
                                        </m:r>
                                      </m:e>
                                      <m:sub>
                                        <m:r>
                                          <a:rPr lang="en-US" altLang="zh-CN" sz="900" b="0" i="1" smtClean="0">
                                            <a:latin typeface="Cambria Math" panose="02040503050406030204" pitchFamily="18" charset="0"/>
                                          </a:rPr>
                                          <m:t>60</m:t>
                                        </m:r>
                                      </m:sub>
                                    </m:sSub>
                                  </m:num>
                                  <m:den>
                                    <m:sSub>
                                      <m:sSubPr>
                                        <m:ctrlPr>
                                          <a:rPr lang="en-US" altLang="zh-CN" sz="900" i="1" smtClean="0">
                                            <a:latin typeface="Cambria Math" panose="02040503050406030204" pitchFamily="18" charset="0"/>
                                          </a:rPr>
                                        </m:ctrlPr>
                                      </m:sSubPr>
                                      <m:e>
                                        <m:r>
                                          <a:rPr lang="en-US" altLang="zh-CN" sz="900" b="0" i="1" smtClean="0">
                                            <a:latin typeface="Cambria Math" panose="02040503050406030204" pitchFamily="18" charset="0"/>
                                          </a:rPr>
                                          <m:t>𝑋</m:t>
                                        </m:r>
                                      </m:e>
                                      <m:sub>
                                        <m:r>
                                          <a:rPr lang="en-US" altLang="zh-CN" sz="900" b="0" i="1" smtClean="0">
                                            <a:latin typeface="Cambria Math" panose="02040503050406030204" pitchFamily="18" charset="0"/>
                                          </a:rPr>
                                          <m:t>30</m:t>
                                        </m:r>
                                      </m:sub>
                                    </m:sSub>
                                  </m:den>
                                </m:f>
                              </m:oMath>
                            </m:oMathPara>
                          </a14:m>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type m:val="lin"/>
                                    <m:ctrlPr>
                                      <a:rPr lang="zh-CN" altLang="en-US" sz="900" i="1" smtClean="0">
                                        <a:latin typeface="Cambria Math" panose="02040503050406030204" pitchFamily="18" charset="0"/>
                                      </a:rPr>
                                    </m:ctrlPr>
                                  </m:fPr>
                                  <m:num>
                                    <m:sSub>
                                      <m:sSubPr>
                                        <m:ctrlPr>
                                          <a:rPr lang="en-US" altLang="zh-CN" sz="900" i="1" smtClean="0">
                                            <a:latin typeface="Cambria Math" panose="02040503050406030204" pitchFamily="18" charset="0"/>
                                          </a:rPr>
                                        </m:ctrlPr>
                                      </m:sSubPr>
                                      <m:e>
                                        <m:r>
                                          <a:rPr lang="en-US" altLang="zh-CN" sz="900" b="0" i="1" smtClean="0">
                                            <a:latin typeface="Cambria Math" panose="02040503050406030204" pitchFamily="18" charset="0"/>
                                          </a:rPr>
                                          <m:t>𝑍</m:t>
                                        </m:r>
                                      </m:e>
                                      <m:sub>
                                        <m:r>
                                          <a:rPr lang="en-US" altLang="zh-CN" sz="900" b="0" i="1" smtClean="0">
                                            <a:latin typeface="Cambria Math" panose="02040503050406030204" pitchFamily="18" charset="0"/>
                                          </a:rPr>
                                          <m:t>45</m:t>
                                        </m:r>
                                      </m:sub>
                                    </m:sSub>
                                  </m:num>
                                  <m:den>
                                    <m:sSub>
                                      <m:sSubPr>
                                        <m:ctrlPr>
                                          <a:rPr lang="en-US" altLang="zh-CN" sz="900" i="1" smtClean="0">
                                            <a:latin typeface="Cambria Math" panose="02040503050406030204" pitchFamily="18" charset="0"/>
                                          </a:rPr>
                                        </m:ctrlPr>
                                      </m:sSubPr>
                                      <m:e>
                                        <m:r>
                                          <a:rPr lang="en-US" altLang="zh-CN" sz="900" b="0" i="1" smtClean="0">
                                            <a:latin typeface="Cambria Math" panose="02040503050406030204" pitchFamily="18" charset="0"/>
                                          </a:rPr>
                                          <m:t>𝑍</m:t>
                                        </m:r>
                                      </m:e>
                                      <m:sub>
                                        <m:r>
                                          <a:rPr lang="en-US" altLang="zh-CN" sz="900" b="0" i="1" smtClean="0">
                                            <a:latin typeface="Cambria Math" panose="02040503050406030204" pitchFamily="18" charset="0"/>
                                          </a:rPr>
                                          <m:t>30</m:t>
                                        </m:r>
                                      </m:sub>
                                    </m:sSub>
                                  </m:den>
                                </m:f>
                              </m:oMath>
                            </m:oMathPara>
                          </a14:m>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type m:val="lin"/>
                                    <m:ctrlPr>
                                      <a:rPr lang="zh-CN" altLang="en-US" sz="900" i="1" smtClean="0">
                                        <a:latin typeface="Cambria Math" panose="02040503050406030204" pitchFamily="18" charset="0"/>
                                      </a:rPr>
                                    </m:ctrlPr>
                                  </m:fPr>
                                  <m:num>
                                    <m:sSub>
                                      <m:sSubPr>
                                        <m:ctrlPr>
                                          <a:rPr lang="en-US" altLang="zh-CN" sz="900" i="1" smtClean="0">
                                            <a:latin typeface="Cambria Math" panose="02040503050406030204" pitchFamily="18" charset="0"/>
                                          </a:rPr>
                                        </m:ctrlPr>
                                      </m:sSubPr>
                                      <m:e>
                                        <m:r>
                                          <a:rPr lang="en-US" altLang="zh-CN" sz="900" b="0" i="1" smtClean="0">
                                            <a:latin typeface="Cambria Math" panose="02040503050406030204" pitchFamily="18" charset="0"/>
                                          </a:rPr>
                                          <m:t>𝑋</m:t>
                                        </m:r>
                                      </m:e>
                                      <m:sub>
                                        <m:r>
                                          <a:rPr lang="en-US" altLang="zh-CN" sz="900" b="0" i="1" smtClean="0">
                                            <a:latin typeface="Cambria Math" panose="02040503050406030204" pitchFamily="18" charset="0"/>
                                          </a:rPr>
                                          <m:t>45</m:t>
                                        </m:r>
                                      </m:sub>
                                    </m:sSub>
                                  </m:num>
                                  <m:den>
                                    <m:sSub>
                                      <m:sSubPr>
                                        <m:ctrlPr>
                                          <a:rPr lang="en-US" altLang="zh-CN" sz="900" i="1" smtClean="0">
                                            <a:latin typeface="Cambria Math" panose="02040503050406030204" pitchFamily="18" charset="0"/>
                                          </a:rPr>
                                        </m:ctrlPr>
                                      </m:sSubPr>
                                      <m:e>
                                        <m:r>
                                          <a:rPr lang="en-US" altLang="zh-CN" sz="900" b="0" i="1" smtClean="0">
                                            <a:latin typeface="Cambria Math" panose="02040503050406030204" pitchFamily="18" charset="0"/>
                                          </a:rPr>
                                          <m:t>𝑋</m:t>
                                        </m:r>
                                      </m:e>
                                      <m:sub>
                                        <m:r>
                                          <a:rPr lang="en-US" altLang="zh-CN" sz="900" b="0" i="1" smtClean="0">
                                            <a:latin typeface="Cambria Math" panose="02040503050406030204" pitchFamily="18" charset="0"/>
                                          </a:rPr>
                                          <m:t>30</m:t>
                                        </m:r>
                                      </m:sub>
                                    </m:sSub>
                                  </m:den>
                                </m:f>
                              </m:oMath>
                            </m:oMathPara>
                          </a14:m>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2829920"/>
                      </a:ext>
                    </a:extLst>
                  </a:tr>
                  <a:tr h="180784">
                    <a:tc>
                      <a:txBody>
                        <a:bodyPr/>
                        <a:lstStyle/>
                        <a:p>
                          <a:r>
                            <a:rPr lang="en-US" altLang="zh-CN" sz="900" dirty="0"/>
                            <a:t>b</a:t>
                          </a:r>
                          <a:r>
                            <a:rPr lang="en-US" altLang="zh-CN" sz="900" baseline="-25000" dirty="0"/>
                            <a:t>0</a:t>
                          </a:r>
                          <a:endParaRPr lang="zh-CN" altLang="en-US" sz="900" baseline="-250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-90.513</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-83.617</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0.00418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6.31248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255927"/>
                      </a:ext>
                    </a:extLst>
                  </a:tr>
                  <a:tr h="180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b</a:t>
                          </a:r>
                          <a:r>
                            <a:rPr lang="en-US" altLang="zh-CN" sz="900" baseline="-25000" dirty="0"/>
                            <a:t>1</a:t>
                          </a:r>
                          <a:endParaRPr lang="zh-CN" altLang="en-US" sz="900" baseline="-250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30.171</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83.617</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448170"/>
                      </a:ext>
                    </a:extLst>
                  </a:tr>
                  <a:tr h="180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b</a:t>
                          </a:r>
                          <a:r>
                            <a:rPr lang="en-US" altLang="zh-CN" sz="900" baseline="-25000" dirty="0"/>
                            <a:t>2</a:t>
                          </a:r>
                          <a:endParaRPr lang="zh-CN" altLang="en-US" sz="900" baseline="-250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-1.15528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-4.73420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3330479"/>
                      </a:ext>
                    </a:extLst>
                  </a:tr>
                  <a:tr h="180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B</a:t>
                          </a:r>
                          <a:r>
                            <a:rPr lang="en-US" altLang="zh-CN" sz="900" baseline="-25000" dirty="0"/>
                            <a:t>4</a:t>
                          </a:r>
                          <a:endParaRPr lang="zh-CN" altLang="en-US" sz="900" baseline="-250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0.28856</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4076"/>
                      </a:ext>
                    </a:extLst>
                  </a:tr>
                  <a:tr h="180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c</a:t>
                          </a:r>
                          <a:r>
                            <a:rPr lang="en-US" altLang="zh-CN" sz="900" baseline="-25000" dirty="0"/>
                            <a:t>1</a:t>
                          </a:r>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-0.609398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-17.011</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1867568"/>
                      </a:ext>
                    </a:extLst>
                  </a:tr>
                  <a:tr h="180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c</a:t>
                          </a:r>
                          <a:r>
                            <a:rPr lang="en-US" altLang="zh-CN" sz="900" baseline="-25000" dirty="0"/>
                            <a:t>2</a:t>
                          </a:r>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4.43275</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36.905</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-0.83765</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-0.97208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4879870"/>
                      </a:ext>
                    </a:extLst>
                  </a:tr>
                  <a:tr h="180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c</a:t>
                          </a:r>
                          <a:r>
                            <a:rPr lang="en-US" altLang="zh-CN" sz="900" baseline="-25000" dirty="0"/>
                            <a:t>4</a:t>
                          </a:r>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0.20228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-0.51322</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209333"/>
                      </a:ext>
                    </a:extLst>
                  </a:tr>
                </a:tbl>
              </a:graphicData>
            </a:graphic>
          </p:graphicFrame>
        </mc:Choice>
        <mc:Fallback xmlns="">
          <p:graphicFrame>
            <p:nvGraphicFramePr>
              <p:cNvPr id="37" name="表格 36">
                <a:extLst>
                  <a:ext uri="{FF2B5EF4-FFF2-40B4-BE49-F238E27FC236}">
                    <a16:creationId xmlns:a16="http://schemas.microsoft.com/office/drawing/2014/main" id="{79418767-0270-4E77-9446-37203FA3E792}"/>
                  </a:ext>
                </a:extLst>
              </p:cNvPr>
              <p:cNvGraphicFramePr>
                <a:graphicFrameLocks noGrp="1"/>
              </p:cNvGraphicFramePr>
              <p:nvPr>
                <p:extLst>
                  <p:ext uri="{D42A27DB-BD31-4B8C-83A1-F6EECF244321}">
                    <p14:modId xmlns:p14="http://schemas.microsoft.com/office/powerpoint/2010/main" val="653550296"/>
                  </p:ext>
                </p:extLst>
              </p:nvPr>
            </p:nvGraphicFramePr>
            <p:xfrm>
              <a:off x="5351666" y="4834595"/>
              <a:ext cx="2971800" cy="1591048"/>
            </p:xfrm>
            <a:graphic>
              <a:graphicData uri="http://schemas.openxmlformats.org/drawingml/2006/table">
                <a:tbl>
                  <a:tblPr firstRow="1" bandRow="1">
                    <a:tableStyleId>{2D5ABB26-0587-4C30-8999-92F81FD0307C}</a:tableStyleId>
                  </a:tblPr>
                  <a:tblGrid>
                    <a:gridCol w="594360">
                      <a:extLst>
                        <a:ext uri="{9D8B030D-6E8A-4147-A177-3AD203B41FA5}">
                          <a16:colId xmlns:a16="http://schemas.microsoft.com/office/drawing/2014/main" val="502317931"/>
                        </a:ext>
                      </a:extLst>
                    </a:gridCol>
                    <a:gridCol w="594360">
                      <a:extLst>
                        <a:ext uri="{9D8B030D-6E8A-4147-A177-3AD203B41FA5}">
                          <a16:colId xmlns:a16="http://schemas.microsoft.com/office/drawing/2014/main" val="2442631411"/>
                        </a:ext>
                      </a:extLst>
                    </a:gridCol>
                    <a:gridCol w="594360">
                      <a:extLst>
                        <a:ext uri="{9D8B030D-6E8A-4147-A177-3AD203B41FA5}">
                          <a16:colId xmlns:a16="http://schemas.microsoft.com/office/drawing/2014/main" val="23801373"/>
                        </a:ext>
                      </a:extLst>
                    </a:gridCol>
                    <a:gridCol w="594360">
                      <a:extLst>
                        <a:ext uri="{9D8B030D-6E8A-4147-A177-3AD203B41FA5}">
                          <a16:colId xmlns:a16="http://schemas.microsoft.com/office/drawing/2014/main" val="2752152909"/>
                        </a:ext>
                      </a:extLst>
                    </a:gridCol>
                    <a:gridCol w="594360">
                      <a:extLst>
                        <a:ext uri="{9D8B030D-6E8A-4147-A177-3AD203B41FA5}">
                          <a16:colId xmlns:a16="http://schemas.microsoft.com/office/drawing/2014/main" val="3419539848"/>
                        </a:ext>
                      </a:extLst>
                    </a:gridCol>
                  </a:tblGrid>
                  <a:tr h="181736">
                    <a:tc>
                      <a:txBody>
                        <a:bodyPr/>
                        <a:lstStyle/>
                        <a:p>
                          <a:r>
                            <a:rPr lang="en-US" altLang="zh-CN" sz="900" dirty="0"/>
                            <a:t>r</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0"/>
                          <a:stretch>
                            <a:fillRect l="-101020" t="-116667" r="-301020" b="-796667"/>
                          </a:stretch>
                        </a:blipFill>
                      </a:tcPr>
                    </a:tc>
                    <a:tc>
                      <a:txBody>
                        <a:bodyPr/>
                        <a:lstStyle/>
                        <a:p>
                          <a:endParaRPr lang="zh-CN"/>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0"/>
                          <a:stretch>
                            <a:fillRect l="-203093" t="-116667" r="-204124" b="-796667"/>
                          </a:stretch>
                        </a:blipFill>
                      </a:tcPr>
                    </a:tc>
                    <a:tc>
                      <a:txBody>
                        <a:bodyPr/>
                        <a:lstStyle/>
                        <a:p>
                          <a:endParaRPr lang="zh-CN"/>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0"/>
                          <a:stretch>
                            <a:fillRect l="-300000" t="-116667" r="-102041" b="-796667"/>
                          </a:stretch>
                        </a:blipFill>
                      </a:tcPr>
                    </a:tc>
                    <a:tc>
                      <a:txBody>
                        <a:bodyPr/>
                        <a:lstStyle/>
                        <a:p>
                          <a:endParaRPr lang="zh-CN"/>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0"/>
                          <a:stretch>
                            <a:fillRect l="-400000" t="-116667" r="-2041" b="-796667"/>
                          </a:stretch>
                        </a:blipFill>
                      </a:tcPr>
                    </a:tc>
                    <a:extLst>
                      <a:ext uri="{0D108BD9-81ED-4DB2-BD59-A6C34878D82A}">
                        <a16:rowId xmlns:a16="http://schemas.microsoft.com/office/drawing/2014/main" val="3472829920"/>
                      </a:ext>
                    </a:extLst>
                  </a:tr>
                  <a:tr h="181736">
                    <a:tc>
                      <a:txBody>
                        <a:bodyPr/>
                        <a:lstStyle/>
                        <a:p>
                          <a:r>
                            <a:rPr lang="en-US" altLang="zh-CN" sz="900" dirty="0"/>
                            <a:t>b</a:t>
                          </a:r>
                          <a:r>
                            <a:rPr lang="en-US" altLang="zh-CN" sz="900" baseline="-25000" dirty="0"/>
                            <a:t>0</a:t>
                          </a:r>
                          <a:endParaRPr lang="zh-CN" altLang="en-US" sz="900" baseline="-250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-90.513</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-83.617</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0.00418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6.31248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255927"/>
                      </a:ext>
                    </a:extLst>
                  </a:tr>
                  <a:tr h="181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b</a:t>
                          </a:r>
                          <a:r>
                            <a:rPr lang="en-US" altLang="zh-CN" sz="900" baseline="-25000" dirty="0"/>
                            <a:t>1</a:t>
                          </a:r>
                          <a:endParaRPr lang="zh-CN" altLang="en-US" sz="900" baseline="-250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30.171</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83.617</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448170"/>
                      </a:ext>
                    </a:extLst>
                  </a:tr>
                  <a:tr h="181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b</a:t>
                          </a:r>
                          <a:r>
                            <a:rPr lang="en-US" altLang="zh-CN" sz="900" baseline="-25000" dirty="0"/>
                            <a:t>2</a:t>
                          </a:r>
                          <a:endParaRPr lang="zh-CN" altLang="en-US" sz="900" baseline="-250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-1.15528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-4.73420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3330479"/>
                      </a:ext>
                    </a:extLst>
                  </a:tr>
                  <a:tr h="181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B</a:t>
                          </a:r>
                          <a:r>
                            <a:rPr lang="en-US" altLang="zh-CN" sz="900" baseline="-25000" dirty="0"/>
                            <a:t>4</a:t>
                          </a:r>
                          <a:endParaRPr lang="zh-CN" altLang="en-US" sz="900" baseline="-250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0.28856</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4076"/>
                      </a:ext>
                    </a:extLst>
                  </a:tr>
                  <a:tr h="3188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c</a:t>
                          </a:r>
                          <a:r>
                            <a:rPr lang="en-US" altLang="zh-CN" sz="900" baseline="-25000" dirty="0"/>
                            <a:t>1</a:t>
                          </a:r>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-0.609398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-17.011</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1867568"/>
                      </a:ext>
                    </a:extLst>
                  </a:tr>
                  <a:tr h="181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c</a:t>
                          </a:r>
                          <a:r>
                            <a:rPr lang="en-US" altLang="zh-CN" sz="900" baseline="-25000" dirty="0"/>
                            <a:t>2</a:t>
                          </a:r>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4.43275</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36.905</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-0.83765</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-0.97208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4879870"/>
                      </a:ext>
                    </a:extLst>
                  </a:tr>
                  <a:tr h="181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c</a:t>
                          </a:r>
                          <a:r>
                            <a:rPr lang="en-US" altLang="zh-CN" sz="900" baseline="-25000" dirty="0"/>
                            <a:t>4</a:t>
                          </a:r>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0.20228</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900" dirty="0"/>
                            <a:t>-0.51322</a:t>
                          </a:r>
                          <a:endParaRPr lang="zh-CN" altLang="en-US" sz="900" dirty="0"/>
                        </a:p>
                      </a:txBody>
                      <a:tcPr marL="44577" marR="44577" marT="22288" marB="22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209333"/>
                      </a:ext>
                    </a:extLst>
                  </a:tr>
                </a:tbl>
              </a:graphicData>
            </a:graphic>
          </p:graphicFrame>
        </mc:Fallback>
      </mc:AlternateContent>
      <p:sp>
        <p:nvSpPr>
          <p:cNvPr id="38" name="矩形 37">
            <a:extLst>
              <a:ext uri="{FF2B5EF4-FFF2-40B4-BE49-F238E27FC236}">
                <a16:creationId xmlns:a16="http://schemas.microsoft.com/office/drawing/2014/main" id="{42339E39-0C55-4941-B18E-72EABBB73E29}"/>
              </a:ext>
            </a:extLst>
          </p:cNvPr>
          <p:cNvSpPr/>
          <p:nvPr/>
        </p:nvSpPr>
        <p:spPr>
          <a:xfrm>
            <a:off x="1622369" y="4691682"/>
            <a:ext cx="2451342" cy="461665"/>
          </a:xfrm>
          <a:prstGeom prst="rect">
            <a:avLst/>
          </a:prstGeom>
        </p:spPr>
        <p:txBody>
          <a:bodyPr wrap="square">
            <a:spAutoFit/>
          </a:bodyPr>
          <a:lstStyle/>
          <a:p>
            <a:r>
              <a:rPr lang="zh-CN" altLang="en-US" sz="1200" dirty="0">
                <a:solidFill>
                  <a:srgbClr val="1C1C1C"/>
                </a:solidFill>
                <a:ea typeface="宋体" panose="02010600030101010101" pitchFamily="2" charset="-122"/>
              </a:rPr>
              <a:t>拟合参数</a:t>
            </a:r>
            <a:r>
              <a:rPr lang="en-US" altLang="zh-CN" sz="1200" dirty="0">
                <a:solidFill>
                  <a:srgbClr val="1C1C1C"/>
                </a:solidFill>
                <a:ea typeface="宋体" panose="02010600030101010101" pitchFamily="2" charset="-122"/>
              </a:rPr>
              <a:t>(for B=0.25-0.8) </a:t>
            </a:r>
            <a:r>
              <a:rPr lang="zh-CN" altLang="en-US" sz="1200" dirty="0">
                <a:solidFill>
                  <a:srgbClr val="1C1C1C"/>
                </a:solidFill>
                <a:ea typeface="宋体" panose="02010600030101010101" pitchFamily="2" charset="-122"/>
              </a:rPr>
              <a:t>根据</a:t>
            </a:r>
            <a:r>
              <a:rPr lang="en-US" altLang="zh-CN" sz="1200" dirty="0">
                <a:solidFill>
                  <a:srgbClr val="1C1C1C"/>
                </a:solidFill>
                <a:ea typeface="宋体" panose="02010600030101010101" pitchFamily="2" charset="-122"/>
              </a:rPr>
              <a:t> </a:t>
            </a:r>
            <a:r>
              <a:rPr lang="en-US" altLang="zh-CN" sz="1200" dirty="0" err="1">
                <a:solidFill>
                  <a:srgbClr val="1C1C1C"/>
                </a:solidFill>
                <a:ea typeface="宋体" panose="02010600030101010101" pitchFamily="2" charset="-122"/>
              </a:rPr>
              <a:t>SongBiHai</a:t>
            </a:r>
            <a:r>
              <a:rPr lang="zh-CN" altLang="en-US" sz="1200" dirty="0">
                <a:solidFill>
                  <a:srgbClr val="1C1C1C"/>
                </a:solidFill>
                <a:ea typeface="宋体" panose="02010600030101010101" pitchFamily="2" charset="-122"/>
              </a:rPr>
              <a:t>的文章</a:t>
            </a:r>
            <a:endParaRPr lang="zh-CN" altLang="en-US" sz="1200" dirty="0"/>
          </a:p>
        </p:txBody>
      </p:sp>
      <p:sp>
        <p:nvSpPr>
          <p:cNvPr id="39" name="文本框 38">
            <a:extLst>
              <a:ext uri="{FF2B5EF4-FFF2-40B4-BE49-F238E27FC236}">
                <a16:creationId xmlns:a16="http://schemas.microsoft.com/office/drawing/2014/main" id="{A89F6609-1C49-4280-8220-7C06A3F97801}"/>
              </a:ext>
            </a:extLst>
          </p:cNvPr>
          <p:cNvSpPr txBox="1"/>
          <p:nvPr/>
        </p:nvSpPr>
        <p:spPr>
          <a:xfrm>
            <a:off x="1129128" y="4664023"/>
            <a:ext cx="590089" cy="369332"/>
          </a:xfrm>
          <a:prstGeom prst="rect">
            <a:avLst/>
          </a:prstGeom>
          <a:noFill/>
        </p:spPr>
        <p:txBody>
          <a:bodyPr wrap="square" rtlCol="0">
            <a:spAutoFit/>
          </a:bodyPr>
          <a:lstStyle/>
          <a:p>
            <a:r>
              <a:rPr lang="en-US" altLang="zh-CN" dirty="0">
                <a:solidFill>
                  <a:srgbClr val="FF0000"/>
                </a:solidFill>
              </a:rPr>
              <a:t>B=?</a:t>
            </a:r>
            <a:endParaRPr lang="zh-CN" altLang="en-US" dirty="0">
              <a:solidFill>
                <a:srgbClr val="FF0000"/>
              </a:solidFill>
            </a:endParaRPr>
          </a:p>
        </p:txBody>
      </p:sp>
      <p:sp>
        <p:nvSpPr>
          <p:cNvPr id="40" name="箭头: 右 39">
            <a:extLst>
              <a:ext uri="{FF2B5EF4-FFF2-40B4-BE49-F238E27FC236}">
                <a16:creationId xmlns:a16="http://schemas.microsoft.com/office/drawing/2014/main" id="{79675F83-74AE-43FF-BBDA-3374430F7136}"/>
              </a:ext>
            </a:extLst>
          </p:cNvPr>
          <p:cNvSpPr/>
          <p:nvPr/>
        </p:nvSpPr>
        <p:spPr bwMode="auto">
          <a:xfrm>
            <a:off x="577903" y="5284729"/>
            <a:ext cx="332117" cy="254300"/>
          </a:xfrm>
          <a:prstGeom prst="rightArrow">
            <a:avLst/>
          </a:prstGeom>
          <a:solidFill>
            <a:srgbClr val="0A8CCB"/>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4A4C8F0C-0562-4703-998E-0C98C63E5C88}"/>
                  </a:ext>
                </a:extLst>
              </p:cNvPr>
              <p:cNvSpPr txBox="1"/>
              <p:nvPr/>
            </p:nvSpPr>
            <p:spPr>
              <a:xfrm>
                <a:off x="1129128" y="5238659"/>
                <a:ext cx="3524437" cy="45999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zh-CN" altLang="en-US" sz="1200" i="1" smtClean="0">
                          <a:solidFill>
                            <a:srgbClr val="FF0000"/>
                          </a:solidFill>
                          <a:latin typeface="Cambria Math" panose="02040503050406030204" pitchFamily="18" charset="0"/>
                        </a:rPr>
                        <m:t>通过</m:t>
                      </m:r>
                      <m:r>
                        <a:rPr lang="zh-CN" altLang="en-US" sz="1200" b="0" i="1" smtClean="0">
                          <a:solidFill>
                            <a:srgbClr val="FF0000"/>
                          </a:solidFill>
                          <a:latin typeface="Cambria Math" panose="02040503050406030204" pitchFamily="18" charset="0"/>
                        </a:rPr>
                        <m:t>拟合</m:t>
                      </m:r>
                      <m:r>
                        <a:rPr lang="en-US" altLang="zh-CN" sz="1200" b="0" i="1" smtClean="0">
                          <a:solidFill>
                            <a:srgbClr val="FF0000"/>
                          </a:solidFill>
                          <a:latin typeface="Cambria Math" panose="02040503050406030204" pitchFamily="18" charset="0"/>
                        </a:rPr>
                        <m:t>𝑌𝑜𝑢𝑛𝑔</m:t>
                      </m:r>
                      <m:r>
                        <a:rPr lang="en-US" altLang="zh-CN" sz="1200" b="0" i="1" smtClean="0">
                          <a:solidFill>
                            <a:srgbClr val="FF0000"/>
                          </a:solidFill>
                          <a:latin typeface="Cambria Math" panose="02040503050406030204" pitchFamily="18" charset="0"/>
                        </a:rPr>
                        <m:t>−</m:t>
                      </m:r>
                      <m:r>
                        <a:rPr lang="en-US" altLang="zh-CN" sz="1200" b="0" i="1" smtClean="0">
                          <a:solidFill>
                            <a:srgbClr val="FF0000"/>
                          </a:solidFill>
                          <a:latin typeface="Cambria Math" panose="02040503050406030204" pitchFamily="18" charset="0"/>
                        </a:rPr>
                        <m:t>𝐿𝑎𝑝𝑙𝑎𝑐𝑒</m:t>
                      </m:r>
                      <m:r>
                        <a:rPr lang="zh-CN" altLang="en-US" sz="1200" b="0" i="1" smtClean="0">
                          <a:solidFill>
                            <a:srgbClr val="FF0000"/>
                          </a:solidFill>
                          <a:latin typeface="Cambria Math" panose="02040503050406030204" pitchFamily="18" charset="0"/>
                        </a:rPr>
                        <m:t>方程</m:t>
                      </m:r>
                      <m:r>
                        <a:rPr lang="zh-CN" altLang="en-US" sz="1200" i="1">
                          <a:solidFill>
                            <a:srgbClr val="FF0000"/>
                          </a:solidFill>
                          <a:latin typeface="Cambria Math" panose="02040503050406030204" pitchFamily="18" charset="0"/>
                        </a:rPr>
                        <m:t>曲线</m:t>
                      </m:r>
                      <m:r>
                        <a:rPr lang="zh-CN" altLang="en-US" sz="1200" b="0" i="1" smtClean="0">
                          <a:solidFill>
                            <a:srgbClr val="FF0000"/>
                          </a:solidFill>
                          <a:latin typeface="Cambria Math" panose="02040503050406030204" pitchFamily="18" charset="0"/>
                        </a:rPr>
                        <m:t>至</m:t>
                      </m:r>
                      <m:r>
                        <a:rPr lang="zh-CN" altLang="en-US" sz="1200" i="1">
                          <a:solidFill>
                            <a:srgbClr val="FF0000"/>
                          </a:solidFill>
                          <a:latin typeface="Cambria Math" panose="02040503050406030204" pitchFamily="18" charset="0"/>
                        </a:rPr>
                        <m:t>轮廓</m:t>
                      </m:r>
                      <m:r>
                        <a:rPr lang="zh-CN" altLang="en-US" sz="1200" i="1" smtClean="0">
                          <a:solidFill>
                            <a:srgbClr val="FF0000"/>
                          </a:solidFill>
                          <a:latin typeface="Cambria Math" panose="02040503050406030204" pitchFamily="18" charset="0"/>
                        </a:rPr>
                        <m:t>边缘</m:t>
                      </m:r>
                      <m:r>
                        <a:rPr lang="zh-CN" altLang="en-US" sz="1200" b="0" i="1" smtClean="0">
                          <a:solidFill>
                            <a:srgbClr val="FF0000"/>
                          </a:solidFill>
                          <a:latin typeface="Cambria Math" panose="02040503050406030204" pitchFamily="18" charset="0"/>
                        </a:rPr>
                        <m:t>，</m:t>
                      </m:r>
                    </m:oMath>
                  </m:oMathPara>
                </a14:m>
                <a:endParaRPr lang="en-US" altLang="zh-CN" sz="1200" b="0" i="1" dirty="0">
                  <a:solidFill>
                    <a:srgbClr val="FF0000"/>
                  </a:solidFill>
                  <a:latin typeface="Cambria Math" panose="02040503050406030204" pitchFamily="18" charset="0"/>
                </a:endParaRPr>
              </a:p>
              <a:p>
                <a14:m>
                  <m:oMath xmlns:m="http://schemas.openxmlformats.org/officeDocument/2006/math">
                    <m:r>
                      <a:rPr lang="zh-CN" altLang="en-US" sz="1200" b="0" i="1" smtClean="0">
                        <a:solidFill>
                          <a:srgbClr val="FF0000"/>
                        </a:solidFill>
                        <a:latin typeface="Cambria Math" panose="02040503050406030204" pitchFamily="18" charset="0"/>
                      </a:rPr>
                      <m:t>得到</m:t>
                    </m:r>
                    <m:r>
                      <a:rPr lang="en-US" altLang="zh-CN" sz="1200" b="0" i="1" smtClean="0">
                        <a:solidFill>
                          <a:srgbClr val="FF0000"/>
                        </a:solidFill>
                        <a:latin typeface="Cambria Math" panose="02040503050406030204" pitchFamily="18" charset="0"/>
                      </a:rPr>
                      <m:t> </m:t>
                    </m:r>
                    <m:r>
                      <a:rPr lang="zh-CN" altLang="en-US" sz="1200" i="1" smtClean="0">
                        <a:solidFill>
                          <a:srgbClr val="FF0000"/>
                        </a:solidFill>
                        <a:latin typeface="Cambria Math" panose="02040503050406030204" pitchFamily="18" charset="0"/>
                      </a:rPr>
                      <m:t>𝜎</m:t>
                    </m:r>
                  </m:oMath>
                </a14:m>
                <a:r>
                  <a:rPr lang="en-US" altLang="zh-CN" sz="1200" dirty="0">
                    <a:solidFill>
                      <a:srgbClr val="FF0000"/>
                    </a:solidFill>
                  </a:rPr>
                  <a:t>=? θ ? </a:t>
                </a:r>
                <a:endParaRPr lang="zh-CN" altLang="en-US" sz="1200" dirty="0">
                  <a:solidFill>
                    <a:srgbClr val="FF0000"/>
                  </a:solidFill>
                </a:endParaRPr>
              </a:p>
            </p:txBody>
          </p:sp>
        </mc:Choice>
        <mc:Fallback xmlns="">
          <p:sp>
            <p:nvSpPr>
              <p:cNvPr id="41" name="文本框 40">
                <a:extLst>
                  <a:ext uri="{FF2B5EF4-FFF2-40B4-BE49-F238E27FC236}">
                    <a16:creationId xmlns:a16="http://schemas.microsoft.com/office/drawing/2014/main" id="{4A4C8F0C-0562-4703-998E-0C98C63E5C88}"/>
                  </a:ext>
                </a:extLst>
              </p:cNvPr>
              <p:cNvSpPr txBox="1">
                <a:spLocks noRot="1" noChangeAspect="1" noMove="1" noResize="1" noEditPoints="1" noAdjustHandles="1" noChangeArrowheads="1" noChangeShapeType="1" noTextEdit="1"/>
              </p:cNvSpPr>
              <p:nvPr/>
            </p:nvSpPr>
            <p:spPr>
              <a:xfrm>
                <a:off x="1129128" y="5238659"/>
                <a:ext cx="3524437" cy="459998"/>
              </a:xfrm>
              <a:prstGeom prst="rect">
                <a:avLst/>
              </a:prstGeom>
              <a:blipFill>
                <a:blip r:embed="rId11"/>
                <a:stretch>
                  <a:fillRect b="-9211"/>
                </a:stretch>
              </a:blipFill>
            </p:spPr>
            <p:txBody>
              <a:bodyPr/>
              <a:lstStyle/>
              <a:p>
                <a:r>
                  <a:rPr lang="zh-CN" altLang="en-US">
                    <a:noFill/>
                  </a:rPr>
                  <a:t> </a:t>
                </a:r>
              </a:p>
            </p:txBody>
          </p:sp>
        </mc:Fallback>
      </mc:AlternateContent>
      <p:cxnSp>
        <p:nvCxnSpPr>
          <p:cNvPr id="19" name="直接连接符 18">
            <a:extLst>
              <a:ext uri="{FF2B5EF4-FFF2-40B4-BE49-F238E27FC236}">
                <a16:creationId xmlns:a16="http://schemas.microsoft.com/office/drawing/2014/main" id="{AD1C0640-868E-4785-9009-74F1E30BB42F}"/>
              </a:ext>
            </a:extLst>
          </p:cNvPr>
          <p:cNvCxnSpPr>
            <a:cxnSpLocks/>
          </p:cNvCxnSpPr>
          <p:nvPr/>
        </p:nvCxnSpPr>
        <p:spPr bwMode="auto">
          <a:xfrm>
            <a:off x="6418467" y="2126650"/>
            <a:ext cx="2150028" cy="0"/>
          </a:xfrm>
          <a:prstGeom prst="line">
            <a:avLst/>
          </a:prstGeom>
          <a:solidFill>
            <a:schemeClr val="accent1"/>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连接符 21">
            <a:extLst>
              <a:ext uri="{FF2B5EF4-FFF2-40B4-BE49-F238E27FC236}">
                <a16:creationId xmlns:a16="http://schemas.microsoft.com/office/drawing/2014/main" id="{3963C921-01E1-4C0C-988C-CDEF6D4170AB}"/>
              </a:ext>
            </a:extLst>
          </p:cNvPr>
          <p:cNvCxnSpPr>
            <a:cxnSpLocks/>
          </p:cNvCxnSpPr>
          <p:nvPr/>
        </p:nvCxnSpPr>
        <p:spPr bwMode="auto">
          <a:xfrm>
            <a:off x="7077090" y="2137013"/>
            <a:ext cx="1328386" cy="1315513"/>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接连接符 45">
            <a:extLst>
              <a:ext uri="{FF2B5EF4-FFF2-40B4-BE49-F238E27FC236}">
                <a16:creationId xmlns:a16="http://schemas.microsoft.com/office/drawing/2014/main" id="{0785E253-60ED-4E5B-A175-C3310199959E}"/>
              </a:ext>
            </a:extLst>
          </p:cNvPr>
          <p:cNvCxnSpPr>
            <a:cxnSpLocks/>
          </p:cNvCxnSpPr>
          <p:nvPr/>
        </p:nvCxnSpPr>
        <p:spPr bwMode="auto">
          <a:xfrm>
            <a:off x="7079139" y="2123328"/>
            <a:ext cx="877068" cy="353796"/>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接连接符 47">
            <a:extLst>
              <a:ext uri="{FF2B5EF4-FFF2-40B4-BE49-F238E27FC236}">
                <a16:creationId xmlns:a16="http://schemas.microsoft.com/office/drawing/2014/main" id="{C4C30FBC-5BF3-4472-8BC0-4DA79146FCE5}"/>
              </a:ext>
            </a:extLst>
          </p:cNvPr>
          <p:cNvCxnSpPr>
            <a:cxnSpLocks/>
          </p:cNvCxnSpPr>
          <p:nvPr/>
        </p:nvCxnSpPr>
        <p:spPr bwMode="auto">
          <a:xfrm>
            <a:off x="7077090" y="2129973"/>
            <a:ext cx="1219916" cy="787239"/>
          </a:xfrm>
          <a:prstGeom prst="line">
            <a:avLst/>
          </a:prstGeom>
          <a:solidFill>
            <a:schemeClr val="accent1"/>
          </a:solidFill>
          <a:ln w="9525"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弧形 48">
            <a:extLst>
              <a:ext uri="{FF2B5EF4-FFF2-40B4-BE49-F238E27FC236}">
                <a16:creationId xmlns:a16="http://schemas.microsoft.com/office/drawing/2014/main" id="{9AE6A333-78A4-4C34-8F77-88D96402237B}"/>
              </a:ext>
            </a:extLst>
          </p:cNvPr>
          <p:cNvSpPr/>
          <p:nvPr/>
        </p:nvSpPr>
        <p:spPr bwMode="auto">
          <a:xfrm rot="4630340">
            <a:off x="7360550" y="2035324"/>
            <a:ext cx="277698" cy="264225"/>
          </a:xfrm>
          <a:prstGeom prst="arc">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53" name="弧形 52">
            <a:extLst>
              <a:ext uri="{FF2B5EF4-FFF2-40B4-BE49-F238E27FC236}">
                <a16:creationId xmlns:a16="http://schemas.microsoft.com/office/drawing/2014/main" id="{6FACE6D1-1FC2-457B-AE3B-83B4D4F80595}"/>
              </a:ext>
            </a:extLst>
          </p:cNvPr>
          <p:cNvSpPr/>
          <p:nvPr/>
        </p:nvSpPr>
        <p:spPr bwMode="auto">
          <a:xfrm rot="4630340">
            <a:off x="7396926" y="2012805"/>
            <a:ext cx="540663" cy="514431"/>
          </a:xfrm>
          <a:prstGeom prst="arc">
            <a:avLst>
              <a:gd name="adj1" fmla="val 15266880"/>
              <a:gd name="adj2" fmla="val 0"/>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55" name="弧形 54">
            <a:extLst>
              <a:ext uri="{FF2B5EF4-FFF2-40B4-BE49-F238E27FC236}">
                <a16:creationId xmlns:a16="http://schemas.microsoft.com/office/drawing/2014/main" id="{3E326826-8C83-4A88-88D7-768B9B0C482D}"/>
              </a:ext>
            </a:extLst>
          </p:cNvPr>
          <p:cNvSpPr/>
          <p:nvPr/>
        </p:nvSpPr>
        <p:spPr bwMode="auto">
          <a:xfrm rot="6271787">
            <a:off x="7273457" y="1995486"/>
            <a:ext cx="1202961" cy="818304"/>
          </a:xfrm>
          <a:prstGeom prst="arc">
            <a:avLst>
              <a:gd name="adj1" fmla="val 13240291"/>
              <a:gd name="adj2" fmla="val 20474713"/>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51" name="文本框 50">
            <a:extLst>
              <a:ext uri="{FF2B5EF4-FFF2-40B4-BE49-F238E27FC236}">
                <a16:creationId xmlns:a16="http://schemas.microsoft.com/office/drawing/2014/main" id="{4948D70D-52CD-4683-952E-3AB9AA5AF201}"/>
              </a:ext>
            </a:extLst>
          </p:cNvPr>
          <p:cNvSpPr txBox="1"/>
          <p:nvPr/>
        </p:nvSpPr>
        <p:spPr>
          <a:xfrm>
            <a:off x="7584559" y="2127639"/>
            <a:ext cx="397495" cy="276999"/>
          </a:xfrm>
          <a:prstGeom prst="rect">
            <a:avLst/>
          </a:prstGeom>
          <a:noFill/>
        </p:spPr>
        <p:txBody>
          <a:bodyPr wrap="square" rtlCol="0">
            <a:spAutoFit/>
          </a:bodyPr>
          <a:lstStyle/>
          <a:p>
            <a:r>
              <a:rPr lang="en-US" altLang="zh-CN" sz="1200" dirty="0">
                <a:solidFill>
                  <a:srgbClr val="FF0000"/>
                </a:solidFill>
              </a:rPr>
              <a:t>30°</a:t>
            </a:r>
            <a:endParaRPr lang="zh-CN" altLang="en-US" sz="1200" dirty="0">
              <a:solidFill>
                <a:srgbClr val="FF0000"/>
              </a:solidFill>
            </a:endParaRPr>
          </a:p>
        </p:txBody>
      </p:sp>
      <p:sp>
        <p:nvSpPr>
          <p:cNvPr id="57" name="文本框 56">
            <a:extLst>
              <a:ext uri="{FF2B5EF4-FFF2-40B4-BE49-F238E27FC236}">
                <a16:creationId xmlns:a16="http://schemas.microsoft.com/office/drawing/2014/main" id="{8680AF24-3C79-410F-9C5C-5852955A64C6}"/>
              </a:ext>
            </a:extLst>
          </p:cNvPr>
          <p:cNvSpPr txBox="1"/>
          <p:nvPr/>
        </p:nvSpPr>
        <p:spPr>
          <a:xfrm>
            <a:off x="7889392" y="2227897"/>
            <a:ext cx="397495" cy="276999"/>
          </a:xfrm>
          <a:prstGeom prst="rect">
            <a:avLst/>
          </a:prstGeom>
          <a:noFill/>
        </p:spPr>
        <p:txBody>
          <a:bodyPr wrap="square" rtlCol="0">
            <a:spAutoFit/>
          </a:bodyPr>
          <a:lstStyle/>
          <a:p>
            <a:r>
              <a:rPr lang="en-US" altLang="zh-CN" sz="1200" dirty="0">
                <a:solidFill>
                  <a:srgbClr val="FF0000"/>
                </a:solidFill>
              </a:rPr>
              <a:t>45°</a:t>
            </a:r>
            <a:endParaRPr lang="zh-CN" altLang="en-US" sz="1200" dirty="0">
              <a:solidFill>
                <a:srgbClr val="FF0000"/>
              </a:solidFill>
            </a:endParaRPr>
          </a:p>
        </p:txBody>
      </p:sp>
      <p:sp>
        <p:nvSpPr>
          <p:cNvPr id="58" name="文本框 57">
            <a:extLst>
              <a:ext uri="{FF2B5EF4-FFF2-40B4-BE49-F238E27FC236}">
                <a16:creationId xmlns:a16="http://schemas.microsoft.com/office/drawing/2014/main" id="{BCB22E73-CFCE-4012-ACEC-2AA7B9814491}"/>
              </a:ext>
            </a:extLst>
          </p:cNvPr>
          <p:cNvSpPr txBox="1"/>
          <p:nvPr/>
        </p:nvSpPr>
        <p:spPr>
          <a:xfrm>
            <a:off x="8298780" y="2287084"/>
            <a:ext cx="397495" cy="276999"/>
          </a:xfrm>
          <a:prstGeom prst="rect">
            <a:avLst/>
          </a:prstGeom>
          <a:noFill/>
        </p:spPr>
        <p:txBody>
          <a:bodyPr wrap="square" rtlCol="0">
            <a:spAutoFit/>
          </a:bodyPr>
          <a:lstStyle/>
          <a:p>
            <a:r>
              <a:rPr lang="en-US" altLang="zh-CN" sz="1200" dirty="0">
                <a:solidFill>
                  <a:srgbClr val="FF0000"/>
                </a:solidFill>
              </a:rPr>
              <a:t>60°</a:t>
            </a:r>
            <a:endParaRPr lang="zh-CN" altLang="en-US" sz="1200" dirty="0">
              <a:solidFill>
                <a:srgbClr val="FF0000"/>
              </a:solidFill>
            </a:endParaRPr>
          </a:p>
        </p:txBody>
      </p:sp>
      <p:pic>
        <p:nvPicPr>
          <p:cNvPr id="54" name="图片 53">
            <a:extLst>
              <a:ext uri="{FF2B5EF4-FFF2-40B4-BE49-F238E27FC236}">
                <a16:creationId xmlns:a16="http://schemas.microsoft.com/office/drawing/2014/main" id="{9B5F5D67-8AA3-4CA0-AE86-EFA052B92B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25717" y="1990611"/>
            <a:ext cx="3285151" cy="2468530"/>
          </a:xfrm>
          <a:prstGeom prst="rect">
            <a:avLst/>
          </a:prstGeom>
        </p:spPr>
      </p:pic>
      <p:sp>
        <p:nvSpPr>
          <p:cNvPr id="65" name="文本框 64">
            <a:extLst>
              <a:ext uri="{FF2B5EF4-FFF2-40B4-BE49-F238E27FC236}">
                <a16:creationId xmlns:a16="http://schemas.microsoft.com/office/drawing/2014/main" id="{B31BB2A9-626E-4CA8-8C6E-1ADA1373582B}"/>
              </a:ext>
            </a:extLst>
          </p:cNvPr>
          <p:cNvSpPr txBox="1"/>
          <p:nvPr/>
        </p:nvSpPr>
        <p:spPr>
          <a:xfrm>
            <a:off x="5898780" y="3129425"/>
            <a:ext cx="550084" cy="276999"/>
          </a:xfrm>
          <a:prstGeom prst="rect">
            <a:avLst/>
          </a:prstGeom>
          <a:noFill/>
        </p:spPr>
        <p:txBody>
          <a:bodyPr wrap="square" rtlCol="0">
            <a:spAutoFit/>
          </a:bodyPr>
          <a:lstStyle/>
          <a:p>
            <a:r>
              <a:rPr lang="en-US" altLang="zh-CN" sz="1200" dirty="0">
                <a:solidFill>
                  <a:srgbClr val="FF0000"/>
                </a:solidFill>
              </a:rPr>
              <a:t>θ=?</a:t>
            </a:r>
            <a:endParaRPr lang="zh-CN" altLang="en-US" sz="1200" dirty="0">
              <a:solidFill>
                <a:srgbClr val="FF0000"/>
              </a:solidFill>
            </a:endParaRPr>
          </a:p>
        </p:txBody>
      </p:sp>
      <p:sp>
        <p:nvSpPr>
          <p:cNvPr id="67" name="弧形 66">
            <a:extLst>
              <a:ext uri="{FF2B5EF4-FFF2-40B4-BE49-F238E27FC236}">
                <a16:creationId xmlns:a16="http://schemas.microsoft.com/office/drawing/2014/main" id="{C4AEF825-25D5-459B-BB37-DC95AF0C582C}"/>
              </a:ext>
            </a:extLst>
          </p:cNvPr>
          <p:cNvSpPr/>
          <p:nvPr/>
        </p:nvSpPr>
        <p:spPr bwMode="auto">
          <a:xfrm rot="1158683">
            <a:off x="5619539" y="3048228"/>
            <a:ext cx="734121" cy="818304"/>
          </a:xfrm>
          <a:prstGeom prst="arc">
            <a:avLst>
              <a:gd name="adj1" fmla="val 12936575"/>
              <a:gd name="adj2" fmla="val 20474713"/>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44" name="Rectangle 2">
            <a:extLst>
              <a:ext uri="{FF2B5EF4-FFF2-40B4-BE49-F238E27FC236}">
                <a16:creationId xmlns:a16="http://schemas.microsoft.com/office/drawing/2014/main" id="{693899FE-6C4B-4C06-BDFD-013806425180}"/>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45" name="图片 44">
            <a:extLst>
              <a:ext uri="{FF2B5EF4-FFF2-40B4-BE49-F238E27FC236}">
                <a16:creationId xmlns:a16="http://schemas.microsoft.com/office/drawing/2014/main" id="{0B813AD5-45E9-41CE-B71F-84333CB75E6D}"/>
              </a:ext>
            </a:extLst>
          </p:cNvPr>
          <p:cNvPicPr>
            <a:picLocks noChangeAspect="1"/>
          </p:cNvPicPr>
          <p:nvPr/>
        </p:nvPicPr>
        <p:blipFill>
          <a:blip r:embed="rId13"/>
          <a:stretch>
            <a:fillRect/>
          </a:stretch>
        </p:blipFill>
        <p:spPr>
          <a:xfrm>
            <a:off x="1285754" y="315901"/>
            <a:ext cx="999077" cy="924821"/>
          </a:xfrm>
          <a:prstGeom prst="rect">
            <a:avLst/>
          </a:prstGeom>
        </p:spPr>
      </p:pic>
    </p:spTree>
    <p:extLst>
      <p:ext uri="{BB962C8B-B14F-4D97-AF65-F5344CB8AC3E}">
        <p14:creationId xmlns:p14="http://schemas.microsoft.com/office/powerpoint/2010/main" val="371652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par>
                          <p:cTn id="32" fill="hold">
                            <p:stCondLst>
                              <p:cond delay="1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2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2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500"/>
                                        <p:tgtEl>
                                          <p:spTgt spid="29"/>
                                        </p:tgtEl>
                                      </p:cBhvr>
                                    </p:animEffect>
                                  </p:childTnLst>
                                </p:cTn>
                              </p:par>
                              <p:par>
                                <p:cTn id="62" presetID="22" presetClass="entr" presetSubtype="4"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down)">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up)">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par>
                          <p:cTn id="75" fill="hold">
                            <p:stCondLst>
                              <p:cond delay="500"/>
                            </p:stCondLst>
                            <p:childTnLst>
                              <p:par>
                                <p:cTn id="76" presetID="22" presetClass="entr" presetSubtype="1" fill="hold" grpId="0" nodeType="after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up)">
                                      <p:cBhvr>
                                        <p:cTn id="78" dur="500"/>
                                        <p:tgtEl>
                                          <p:spTgt spid="51"/>
                                        </p:tgtEl>
                                      </p:cBhvr>
                                    </p:animEffect>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up)">
                                      <p:cBhvr>
                                        <p:cTn id="82" dur="500"/>
                                        <p:tgtEl>
                                          <p:spTgt spid="49"/>
                                        </p:tgtEl>
                                      </p:cBhvr>
                                    </p:animEffect>
                                  </p:childTnLst>
                                </p:cTn>
                              </p:par>
                            </p:childTnLst>
                          </p:cTn>
                        </p:par>
                        <p:par>
                          <p:cTn id="83" fill="hold">
                            <p:stCondLst>
                              <p:cond delay="1500"/>
                            </p:stCondLst>
                            <p:childTnLst>
                              <p:par>
                                <p:cTn id="84" presetID="22" presetClass="entr" presetSubtype="1" fill="hold" nodeType="after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wipe(up)">
                                      <p:cBhvr>
                                        <p:cTn id="86" dur="500"/>
                                        <p:tgtEl>
                                          <p:spTgt spid="46"/>
                                        </p:tgtEl>
                                      </p:cBhvr>
                                    </p:animEffect>
                                  </p:childTnLst>
                                </p:cTn>
                              </p:par>
                            </p:childTnLst>
                          </p:cTn>
                        </p:par>
                        <p:par>
                          <p:cTn id="87" fill="hold">
                            <p:stCondLst>
                              <p:cond delay="2000"/>
                            </p:stCondLst>
                            <p:childTnLst>
                              <p:par>
                                <p:cTn id="88" presetID="22" presetClass="entr" presetSubtype="1" fill="hold" grpId="0" nodeType="after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2500"/>
                            </p:stCondLst>
                            <p:childTnLst>
                              <p:par>
                                <p:cTn id="92" presetID="22" presetClass="entr" presetSubtype="1" fill="hold" grpId="0" nodeType="after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wipe(up)">
                                      <p:cBhvr>
                                        <p:cTn id="94" dur="500"/>
                                        <p:tgtEl>
                                          <p:spTgt spid="57"/>
                                        </p:tgtEl>
                                      </p:cBhvr>
                                    </p:animEffect>
                                  </p:childTnLst>
                                </p:cTn>
                              </p:par>
                            </p:childTnLst>
                          </p:cTn>
                        </p:par>
                        <p:par>
                          <p:cTn id="95" fill="hold">
                            <p:stCondLst>
                              <p:cond delay="3000"/>
                            </p:stCondLst>
                            <p:childTnLst>
                              <p:par>
                                <p:cTn id="96" presetID="22" presetClass="entr" presetSubtype="1" fill="hold" nodeType="after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up)">
                                      <p:cBhvr>
                                        <p:cTn id="98" dur="500"/>
                                        <p:tgtEl>
                                          <p:spTgt spid="48"/>
                                        </p:tgtEl>
                                      </p:cBhvr>
                                    </p:animEffect>
                                  </p:childTnLst>
                                </p:cTn>
                              </p:par>
                            </p:childTnLst>
                          </p:cTn>
                        </p:par>
                        <p:par>
                          <p:cTn id="99" fill="hold">
                            <p:stCondLst>
                              <p:cond delay="3500"/>
                            </p:stCondLst>
                            <p:childTnLst>
                              <p:par>
                                <p:cTn id="100" presetID="22" presetClass="entr" presetSubtype="1" fill="hold" grpId="0" nodeType="after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wipe(up)">
                                      <p:cBhvr>
                                        <p:cTn id="102" dur="500"/>
                                        <p:tgtEl>
                                          <p:spTgt spid="55"/>
                                        </p:tgtEl>
                                      </p:cBhvr>
                                    </p:animEffect>
                                  </p:childTnLst>
                                </p:cTn>
                              </p:par>
                            </p:childTnLst>
                          </p:cTn>
                        </p:par>
                        <p:par>
                          <p:cTn id="103" fill="hold">
                            <p:stCondLst>
                              <p:cond delay="4000"/>
                            </p:stCondLst>
                            <p:childTnLst>
                              <p:par>
                                <p:cTn id="104" presetID="22" presetClass="entr" presetSubtype="1" fill="hold" nodeType="afterEffect">
                                  <p:stCondLst>
                                    <p:cond delay="0"/>
                                  </p:stCondLst>
                                  <p:childTnLst>
                                    <p:set>
                                      <p:cBhvr>
                                        <p:cTn id="105" dur="1" fill="hold">
                                          <p:stCondLst>
                                            <p:cond delay="0"/>
                                          </p:stCondLst>
                                        </p:cTn>
                                        <p:tgtEl>
                                          <p:spTgt spid="22"/>
                                        </p:tgtEl>
                                        <p:attrNameLst>
                                          <p:attrName>style.visibility</p:attrName>
                                        </p:attrNameLst>
                                      </p:cBhvr>
                                      <p:to>
                                        <p:strVal val="visible"/>
                                      </p:to>
                                    </p:set>
                                    <p:animEffect transition="in" filter="wipe(up)">
                                      <p:cBhvr>
                                        <p:cTn id="106" dur="500"/>
                                        <p:tgtEl>
                                          <p:spTgt spid="22"/>
                                        </p:tgtEl>
                                      </p:cBhvr>
                                    </p:animEffect>
                                  </p:childTnLst>
                                </p:cTn>
                              </p:par>
                            </p:childTnLst>
                          </p:cTn>
                        </p:par>
                        <p:par>
                          <p:cTn id="107" fill="hold">
                            <p:stCondLst>
                              <p:cond delay="4500"/>
                            </p:stCondLst>
                            <p:childTnLst>
                              <p:par>
                                <p:cTn id="108" presetID="22" presetClass="entr" presetSubtype="1" fill="hold" grpId="0" nodeType="afterEffect">
                                  <p:stCondLst>
                                    <p:cond delay="0"/>
                                  </p:stCondLst>
                                  <p:childTnLst>
                                    <p:set>
                                      <p:cBhvr>
                                        <p:cTn id="109" dur="1" fill="hold">
                                          <p:stCondLst>
                                            <p:cond delay="0"/>
                                          </p:stCondLst>
                                        </p:cTn>
                                        <p:tgtEl>
                                          <p:spTgt spid="58"/>
                                        </p:tgtEl>
                                        <p:attrNameLst>
                                          <p:attrName>style.visibility</p:attrName>
                                        </p:attrNameLst>
                                      </p:cBhvr>
                                      <p:to>
                                        <p:strVal val="visible"/>
                                      </p:to>
                                    </p:set>
                                    <p:animEffect transition="in" filter="wipe(up)">
                                      <p:cBhvr>
                                        <p:cTn id="110" dur="500"/>
                                        <p:tgtEl>
                                          <p:spTgt spid="58"/>
                                        </p:tgtEl>
                                      </p:cBhvr>
                                    </p:animEffect>
                                  </p:childTnLst>
                                </p:cTn>
                              </p:par>
                            </p:childTnLst>
                          </p:cTn>
                        </p:par>
                        <p:par>
                          <p:cTn id="111" fill="hold">
                            <p:stCondLst>
                              <p:cond delay="5000"/>
                            </p:stCondLst>
                            <p:childTnLst>
                              <p:par>
                                <p:cTn id="112" presetID="22" presetClass="entr" presetSubtype="8" fill="hold" grpId="0" nodeType="after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wipe(left)">
                                      <p:cBhvr>
                                        <p:cTn id="114" dur="500"/>
                                        <p:tgtEl>
                                          <p:spTgt spid="36"/>
                                        </p:tgtEl>
                                      </p:cBhvr>
                                    </p:animEffect>
                                  </p:childTnLst>
                                </p:cTn>
                              </p:par>
                            </p:childTnLst>
                          </p:cTn>
                        </p:par>
                        <p:par>
                          <p:cTn id="115" fill="hold">
                            <p:stCondLst>
                              <p:cond delay="5500"/>
                            </p:stCondLst>
                            <p:childTnLst>
                              <p:par>
                                <p:cTn id="116" presetID="22" presetClass="entr" presetSubtype="8" fill="hold" grpId="0" nodeType="after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wipe(left)">
                                      <p:cBhvr>
                                        <p:cTn id="118" dur="500"/>
                                        <p:tgtEl>
                                          <p:spTgt spid="39"/>
                                        </p:tgtEl>
                                      </p:cBhvr>
                                    </p:animEffect>
                                  </p:childTnLst>
                                </p:cTn>
                              </p:par>
                            </p:childTnLst>
                          </p:cTn>
                        </p:par>
                        <p:par>
                          <p:cTn id="119" fill="hold">
                            <p:stCondLst>
                              <p:cond delay="6000"/>
                            </p:stCondLst>
                            <p:childTnLst>
                              <p:par>
                                <p:cTn id="120" presetID="22" presetClass="entr" presetSubtype="8" fill="hold" grpId="0" nodeType="after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wipe(left)">
                                      <p:cBhvr>
                                        <p:cTn id="122" dur="500"/>
                                        <p:tgtEl>
                                          <p:spTgt spid="3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wipe(left)">
                                      <p:cBhvr>
                                        <p:cTn id="127" dur="500"/>
                                        <p:tgtEl>
                                          <p:spTgt spid="40"/>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41"/>
                                        </p:tgtEl>
                                        <p:attrNameLst>
                                          <p:attrName>style.visibility</p:attrName>
                                        </p:attrNameLst>
                                      </p:cBhvr>
                                      <p:to>
                                        <p:strVal val="visible"/>
                                      </p:to>
                                    </p:set>
                                    <p:animEffect transition="in" filter="wipe(left)">
                                      <p:cBhvr>
                                        <p:cTn id="130" dur="500"/>
                                        <p:tgtEl>
                                          <p:spTgt spid="41"/>
                                        </p:tgtEl>
                                      </p:cBhvr>
                                    </p:animEffect>
                                  </p:childTnLst>
                                </p:cTn>
                              </p:par>
                            </p:childTnLst>
                          </p:cTn>
                        </p:par>
                        <p:par>
                          <p:cTn id="131" fill="hold">
                            <p:stCondLst>
                              <p:cond delay="500"/>
                            </p:stCondLst>
                            <p:childTnLst>
                              <p:par>
                                <p:cTn id="132" presetID="22" presetClass="entr" presetSubtype="8" fill="hold" grpId="0" nodeType="afterEffect">
                                  <p:stCondLst>
                                    <p:cond delay="0"/>
                                  </p:stCondLst>
                                  <p:childTnLst>
                                    <p:set>
                                      <p:cBhvr>
                                        <p:cTn id="133" dur="1" fill="hold">
                                          <p:stCondLst>
                                            <p:cond delay="0"/>
                                          </p:stCondLst>
                                        </p:cTn>
                                        <p:tgtEl>
                                          <p:spTgt spid="35"/>
                                        </p:tgtEl>
                                        <p:attrNameLst>
                                          <p:attrName>style.visibility</p:attrName>
                                        </p:attrNameLst>
                                      </p:cBhvr>
                                      <p:to>
                                        <p:strVal val="visible"/>
                                      </p:to>
                                    </p:set>
                                    <p:animEffect transition="in" filter="wipe(left)">
                                      <p:cBhvr>
                                        <p:cTn id="134" dur="500"/>
                                        <p:tgtEl>
                                          <p:spTgt spid="35"/>
                                        </p:tgtEl>
                                      </p:cBhvr>
                                    </p:animEffect>
                                  </p:childTnLst>
                                </p:cTn>
                              </p:par>
                            </p:childTnLst>
                          </p:cTn>
                        </p:par>
                        <p:par>
                          <p:cTn id="135" fill="hold">
                            <p:stCondLst>
                              <p:cond delay="1000"/>
                            </p:stCondLst>
                            <p:childTnLst>
                              <p:par>
                                <p:cTn id="136" presetID="22" presetClass="entr" presetSubtype="1" fill="hold" nodeType="afterEffect">
                                  <p:stCondLst>
                                    <p:cond delay="0"/>
                                  </p:stCondLst>
                                  <p:childTnLst>
                                    <p:set>
                                      <p:cBhvr>
                                        <p:cTn id="137" dur="1" fill="hold">
                                          <p:stCondLst>
                                            <p:cond delay="0"/>
                                          </p:stCondLst>
                                        </p:cTn>
                                        <p:tgtEl>
                                          <p:spTgt spid="54"/>
                                        </p:tgtEl>
                                        <p:attrNameLst>
                                          <p:attrName>style.visibility</p:attrName>
                                        </p:attrNameLst>
                                      </p:cBhvr>
                                      <p:to>
                                        <p:strVal val="visible"/>
                                      </p:to>
                                    </p:set>
                                    <p:animEffect transition="in" filter="wipe(up)">
                                      <p:cBhvr>
                                        <p:cTn id="138" dur="500"/>
                                        <p:tgtEl>
                                          <p:spTgt spid="54"/>
                                        </p:tgtEl>
                                      </p:cBhvr>
                                    </p:animEffect>
                                  </p:childTnLst>
                                </p:cTn>
                              </p:par>
                            </p:childTnLst>
                          </p:cTn>
                        </p:par>
                        <p:par>
                          <p:cTn id="139" fill="hold">
                            <p:stCondLst>
                              <p:cond delay="1500"/>
                            </p:stCondLst>
                            <p:childTnLst>
                              <p:par>
                                <p:cTn id="140" presetID="22" presetClass="entr" presetSubtype="4" fill="hold" nodeType="afterEffect">
                                  <p:stCondLst>
                                    <p:cond delay="0"/>
                                  </p:stCondLst>
                                  <p:childTnLst>
                                    <p:set>
                                      <p:cBhvr>
                                        <p:cTn id="141" dur="1" fill="hold">
                                          <p:stCondLst>
                                            <p:cond delay="0"/>
                                          </p:stCondLst>
                                        </p:cTn>
                                        <p:tgtEl>
                                          <p:spTgt spid="15"/>
                                        </p:tgtEl>
                                        <p:attrNameLst>
                                          <p:attrName>style.visibility</p:attrName>
                                        </p:attrNameLst>
                                      </p:cBhvr>
                                      <p:to>
                                        <p:strVal val="visible"/>
                                      </p:to>
                                    </p:set>
                                    <p:animEffect transition="in" filter="wipe(down)">
                                      <p:cBhvr>
                                        <p:cTn id="142" dur="500"/>
                                        <p:tgtEl>
                                          <p:spTgt spid="15"/>
                                        </p:tgtEl>
                                      </p:cBhvr>
                                    </p:animEffect>
                                  </p:childTnLst>
                                </p:cTn>
                              </p:par>
                            </p:childTnLst>
                          </p:cTn>
                        </p:par>
                        <p:par>
                          <p:cTn id="143" fill="hold">
                            <p:stCondLst>
                              <p:cond delay="2000"/>
                            </p:stCondLst>
                            <p:childTnLst>
                              <p:par>
                                <p:cTn id="144" presetID="22" presetClass="entr" presetSubtype="4" fill="hold" nodeType="afterEffect">
                                  <p:stCondLst>
                                    <p:cond delay="0"/>
                                  </p:stCondLst>
                                  <p:childTnLst>
                                    <p:set>
                                      <p:cBhvr>
                                        <p:cTn id="145" dur="1" fill="hold">
                                          <p:stCondLst>
                                            <p:cond delay="0"/>
                                          </p:stCondLst>
                                        </p:cTn>
                                        <p:tgtEl>
                                          <p:spTgt spid="23"/>
                                        </p:tgtEl>
                                        <p:attrNameLst>
                                          <p:attrName>style.visibility</p:attrName>
                                        </p:attrNameLst>
                                      </p:cBhvr>
                                      <p:to>
                                        <p:strVal val="visible"/>
                                      </p:to>
                                    </p:set>
                                    <p:animEffect transition="in" filter="wipe(down)">
                                      <p:cBhvr>
                                        <p:cTn id="146" dur="500"/>
                                        <p:tgtEl>
                                          <p:spTgt spid="23"/>
                                        </p:tgtEl>
                                      </p:cBhvr>
                                    </p:animEffect>
                                  </p:childTnLst>
                                </p:cTn>
                              </p:par>
                            </p:childTnLst>
                          </p:cTn>
                        </p:par>
                        <p:par>
                          <p:cTn id="147" fill="hold">
                            <p:stCondLst>
                              <p:cond delay="2500"/>
                            </p:stCondLst>
                            <p:childTnLst>
                              <p:par>
                                <p:cTn id="148" presetID="22" presetClass="entr" presetSubtype="4" fill="hold" nodeType="afterEffect">
                                  <p:stCondLst>
                                    <p:cond delay="0"/>
                                  </p:stCondLst>
                                  <p:childTnLst>
                                    <p:set>
                                      <p:cBhvr>
                                        <p:cTn id="149" dur="1" fill="hold">
                                          <p:stCondLst>
                                            <p:cond delay="0"/>
                                          </p:stCondLst>
                                        </p:cTn>
                                        <p:tgtEl>
                                          <p:spTgt spid="13"/>
                                        </p:tgtEl>
                                        <p:attrNameLst>
                                          <p:attrName>style.visibility</p:attrName>
                                        </p:attrNameLst>
                                      </p:cBhvr>
                                      <p:to>
                                        <p:strVal val="visible"/>
                                      </p:to>
                                    </p:set>
                                    <p:animEffect transition="in" filter="wipe(down)">
                                      <p:cBhvr>
                                        <p:cTn id="150" dur="500"/>
                                        <p:tgtEl>
                                          <p:spTgt spid="13"/>
                                        </p:tgtEl>
                                      </p:cBhvr>
                                    </p:animEffect>
                                  </p:childTnLst>
                                </p:cTn>
                              </p:par>
                            </p:childTnLst>
                          </p:cTn>
                        </p:par>
                        <p:par>
                          <p:cTn id="151" fill="hold">
                            <p:stCondLst>
                              <p:cond delay="3000"/>
                            </p:stCondLst>
                            <p:childTnLst>
                              <p:par>
                                <p:cTn id="152" presetID="22" presetClass="entr" presetSubtype="1" fill="hold" grpId="0" nodeType="afterEffect">
                                  <p:stCondLst>
                                    <p:cond delay="0"/>
                                  </p:stCondLst>
                                  <p:childTnLst>
                                    <p:set>
                                      <p:cBhvr>
                                        <p:cTn id="153" dur="1" fill="hold">
                                          <p:stCondLst>
                                            <p:cond delay="0"/>
                                          </p:stCondLst>
                                        </p:cTn>
                                        <p:tgtEl>
                                          <p:spTgt spid="67"/>
                                        </p:tgtEl>
                                        <p:attrNameLst>
                                          <p:attrName>style.visibility</p:attrName>
                                        </p:attrNameLst>
                                      </p:cBhvr>
                                      <p:to>
                                        <p:strVal val="visible"/>
                                      </p:to>
                                    </p:set>
                                    <p:animEffect transition="in" filter="wipe(up)">
                                      <p:cBhvr>
                                        <p:cTn id="154" dur="500"/>
                                        <p:tgtEl>
                                          <p:spTgt spid="67"/>
                                        </p:tgtEl>
                                      </p:cBhvr>
                                    </p:animEffect>
                                  </p:childTnLst>
                                </p:cTn>
                              </p:par>
                              <p:par>
                                <p:cTn id="155" presetID="22" presetClass="entr" presetSubtype="4" fill="hold" grpId="0" nodeType="withEffect">
                                  <p:stCondLst>
                                    <p:cond delay="0"/>
                                  </p:stCondLst>
                                  <p:childTnLst>
                                    <p:set>
                                      <p:cBhvr>
                                        <p:cTn id="156" dur="1" fill="hold">
                                          <p:stCondLst>
                                            <p:cond delay="0"/>
                                          </p:stCondLst>
                                        </p:cTn>
                                        <p:tgtEl>
                                          <p:spTgt spid="65"/>
                                        </p:tgtEl>
                                        <p:attrNameLst>
                                          <p:attrName>style.visibility</p:attrName>
                                        </p:attrNameLst>
                                      </p:cBhvr>
                                      <p:to>
                                        <p:strVal val="visible"/>
                                      </p:to>
                                    </p:set>
                                    <p:animEffect transition="in" filter="wipe(down)">
                                      <p:cBhvr>
                                        <p:cTn id="15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6" grpId="0"/>
      <p:bldP spid="27" grpId="0"/>
      <p:bldP spid="28" grpId="0"/>
      <p:bldP spid="29" grpId="0"/>
      <p:bldP spid="30" grpId="0"/>
      <p:bldP spid="31" grpId="0"/>
      <p:bldP spid="32" grpId="0" animBg="1"/>
      <p:bldP spid="33" grpId="0" animBg="1"/>
      <p:bldP spid="34" grpId="0" animBg="1"/>
      <p:bldP spid="35" grpId="0"/>
      <p:bldP spid="36" grpId="0" animBg="1"/>
      <p:bldP spid="38" grpId="0"/>
      <p:bldP spid="39" grpId="0"/>
      <p:bldP spid="40" grpId="0" animBg="1"/>
      <p:bldP spid="41" grpId="0"/>
      <p:bldP spid="49" grpId="0" animBg="1"/>
      <p:bldP spid="53" grpId="0" animBg="1"/>
      <p:bldP spid="55" grpId="0" animBg="1"/>
      <p:bldP spid="51" grpId="0"/>
      <p:bldP spid="57" grpId="0"/>
      <p:bldP spid="58" grpId="0"/>
      <p:bldP spid="65" grpId="0"/>
      <p:bldP spid="67" grpId="0" animBg="1"/>
      <p:bldP spid="4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432758" y="1466887"/>
            <a:ext cx="6154198" cy="307777"/>
          </a:xfrm>
          <a:prstGeom prst="rect">
            <a:avLst/>
          </a:prstGeom>
        </p:spPr>
        <p:txBody>
          <a:bodyPr wrap="square">
            <a:spAutoFit/>
          </a:bodyPr>
          <a:lstStyle/>
          <a:p>
            <a:r>
              <a:rPr lang="en-US" altLang="zh-CN" sz="1400" b="1" dirty="0">
                <a:latin typeface="宋体" panose="02010600030101010101" pitchFamily="2" charset="-122"/>
                <a:ea typeface="宋体" panose="02010600030101010101" pitchFamily="2" charset="-122"/>
              </a:rPr>
              <a:t>Young-Laplace</a:t>
            </a:r>
            <a:r>
              <a:rPr lang="zh-CN" altLang="en-US" sz="1400" b="1" dirty="0">
                <a:latin typeface="宋体" panose="02010600030101010101" pitchFamily="2" charset="-122"/>
                <a:ea typeface="宋体" panose="02010600030101010101" pitchFamily="2" charset="-122"/>
              </a:rPr>
              <a:t>方程拟合法</a:t>
            </a:r>
            <a:r>
              <a:rPr lang="en-US" altLang="zh-CN" sz="1400" b="1" dirty="0">
                <a:latin typeface="宋体" panose="02010600030101010101" pitchFamily="2" charset="-122"/>
                <a:ea typeface="宋体" panose="02010600030101010101" pitchFamily="2" charset="-122"/>
              </a:rPr>
              <a:t>-</a:t>
            </a:r>
            <a:r>
              <a:rPr lang="zh-CN" altLang="en-US" sz="1400" b="1" dirty="0">
                <a:latin typeface="宋体" panose="02010600030101010101" pitchFamily="2" charset="-122"/>
                <a:ea typeface="宋体" panose="02010600030101010101" pitchFamily="2" charset="-122"/>
              </a:rPr>
              <a:t>液滴影像分析法（</a:t>
            </a:r>
            <a:r>
              <a:rPr lang="en-US" altLang="zh-CN" sz="1400" b="1" dirty="0">
                <a:latin typeface="宋体" panose="02010600030101010101" pitchFamily="2" charset="-122"/>
                <a:ea typeface="宋体" panose="02010600030101010101" pitchFamily="2" charset="-122"/>
              </a:rPr>
              <a:t>Drop</a:t>
            </a:r>
            <a:r>
              <a:rPr lang="zh-CN" altLang="en-US" sz="1400" b="1" dirty="0">
                <a:latin typeface="宋体" panose="02010600030101010101" pitchFamily="2" charset="-122"/>
                <a:ea typeface="宋体" panose="02010600030101010101" pitchFamily="2" charset="-122"/>
              </a:rPr>
              <a:t> </a:t>
            </a:r>
            <a:r>
              <a:rPr lang="en-US" altLang="zh-CN" sz="1400" b="1" dirty="0">
                <a:latin typeface="宋体" panose="02010600030101010101" pitchFamily="2" charset="-122"/>
                <a:ea typeface="宋体" panose="02010600030101010101" pitchFamily="2" charset="-122"/>
              </a:rPr>
              <a:t>Shape Analysis)</a:t>
            </a:r>
            <a:endParaRPr lang="zh-CN" altLang="en-US" sz="1400" b="1" dirty="0">
              <a:latin typeface="宋体" panose="02010600030101010101" pitchFamily="2" charset="-122"/>
              <a:ea typeface="宋体" panose="02010600030101010101" pitchFamily="2" charset="-122"/>
            </a:endParaRPr>
          </a:p>
        </p:txBody>
      </p:sp>
      <p:sp>
        <p:nvSpPr>
          <p:cNvPr id="10" name="矩形 9">
            <a:extLst>
              <a:ext uri="{FF2B5EF4-FFF2-40B4-BE49-F238E27FC236}">
                <a16:creationId xmlns:a16="http://schemas.microsoft.com/office/drawing/2014/main" id="{C1F2674D-DE76-43BF-B7BF-CCF34561113A}"/>
              </a:ext>
            </a:extLst>
          </p:cNvPr>
          <p:cNvSpPr/>
          <p:nvPr/>
        </p:nvSpPr>
        <p:spPr>
          <a:xfrm>
            <a:off x="518234" y="1931960"/>
            <a:ext cx="4572000" cy="287066"/>
          </a:xfrm>
          <a:prstGeom prst="rect">
            <a:avLst/>
          </a:prstGeom>
        </p:spPr>
        <p:txBody>
          <a:bodyPr wrap="square">
            <a:spAutoFit/>
          </a:bodyPr>
          <a:lstStyle/>
          <a:p>
            <a:pPr>
              <a:lnSpc>
                <a:spcPct val="150000"/>
              </a:lnSpc>
            </a:pPr>
            <a:r>
              <a:rPr lang="en-US" altLang="zh-CN" sz="1000" dirty="0">
                <a:latin typeface="宋体" panose="02010600030101010101" pitchFamily="2" charset="-122"/>
                <a:ea typeface="宋体" panose="02010600030101010101" pitchFamily="2" charset="-122"/>
              </a:rPr>
              <a:t>ADSA-</a:t>
            </a:r>
            <a:r>
              <a:rPr lang="en-US" altLang="zh-CN" sz="1000" dirty="0" err="1">
                <a:latin typeface="宋体" panose="02010600030101010101" pitchFamily="2" charset="-122"/>
                <a:ea typeface="宋体" panose="02010600030101010101" pitchFamily="2" charset="-122"/>
              </a:rPr>
              <a:t>RealDrop</a:t>
            </a:r>
            <a:r>
              <a:rPr lang="zh-CN" altLang="en-US" sz="1000" dirty="0">
                <a:latin typeface="宋体" panose="02010600030101010101" pitchFamily="2" charset="-122"/>
                <a:ea typeface="宋体" panose="02010600030101010101" pitchFamily="2" charset="-122"/>
              </a:rPr>
              <a:t>算法</a:t>
            </a:r>
            <a:r>
              <a:rPr lang="en-US" altLang="zh-CN" sz="1000" dirty="0">
                <a:latin typeface="宋体" panose="02010600030101010101" pitchFamily="2" charset="-122"/>
                <a:ea typeface="宋体" panose="02010600030101010101" pitchFamily="2" charset="-122"/>
              </a:rPr>
              <a:t>-Young-Laplace</a:t>
            </a:r>
            <a:r>
              <a:rPr lang="zh-CN" altLang="en-US" sz="1000" dirty="0">
                <a:latin typeface="宋体" panose="02010600030101010101" pitchFamily="2" charset="-122"/>
                <a:ea typeface="宋体" panose="02010600030101010101" pitchFamily="2" charset="-122"/>
              </a:rPr>
              <a:t>方程拟合技术</a:t>
            </a:r>
          </a:p>
        </p:txBody>
      </p:sp>
      <p:pic>
        <p:nvPicPr>
          <p:cNvPr id="7" name="图片 6">
            <a:extLst>
              <a:ext uri="{FF2B5EF4-FFF2-40B4-BE49-F238E27FC236}">
                <a16:creationId xmlns:a16="http://schemas.microsoft.com/office/drawing/2014/main" id="{BDD46A97-380A-41FE-B8CB-22A7BB77C9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2142837"/>
            <a:ext cx="3200400" cy="2400300"/>
          </a:xfrm>
          <a:prstGeom prst="rect">
            <a:avLst/>
          </a:prstGeom>
        </p:spPr>
      </p:pic>
      <p:pic>
        <p:nvPicPr>
          <p:cNvPr id="11" name="图片 10">
            <a:extLst>
              <a:ext uri="{FF2B5EF4-FFF2-40B4-BE49-F238E27FC236}">
                <a16:creationId xmlns:a16="http://schemas.microsoft.com/office/drawing/2014/main" id="{3901FB4E-5255-45FD-ABAA-571B6CA49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3770" y="2132198"/>
            <a:ext cx="3233257" cy="2424942"/>
          </a:xfrm>
          <a:prstGeom prst="rect">
            <a:avLst/>
          </a:prstGeom>
        </p:spPr>
      </p:pic>
      <p:cxnSp>
        <p:nvCxnSpPr>
          <p:cNvPr id="13" name="直接连接符 12">
            <a:extLst>
              <a:ext uri="{FF2B5EF4-FFF2-40B4-BE49-F238E27FC236}">
                <a16:creationId xmlns:a16="http://schemas.microsoft.com/office/drawing/2014/main" id="{41885461-86E6-4367-B7B8-C9F0F7851635}"/>
              </a:ext>
            </a:extLst>
          </p:cNvPr>
          <p:cNvCxnSpPr/>
          <p:nvPr/>
        </p:nvCxnSpPr>
        <p:spPr bwMode="auto">
          <a:xfrm>
            <a:off x="5181599" y="3557637"/>
            <a:ext cx="3657600" cy="0"/>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接连接符 14">
            <a:extLst>
              <a:ext uri="{FF2B5EF4-FFF2-40B4-BE49-F238E27FC236}">
                <a16:creationId xmlns:a16="http://schemas.microsoft.com/office/drawing/2014/main" id="{AC5A031B-2DD2-4973-9EDD-35EBE6178E95}"/>
              </a:ext>
            </a:extLst>
          </p:cNvPr>
          <p:cNvCxnSpPr>
            <a:cxnSpLocks/>
          </p:cNvCxnSpPr>
          <p:nvPr/>
        </p:nvCxnSpPr>
        <p:spPr bwMode="auto">
          <a:xfrm>
            <a:off x="5410236" y="2492278"/>
            <a:ext cx="549829" cy="1065358"/>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接连接符 22">
            <a:extLst>
              <a:ext uri="{FF2B5EF4-FFF2-40B4-BE49-F238E27FC236}">
                <a16:creationId xmlns:a16="http://schemas.microsoft.com/office/drawing/2014/main" id="{ABF8A9C5-C076-4A31-8C4C-362B71701BA5}"/>
              </a:ext>
            </a:extLst>
          </p:cNvPr>
          <p:cNvCxnSpPr>
            <a:cxnSpLocks/>
          </p:cNvCxnSpPr>
          <p:nvPr/>
        </p:nvCxnSpPr>
        <p:spPr bwMode="auto">
          <a:xfrm flipH="1">
            <a:off x="8100174" y="2492278"/>
            <a:ext cx="549829" cy="1065358"/>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7F477A2E-FE09-472D-9205-900F5582FB2C}"/>
                  </a:ext>
                </a:extLst>
              </p:cNvPr>
              <p:cNvSpPr txBox="1"/>
              <p:nvPr/>
            </p:nvSpPr>
            <p:spPr>
              <a:xfrm>
                <a:off x="1359617" y="2360348"/>
                <a:ext cx="1681044" cy="3819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zh-CN" altLang="en-US" sz="1200" i="1" smtClean="0">
                              <a:latin typeface="Cambria Math" panose="02040503050406030204" pitchFamily="18" charset="0"/>
                            </a:rPr>
                            <m:t>𝜃</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𝑠</m:t>
                          </m:r>
                        </m:den>
                      </m:f>
                      <m:r>
                        <a:rPr lang="en-US" altLang="zh-CN" sz="1200" i="1" smtClean="0">
                          <a:latin typeface="Cambria Math" panose="02040503050406030204" pitchFamily="18" charset="0"/>
                        </a:rPr>
                        <m:t>=</m:t>
                      </m:r>
                      <m:f>
                        <m:fPr>
                          <m:ctrlPr>
                            <a:rPr lang="en-US" altLang="zh-CN" sz="1200" i="1">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2</m:t>
                          </m:r>
                        </m:num>
                        <m:den>
                          <m:sSub>
                            <m:sSubPr>
                              <m:ctrlPr>
                                <a:rPr lang="en-US" altLang="zh-CN" sz="1200" i="1">
                                  <a:latin typeface="Cambria Math" panose="02040503050406030204" pitchFamily="18" charset="0"/>
                                  <a:ea typeface="Cambria Math" panose="02040503050406030204" pitchFamily="18" charset="0"/>
                                </a:rPr>
                              </m:ctrlPr>
                            </m:sSubPr>
                            <m:e>
                              <m:r>
                                <a:rPr lang="en-US" altLang="zh-CN" sz="1200" i="1">
                                  <a:latin typeface="Cambria Math" panose="02040503050406030204" pitchFamily="18" charset="0"/>
                                  <a:ea typeface="Cambria Math" panose="02040503050406030204" pitchFamily="18" charset="0"/>
                                </a:rPr>
                                <m:t>𝑅</m:t>
                              </m:r>
                            </m:e>
                            <m:sub>
                              <m:r>
                                <a:rPr lang="en-US" altLang="zh-CN" sz="1200" i="1">
                                  <a:latin typeface="Cambria Math" panose="02040503050406030204" pitchFamily="18" charset="0"/>
                                  <a:ea typeface="Cambria Math" panose="02040503050406030204" pitchFamily="18" charset="0"/>
                                </a:rPr>
                                <m:t>0</m:t>
                              </m:r>
                            </m:sub>
                          </m:sSub>
                        </m:den>
                      </m:f>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m:t>
                          </m:r>
                          <m:r>
                            <a:rPr lang="zh-CN" altLang="en-US" sz="1200" i="1">
                              <a:latin typeface="Cambria Math" panose="02040503050406030204" pitchFamily="18" charset="0"/>
                              <a:ea typeface="Cambria Math" panose="02040503050406030204" pitchFamily="18" charset="0"/>
                            </a:rPr>
                            <m:t>𝜌</m:t>
                          </m:r>
                          <m:r>
                            <a:rPr lang="en-US" altLang="zh-CN" sz="1200" i="1">
                              <a:latin typeface="Cambria Math" panose="02040503050406030204" pitchFamily="18" charset="0"/>
                              <a:ea typeface="Cambria Math" panose="02040503050406030204" pitchFamily="18" charset="0"/>
                            </a:rPr>
                            <m:t>𝑔𝑧</m:t>
                          </m:r>
                        </m:num>
                        <m:den>
                          <m:r>
                            <a:rPr lang="zh-CN" altLang="en-US" sz="1200" i="1">
                              <a:latin typeface="Cambria Math" panose="02040503050406030204" pitchFamily="18" charset="0"/>
                            </a:rPr>
                            <m:t>𝜎</m:t>
                          </m:r>
                        </m:den>
                      </m:f>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func>
                            <m:funcPr>
                              <m:ctrlPr>
                                <a:rPr lang="en-US" altLang="zh-CN" sz="1200" b="0" i="1" smtClean="0">
                                  <a:latin typeface="Cambria Math" panose="02040503050406030204" pitchFamily="18" charset="0"/>
                                  <a:ea typeface="Cambria Math" panose="02040503050406030204" pitchFamily="18" charset="0"/>
                                </a:rPr>
                              </m:ctrlPr>
                            </m:funcPr>
                            <m:fName>
                              <m:r>
                                <m:rPr>
                                  <m:sty m:val="p"/>
                                </m:rPr>
                                <a:rPr lang="en-US" altLang="zh-CN" sz="1200" b="0" i="0" smtClean="0">
                                  <a:latin typeface="Cambria Math" panose="02040503050406030204" pitchFamily="18" charset="0"/>
                                  <a:ea typeface="Cambria Math" panose="02040503050406030204" pitchFamily="18" charset="0"/>
                                </a:rPr>
                                <m:t>sin</m:t>
                              </m:r>
                            </m:fName>
                            <m:e>
                              <m:r>
                                <a:rPr lang="zh-CN" altLang="en-US" sz="1200" b="0" i="1" smtClean="0">
                                  <a:latin typeface="Cambria Math" panose="02040503050406030204" pitchFamily="18" charset="0"/>
                                  <a:ea typeface="Cambria Math" panose="02040503050406030204" pitchFamily="18" charset="0"/>
                                </a:rPr>
                                <m:t>𝜃</m:t>
                              </m:r>
                            </m:e>
                          </m:func>
                        </m:num>
                        <m:den>
                          <m:r>
                            <a:rPr lang="en-US" altLang="zh-CN" sz="1200" b="0" i="1" smtClean="0">
                              <a:latin typeface="Cambria Math" panose="02040503050406030204" pitchFamily="18" charset="0"/>
                              <a:ea typeface="Cambria Math" panose="02040503050406030204" pitchFamily="18" charset="0"/>
                            </a:rPr>
                            <m:t>𝑥</m:t>
                          </m:r>
                        </m:den>
                      </m:f>
                    </m:oMath>
                  </m:oMathPara>
                </a14:m>
                <a:endParaRPr lang="zh-CN" altLang="en-US" sz="1200" dirty="0"/>
              </a:p>
            </p:txBody>
          </p:sp>
        </mc:Choice>
        <mc:Fallback xmlns="">
          <p:sp>
            <p:nvSpPr>
              <p:cNvPr id="24" name="文本框 23">
                <a:extLst>
                  <a:ext uri="{FF2B5EF4-FFF2-40B4-BE49-F238E27FC236}">
                    <a16:creationId xmlns:a16="http://schemas.microsoft.com/office/drawing/2014/main" id="{7F477A2E-FE09-472D-9205-900F5582FB2C}"/>
                  </a:ext>
                </a:extLst>
              </p:cNvPr>
              <p:cNvSpPr txBox="1">
                <a:spLocks noRot="1" noChangeAspect="1" noMove="1" noResize="1" noEditPoints="1" noAdjustHandles="1" noChangeArrowheads="1" noChangeShapeType="1" noTextEdit="1"/>
              </p:cNvSpPr>
              <p:nvPr/>
            </p:nvSpPr>
            <p:spPr>
              <a:xfrm>
                <a:off x="1359617" y="2360348"/>
                <a:ext cx="1681044" cy="381964"/>
              </a:xfrm>
              <a:prstGeom prst="rect">
                <a:avLst/>
              </a:prstGeom>
              <a:blipFill>
                <a:blip r:embed="rId4"/>
                <a:stretch>
                  <a:fillRect t="-3175" b="-7937"/>
                </a:stretch>
              </a:blipFill>
            </p:spPr>
            <p:txBody>
              <a:bodyPr/>
              <a:lstStyle/>
              <a:p>
                <a:r>
                  <a:rPr lang="zh-CN" altLang="en-US">
                    <a:noFill/>
                  </a:rPr>
                  <a:t> </a:t>
                </a:r>
              </a:p>
            </p:txBody>
          </p:sp>
        </mc:Fallback>
      </mc:AlternateContent>
      <p:sp>
        <p:nvSpPr>
          <p:cNvPr id="26" name="矩形 25">
            <a:extLst>
              <a:ext uri="{FF2B5EF4-FFF2-40B4-BE49-F238E27FC236}">
                <a16:creationId xmlns:a16="http://schemas.microsoft.com/office/drawing/2014/main" id="{7BFC6CA9-AC99-465C-B306-64E647A90D25}"/>
              </a:ext>
            </a:extLst>
          </p:cNvPr>
          <p:cNvSpPr/>
          <p:nvPr/>
        </p:nvSpPr>
        <p:spPr>
          <a:xfrm>
            <a:off x="3274118" y="2389091"/>
            <a:ext cx="1047028" cy="276999"/>
          </a:xfrm>
          <a:prstGeom prst="rect">
            <a:avLst/>
          </a:prstGeom>
        </p:spPr>
        <p:txBody>
          <a:bodyPr wrap="square">
            <a:spAutoFit/>
          </a:bodyPr>
          <a:lstStyle/>
          <a:p>
            <a:r>
              <a:rPr lang="en-US" altLang="zh-CN" sz="1200" dirty="0">
                <a:solidFill>
                  <a:srgbClr val="1C1C1C"/>
                </a:solidFill>
                <a:ea typeface="宋体" panose="02010600030101010101" pitchFamily="2" charset="-122"/>
              </a:rPr>
              <a:t>Sessile drop</a:t>
            </a:r>
            <a:endParaRPr lang="zh-CN" altLang="en-US" sz="1200" dirty="0"/>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1C57F2D0-B7F5-4D0F-8F20-E3B68F8225DF}"/>
                  </a:ext>
                </a:extLst>
              </p:cNvPr>
              <p:cNvSpPr txBox="1"/>
              <p:nvPr/>
            </p:nvSpPr>
            <p:spPr>
              <a:xfrm>
                <a:off x="1359617" y="3707061"/>
                <a:ext cx="3783526" cy="271036"/>
              </a:xfrm>
              <a:prstGeom prst="rect">
                <a:avLst/>
              </a:prstGeom>
              <a:noFill/>
            </p:spPr>
            <p:txBody>
              <a:bodyPr wrap="square" lIns="0" tIns="0" rIns="0" bIns="0" rtlCol="0">
                <a:spAutoFit/>
              </a:bodyPr>
              <a:lstStyle/>
              <a:p>
                <a14:m>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zh-CN" altLang="en-US" sz="1200" i="1" smtClean="0">
                            <a:latin typeface="Cambria Math" panose="02040503050406030204" pitchFamily="18" charset="0"/>
                          </a:rPr>
                          <m:t>𝜃</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𝑆</m:t>
                        </m:r>
                      </m:den>
                    </m:f>
                    <m:r>
                      <a:rPr lang="en-US" altLang="zh-CN" sz="1200" i="1" smtClean="0">
                        <a:latin typeface="Cambria Math" panose="02040503050406030204" pitchFamily="18" charset="0"/>
                      </a:rPr>
                      <m:t>=</m:t>
                    </m:r>
                    <m:f>
                      <m:fPr>
                        <m:ctrlPr>
                          <a:rPr lang="en-US" altLang="zh-CN" sz="1200" i="1">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2</m:t>
                        </m:r>
                      </m:num>
                      <m:den>
                        <m:r>
                          <a:rPr lang="en-US" altLang="zh-CN" sz="1200" b="0" i="1" smtClean="0">
                            <a:latin typeface="Cambria Math" panose="02040503050406030204" pitchFamily="18" charset="0"/>
                            <a:ea typeface="Cambria Math" panose="02040503050406030204" pitchFamily="18" charset="0"/>
                          </a:rPr>
                          <m:t>𝐵</m:t>
                        </m:r>
                      </m:den>
                    </m:f>
                    <m:r>
                      <a:rPr lang="en-US" altLang="zh-CN" sz="1200" b="0" i="1" smtClean="0">
                        <a:latin typeface="Cambria Math" panose="02040503050406030204" pitchFamily="18" charset="0"/>
                        <a:ea typeface="Cambria Math" panose="02040503050406030204" pitchFamily="18" charset="0"/>
                      </a:rPr>
                      <m:t>−</m:t>
                    </m:r>
                    <m:r>
                      <a:rPr lang="en-US" altLang="zh-CN" sz="1200" b="0" i="1" smtClean="0">
                        <a:latin typeface="Cambria Math" panose="02040503050406030204" pitchFamily="18" charset="0"/>
                        <a:ea typeface="Cambria Math" panose="02040503050406030204" pitchFamily="18" charset="0"/>
                      </a:rPr>
                      <m:t>𝑍</m:t>
                    </m:r>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func>
                          <m:funcPr>
                            <m:ctrlPr>
                              <a:rPr lang="en-US" altLang="zh-CN" sz="1200" b="0" i="1" smtClean="0">
                                <a:latin typeface="Cambria Math" panose="02040503050406030204" pitchFamily="18" charset="0"/>
                                <a:ea typeface="Cambria Math" panose="02040503050406030204" pitchFamily="18" charset="0"/>
                              </a:rPr>
                            </m:ctrlPr>
                          </m:funcPr>
                          <m:fName>
                            <m:r>
                              <m:rPr>
                                <m:sty m:val="p"/>
                              </m:rPr>
                              <a:rPr lang="en-US" altLang="zh-CN" sz="1200" b="0" i="0" smtClean="0">
                                <a:latin typeface="Cambria Math" panose="02040503050406030204" pitchFamily="18" charset="0"/>
                                <a:ea typeface="Cambria Math" panose="02040503050406030204" pitchFamily="18" charset="0"/>
                              </a:rPr>
                              <m:t>sin</m:t>
                            </m:r>
                          </m:fName>
                          <m:e>
                            <m:r>
                              <a:rPr lang="zh-CN" altLang="en-US" sz="1200" b="0" i="1" smtClean="0">
                                <a:latin typeface="Cambria Math" panose="02040503050406030204" pitchFamily="18" charset="0"/>
                                <a:ea typeface="Cambria Math" panose="02040503050406030204" pitchFamily="18" charset="0"/>
                              </a:rPr>
                              <m:t>𝜃</m:t>
                            </m:r>
                          </m:e>
                        </m:func>
                      </m:num>
                      <m:den>
                        <m:r>
                          <a:rPr lang="en-US" altLang="zh-CN" sz="1200" b="0" i="1" smtClean="0">
                            <a:latin typeface="Cambria Math" panose="02040503050406030204" pitchFamily="18" charset="0"/>
                            <a:ea typeface="Cambria Math" panose="02040503050406030204" pitchFamily="18" charset="0"/>
                          </a:rPr>
                          <m:t>𝑋</m:t>
                        </m:r>
                      </m:den>
                    </m:f>
                  </m:oMath>
                </a14:m>
                <a:r>
                  <a:rPr lang="en-US" altLang="zh-CN" sz="1200" dirty="0"/>
                  <a:t>,     S,X,Z=s/</a:t>
                </a:r>
                <a:r>
                  <a:rPr lang="en-US" altLang="zh-CN" sz="1200" dirty="0" err="1"/>
                  <a:t>a,x</a:t>
                </a:r>
                <a:r>
                  <a:rPr lang="en-US" altLang="zh-CN" sz="1200" dirty="0"/>
                  <a:t>/</a:t>
                </a:r>
                <a:r>
                  <a:rPr lang="en-US" altLang="zh-CN" sz="1200" dirty="0" err="1"/>
                  <a:t>a,z</a:t>
                </a:r>
                <a:r>
                  <a:rPr lang="en-US" altLang="zh-CN" sz="1200" dirty="0"/>
                  <a:t>/a</a:t>
                </a:r>
                <a:endParaRPr lang="zh-CN" altLang="en-US" sz="1200" dirty="0"/>
              </a:p>
            </p:txBody>
          </p:sp>
        </mc:Choice>
        <mc:Fallback xmlns="">
          <p:sp>
            <p:nvSpPr>
              <p:cNvPr id="27" name="文本框 26">
                <a:extLst>
                  <a:ext uri="{FF2B5EF4-FFF2-40B4-BE49-F238E27FC236}">
                    <a16:creationId xmlns:a16="http://schemas.microsoft.com/office/drawing/2014/main" id="{1C57F2D0-B7F5-4D0F-8F20-E3B68F8225DF}"/>
                  </a:ext>
                </a:extLst>
              </p:cNvPr>
              <p:cNvSpPr txBox="1">
                <a:spLocks noRot="1" noChangeAspect="1" noMove="1" noResize="1" noEditPoints="1" noAdjustHandles="1" noChangeArrowheads="1" noChangeShapeType="1" noTextEdit="1"/>
              </p:cNvSpPr>
              <p:nvPr/>
            </p:nvSpPr>
            <p:spPr>
              <a:xfrm>
                <a:off x="1359617" y="3707061"/>
                <a:ext cx="3783526" cy="271036"/>
              </a:xfrm>
              <a:prstGeom prst="rect">
                <a:avLst/>
              </a:prstGeom>
              <a:blipFill>
                <a:blip r:embed="rId5"/>
                <a:stretch>
                  <a:fillRect l="-966" t="-2222"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47F7B1D4-7B30-424F-A1CE-800A10D8A6A1}"/>
                  </a:ext>
                </a:extLst>
              </p:cNvPr>
              <p:cNvSpPr txBox="1"/>
              <p:nvPr/>
            </p:nvSpPr>
            <p:spPr>
              <a:xfrm>
                <a:off x="1343188" y="4015037"/>
                <a:ext cx="3783526" cy="375809"/>
              </a:xfrm>
              <a:prstGeom prst="rect">
                <a:avLst/>
              </a:prstGeom>
              <a:noFill/>
            </p:spPr>
            <p:txBody>
              <a:bodyPr wrap="square" lIns="0" tIns="0" rIns="0" bIns="0" rtlCol="0">
                <a:spAutoFit/>
              </a:bodyPr>
              <a:lstStyle/>
              <a:p>
                <a:r>
                  <a:rPr lang="en-US" altLang="zh-CN" sz="1200" dirty="0"/>
                  <a:t>B</a:t>
                </a:r>
                <a14:m>
                  <m:oMath xmlns:m="http://schemas.openxmlformats.org/officeDocument/2006/math">
                    <m:r>
                      <a:rPr lang="en-US" altLang="zh-CN" sz="1200" i="1" smtClean="0">
                        <a:latin typeface="Cambria Math" panose="02040503050406030204" pitchFamily="18" charset="0"/>
                      </a:rPr>
                      <m:t>=</m:t>
                    </m:r>
                    <m:f>
                      <m:fPr>
                        <m:ctrlPr>
                          <a:rPr lang="en-US" altLang="zh-CN" sz="1200" i="1" smtClean="0">
                            <a:latin typeface="Cambria Math" panose="02040503050406030204" pitchFamily="18" charset="0"/>
                            <a:ea typeface="Cambria Math" panose="02040503050406030204" pitchFamily="18" charset="0"/>
                          </a:rPr>
                        </m:ctrlPr>
                      </m:fPr>
                      <m:num>
                        <m:r>
                          <a:rPr lang="en-US" altLang="zh-CN" sz="1200" b="0" i="1" smtClean="0">
                            <a:latin typeface="Cambria Math" panose="02040503050406030204" pitchFamily="18" charset="0"/>
                            <a:ea typeface="Cambria Math" panose="02040503050406030204" pitchFamily="18" charset="0"/>
                          </a:rPr>
                          <m:t>1</m:t>
                        </m:r>
                      </m:num>
                      <m:den>
                        <m:r>
                          <a:rPr lang="en-US" altLang="zh-CN" sz="1200" b="0" i="1" smtClean="0">
                            <a:latin typeface="Cambria Math" panose="02040503050406030204" pitchFamily="18" charset="0"/>
                            <a:ea typeface="Cambria Math" panose="02040503050406030204" pitchFamily="18" charset="0"/>
                          </a:rPr>
                          <m:t>𝑎</m:t>
                        </m:r>
                        <m:sSub>
                          <m:sSubPr>
                            <m:ctrlPr>
                              <a:rPr lang="en-US" altLang="zh-CN" sz="1200" b="0" i="1" smtClean="0">
                                <a:latin typeface="Cambria Math" panose="02040503050406030204" pitchFamily="18" charset="0"/>
                                <a:ea typeface="Cambria Math" panose="02040503050406030204" pitchFamily="18" charset="0"/>
                              </a:rPr>
                            </m:ctrlPr>
                          </m:sSubPr>
                          <m:e>
                            <m:r>
                              <a:rPr lang="en-US" altLang="zh-CN" sz="1200" b="0" i="1" smtClean="0">
                                <a:latin typeface="Cambria Math" panose="02040503050406030204" pitchFamily="18" charset="0"/>
                                <a:ea typeface="Cambria Math" panose="02040503050406030204" pitchFamily="18" charset="0"/>
                              </a:rPr>
                              <m:t>𝑅</m:t>
                            </m:r>
                          </m:e>
                          <m:sub>
                            <m:r>
                              <a:rPr lang="en-US" altLang="zh-CN" sz="1200" b="0" i="1" smtClean="0">
                                <a:latin typeface="Cambria Math" panose="02040503050406030204" pitchFamily="18" charset="0"/>
                                <a:ea typeface="Cambria Math" panose="02040503050406030204" pitchFamily="18" charset="0"/>
                              </a:rPr>
                              <m:t>0</m:t>
                            </m:r>
                          </m:sub>
                        </m:sSub>
                      </m:den>
                    </m:f>
                  </m:oMath>
                </a14:m>
                <a:r>
                  <a:rPr lang="en-US" altLang="zh-CN" sz="1200" dirty="0"/>
                  <a:t>, a</a:t>
                </a:r>
                <a14:m>
                  <m:oMath xmlns:m="http://schemas.openxmlformats.org/officeDocument/2006/math">
                    <m:r>
                      <a:rPr lang="en-US" altLang="zh-CN" sz="1200" i="1">
                        <a:latin typeface="Cambria Math" panose="02040503050406030204" pitchFamily="18" charset="0"/>
                      </a:rPr>
                      <m:t>=</m:t>
                    </m:r>
                    <m:rad>
                      <m:radPr>
                        <m:degHide m:val="on"/>
                        <m:ctrlPr>
                          <a:rPr lang="en-US" altLang="zh-CN" sz="1200" i="1" smtClean="0">
                            <a:latin typeface="Cambria Math" panose="02040503050406030204" pitchFamily="18" charset="0"/>
                          </a:rPr>
                        </m:ctrlPr>
                      </m:radPr>
                      <m:deg/>
                      <m:e>
                        <m:f>
                          <m:fPr>
                            <m:ctrlPr>
                              <a:rPr lang="en-US" altLang="zh-CN" sz="1200" i="1" smtClean="0">
                                <a:latin typeface="Cambria Math" panose="02040503050406030204" pitchFamily="18" charset="0"/>
                              </a:rPr>
                            </m:ctrlPr>
                          </m:fPr>
                          <m:num>
                            <m:r>
                              <a:rPr lang="zh-CN" altLang="en-US" sz="1200" i="1">
                                <a:latin typeface="Cambria Math" panose="02040503050406030204" pitchFamily="18" charset="0"/>
                              </a:rPr>
                              <m:t>𝜎</m:t>
                            </m:r>
                          </m:num>
                          <m:den>
                            <m:r>
                              <a:rPr lang="en-US" altLang="zh-CN" sz="1200" i="1">
                                <a:latin typeface="Cambria Math" panose="02040503050406030204" pitchFamily="18" charset="0"/>
                                <a:ea typeface="Cambria Math" panose="02040503050406030204" pitchFamily="18" charset="0"/>
                              </a:rPr>
                              <m:t>∆</m:t>
                            </m:r>
                            <m:r>
                              <a:rPr lang="zh-CN" altLang="en-US" sz="1200" i="1">
                                <a:latin typeface="Cambria Math" panose="02040503050406030204" pitchFamily="18" charset="0"/>
                                <a:ea typeface="Cambria Math" panose="02040503050406030204" pitchFamily="18" charset="0"/>
                              </a:rPr>
                              <m:t>𝜌</m:t>
                            </m:r>
                            <m:r>
                              <a:rPr lang="en-US" altLang="zh-CN" sz="1200" i="1">
                                <a:latin typeface="Cambria Math" panose="02040503050406030204" pitchFamily="18" charset="0"/>
                                <a:ea typeface="Cambria Math" panose="02040503050406030204" pitchFamily="18" charset="0"/>
                              </a:rPr>
                              <m:t>𝑔</m:t>
                            </m:r>
                          </m:den>
                        </m:f>
                      </m:e>
                    </m:rad>
                  </m:oMath>
                </a14:m>
                <a:endParaRPr lang="zh-CN" altLang="en-US" sz="1200" dirty="0"/>
              </a:p>
            </p:txBody>
          </p:sp>
        </mc:Choice>
        <mc:Fallback xmlns="">
          <p:sp>
            <p:nvSpPr>
              <p:cNvPr id="28" name="文本框 27">
                <a:extLst>
                  <a:ext uri="{FF2B5EF4-FFF2-40B4-BE49-F238E27FC236}">
                    <a16:creationId xmlns:a16="http://schemas.microsoft.com/office/drawing/2014/main" id="{47F7B1D4-7B30-424F-A1CE-800A10D8A6A1}"/>
                  </a:ext>
                </a:extLst>
              </p:cNvPr>
              <p:cNvSpPr txBox="1">
                <a:spLocks noRot="1" noChangeAspect="1" noMove="1" noResize="1" noEditPoints="1" noAdjustHandles="1" noChangeArrowheads="1" noChangeShapeType="1" noTextEdit="1"/>
              </p:cNvSpPr>
              <p:nvPr/>
            </p:nvSpPr>
            <p:spPr>
              <a:xfrm>
                <a:off x="1343188" y="4015037"/>
                <a:ext cx="3783526" cy="375809"/>
              </a:xfrm>
              <a:prstGeom prst="rect">
                <a:avLst/>
              </a:prstGeom>
              <a:blipFill>
                <a:blip r:embed="rId6"/>
                <a:stretch>
                  <a:fillRect l="-2415" b="-1639"/>
                </a:stretch>
              </a:blipFill>
            </p:spPr>
            <p:txBody>
              <a:bodyPr/>
              <a:lstStyle/>
              <a:p>
                <a:r>
                  <a:rPr lang="zh-CN" altLang="en-US">
                    <a:noFill/>
                  </a:rPr>
                  <a:t> </a:t>
                </a:r>
              </a:p>
            </p:txBody>
          </p:sp>
        </mc:Fallback>
      </mc:AlternateContent>
      <p:sp>
        <p:nvSpPr>
          <p:cNvPr id="29" name="文本框 28">
            <a:extLst>
              <a:ext uri="{FF2B5EF4-FFF2-40B4-BE49-F238E27FC236}">
                <a16:creationId xmlns:a16="http://schemas.microsoft.com/office/drawing/2014/main" id="{20FC45EB-62FD-4FDE-B223-B2814E3D9F87}"/>
              </a:ext>
            </a:extLst>
          </p:cNvPr>
          <p:cNvSpPr txBox="1"/>
          <p:nvPr/>
        </p:nvSpPr>
        <p:spPr>
          <a:xfrm>
            <a:off x="1253908" y="4305593"/>
            <a:ext cx="3130357" cy="276999"/>
          </a:xfrm>
          <a:prstGeom prst="rect">
            <a:avLst/>
          </a:prstGeom>
          <a:noFill/>
        </p:spPr>
        <p:txBody>
          <a:bodyPr wrap="square" rtlCol="0">
            <a:spAutoFit/>
          </a:bodyPr>
          <a:lstStyle/>
          <a:p>
            <a:r>
              <a:rPr lang="en-US" altLang="zh-CN" sz="1200" dirty="0"/>
              <a:t>B is shape parameter names as Bond Number</a:t>
            </a:r>
            <a:endParaRPr lang="zh-CN" altLang="en-US" sz="1200" dirty="0"/>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97D5F6AA-85E7-4C69-B3D2-57D7ABD52CC5}"/>
                  </a:ext>
                </a:extLst>
              </p:cNvPr>
              <p:cNvSpPr txBox="1"/>
              <p:nvPr/>
            </p:nvSpPr>
            <p:spPr>
              <a:xfrm>
                <a:off x="1376965" y="2827739"/>
                <a:ext cx="747128"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𝑥</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𝑠</m:t>
                          </m:r>
                        </m:den>
                      </m:f>
                      <m:r>
                        <a:rPr lang="en-US" altLang="zh-CN" sz="1200" b="0" i="1" smtClean="0">
                          <a:latin typeface="Cambria Math" panose="02040503050406030204" pitchFamily="18" charset="0"/>
                        </a:rPr>
                        <m:t>=</m:t>
                      </m:r>
                      <m:func>
                        <m:funcPr>
                          <m:ctrlPr>
                            <a:rPr lang="en-US" altLang="zh-CN" sz="1200" b="0" i="1" smtClean="0">
                              <a:latin typeface="Cambria Math" panose="02040503050406030204" pitchFamily="18" charset="0"/>
                            </a:rPr>
                          </m:ctrlPr>
                        </m:funcPr>
                        <m:fName>
                          <m:r>
                            <m:rPr>
                              <m:sty m:val="p"/>
                            </m:rPr>
                            <a:rPr lang="en-US" altLang="zh-CN" sz="1200" b="0" i="0" smtClean="0">
                              <a:latin typeface="Cambria Math" panose="02040503050406030204" pitchFamily="18" charset="0"/>
                            </a:rPr>
                            <m:t>cos</m:t>
                          </m:r>
                        </m:fName>
                        <m:e>
                          <m:r>
                            <a:rPr lang="zh-CN" altLang="en-US" sz="1200" b="0" i="1" smtClean="0">
                              <a:latin typeface="Cambria Math" panose="02040503050406030204" pitchFamily="18" charset="0"/>
                            </a:rPr>
                            <m:t>𝜃</m:t>
                          </m:r>
                        </m:e>
                      </m:func>
                    </m:oMath>
                  </m:oMathPara>
                </a14:m>
                <a:endParaRPr lang="zh-CN" altLang="en-US" sz="1200" dirty="0"/>
              </a:p>
            </p:txBody>
          </p:sp>
        </mc:Choice>
        <mc:Fallback xmlns="">
          <p:sp>
            <p:nvSpPr>
              <p:cNvPr id="30" name="文本框 29">
                <a:extLst>
                  <a:ext uri="{FF2B5EF4-FFF2-40B4-BE49-F238E27FC236}">
                    <a16:creationId xmlns:a16="http://schemas.microsoft.com/office/drawing/2014/main" id="{97D5F6AA-85E7-4C69-B3D2-57D7ABD52CC5}"/>
                  </a:ext>
                </a:extLst>
              </p:cNvPr>
              <p:cNvSpPr txBox="1">
                <a:spLocks noRot="1" noChangeAspect="1" noMove="1" noResize="1" noEditPoints="1" noAdjustHandles="1" noChangeArrowheads="1" noChangeShapeType="1" noTextEdit="1"/>
              </p:cNvSpPr>
              <p:nvPr/>
            </p:nvSpPr>
            <p:spPr>
              <a:xfrm>
                <a:off x="1376965" y="2827739"/>
                <a:ext cx="747128" cy="350673"/>
              </a:xfrm>
              <a:prstGeom prst="rect">
                <a:avLst/>
              </a:prstGeom>
              <a:blipFill>
                <a:blip r:embed="rId7"/>
                <a:stretch>
                  <a:fillRect l="-4918" t="-3509" r="-4098" b="-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A0B33909-48FD-4192-887B-6E2A697FAAE4}"/>
                  </a:ext>
                </a:extLst>
              </p:cNvPr>
              <p:cNvSpPr txBox="1"/>
              <p:nvPr/>
            </p:nvSpPr>
            <p:spPr>
              <a:xfrm>
                <a:off x="1375818" y="3227773"/>
                <a:ext cx="727892"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𝑧</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𝑠</m:t>
                          </m:r>
                        </m:den>
                      </m:f>
                      <m:r>
                        <a:rPr lang="en-US" altLang="zh-CN" sz="1200" b="0" i="1" smtClean="0">
                          <a:latin typeface="Cambria Math" panose="02040503050406030204" pitchFamily="18" charset="0"/>
                        </a:rPr>
                        <m:t>=</m:t>
                      </m:r>
                      <m:func>
                        <m:funcPr>
                          <m:ctrlPr>
                            <a:rPr lang="en-US" altLang="zh-CN" sz="1200" b="0" i="1" smtClean="0">
                              <a:latin typeface="Cambria Math" panose="02040503050406030204" pitchFamily="18" charset="0"/>
                            </a:rPr>
                          </m:ctrlPr>
                        </m:funcPr>
                        <m:fName>
                          <m:r>
                            <m:rPr>
                              <m:sty m:val="p"/>
                            </m:rPr>
                            <a:rPr lang="en-US" altLang="zh-CN" sz="1200" b="0" i="0" smtClean="0">
                              <a:latin typeface="Cambria Math" panose="02040503050406030204" pitchFamily="18" charset="0"/>
                            </a:rPr>
                            <m:t>sin</m:t>
                          </m:r>
                        </m:fName>
                        <m:e>
                          <m:r>
                            <a:rPr lang="zh-CN" altLang="en-US" sz="1200" b="0" i="1" smtClean="0">
                              <a:latin typeface="Cambria Math" panose="02040503050406030204" pitchFamily="18" charset="0"/>
                            </a:rPr>
                            <m:t>𝜃</m:t>
                          </m:r>
                        </m:e>
                      </m:func>
                    </m:oMath>
                  </m:oMathPara>
                </a14:m>
                <a:endParaRPr lang="zh-CN" altLang="en-US" sz="1200" dirty="0"/>
              </a:p>
            </p:txBody>
          </p:sp>
        </mc:Choice>
        <mc:Fallback xmlns="">
          <p:sp>
            <p:nvSpPr>
              <p:cNvPr id="31" name="文本框 30">
                <a:extLst>
                  <a:ext uri="{FF2B5EF4-FFF2-40B4-BE49-F238E27FC236}">
                    <a16:creationId xmlns:a16="http://schemas.microsoft.com/office/drawing/2014/main" id="{A0B33909-48FD-4192-887B-6E2A697FAAE4}"/>
                  </a:ext>
                </a:extLst>
              </p:cNvPr>
              <p:cNvSpPr txBox="1">
                <a:spLocks noRot="1" noChangeAspect="1" noMove="1" noResize="1" noEditPoints="1" noAdjustHandles="1" noChangeArrowheads="1" noChangeShapeType="1" noTextEdit="1"/>
              </p:cNvSpPr>
              <p:nvPr/>
            </p:nvSpPr>
            <p:spPr>
              <a:xfrm>
                <a:off x="1375818" y="3227773"/>
                <a:ext cx="727892" cy="350673"/>
              </a:xfrm>
              <a:prstGeom prst="rect">
                <a:avLst/>
              </a:prstGeom>
              <a:blipFill>
                <a:blip r:embed="rId8"/>
                <a:stretch>
                  <a:fillRect l="-5042" t="-3448" r="-3361" b="-15517"/>
                </a:stretch>
              </a:blipFill>
            </p:spPr>
            <p:txBody>
              <a:bodyPr/>
              <a:lstStyle/>
              <a:p>
                <a:r>
                  <a:rPr lang="zh-CN" altLang="en-US">
                    <a:noFill/>
                  </a:rPr>
                  <a:t> </a:t>
                </a:r>
              </a:p>
            </p:txBody>
          </p:sp>
        </mc:Fallback>
      </mc:AlternateContent>
      <p:sp>
        <p:nvSpPr>
          <p:cNvPr id="32" name="左大括号 31">
            <a:extLst>
              <a:ext uri="{FF2B5EF4-FFF2-40B4-BE49-F238E27FC236}">
                <a16:creationId xmlns:a16="http://schemas.microsoft.com/office/drawing/2014/main" id="{42F00B6F-703E-4598-83B5-D9EAEA4FFBC9}"/>
              </a:ext>
            </a:extLst>
          </p:cNvPr>
          <p:cNvSpPr/>
          <p:nvPr/>
        </p:nvSpPr>
        <p:spPr bwMode="auto">
          <a:xfrm>
            <a:off x="1062001" y="2387239"/>
            <a:ext cx="281187" cy="1100656"/>
          </a:xfrm>
          <a:prstGeom prst="leftBrace">
            <a:avLst>
              <a:gd name="adj1" fmla="val 57421"/>
              <a:gd name="adj2" fmla="val 50000"/>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3" name="箭头: 右 32">
            <a:extLst>
              <a:ext uri="{FF2B5EF4-FFF2-40B4-BE49-F238E27FC236}">
                <a16:creationId xmlns:a16="http://schemas.microsoft.com/office/drawing/2014/main" id="{59324BF5-610F-4036-B6F1-95891DFC69B8}"/>
              </a:ext>
            </a:extLst>
          </p:cNvPr>
          <p:cNvSpPr/>
          <p:nvPr/>
        </p:nvSpPr>
        <p:spPr bwMode="auto">
          <a:xfrm>
            <a:off x="611145" y="2378638"/>
            <a:ext cx="332117" cy="254300"/>
          </a:xfrm>
          <a:prstGeom prst="rightArrow">
            <a:avLst/>
          </a:prstGeom>
          <a:solidFill>
            <a:srgbClr val="0A8CCB"/>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4" name="箭头: 右 33">
            <a:extLst>
              <a:ext uri="{FF2B5EF4-FFF2-40B4-BE49-F238E27FC236}">
                <a16:creationId xmlns:a16="http://schemas.microsoft.com/office/drawing/2014/main" id="{B8C0B594-1162-4AC2-95D9-F72F12321515}"/>
              </a:ext>
            </a:extLst>
          </p:cNvPr>
          <p:cNvSpPr/>
          <p:nvPr/>
        </p:nvSpPr>
        <p:spPr bwMode="auto">
          <a:xfrm>
            <a:off x="611145" y="3709392"/>
            <a:ext cx="332117" cy="254300"/>
          </a:xfrm>
          <a:prstGeom prst="rightArrow">
            <a:avLst/>
          </a:prstGeom>
          <a:solidFill>
            <a:srgbClr val="0A8CCB"/>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5529B832-8DFA-4E5F-9559-9AEACC8E3F63}"/>
                  </a:ext>
                </a:extLst>
              </p:cNvPr>
              <p:cNvSpPr txBox="1"/>
              <p:nvPr/>
            </p:nvSpPr>
            <p:spPr>
              <a:xfrm>
                <a:off x="457200" y="5896713"/>
                <a:ext cx="3783526" cy="5802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1200" i="1" smtClean="0">
                              <a:latin typeface="Cambria Math" panose="02040503050406030204" pitchFamily="18" charset="0"/>
                            </a:rPr>
                          </m:ctrlPr>
                        </m:fPr>
                        <m:num>
                          <m:r>
                            <a:rPr lang="en-US" altLang="zh-CN" sz="1200" i="1" smtClean="0">
                              <a:latin typeface="Cambria Math" panose="02040503050406030204" pitchFamily="18" charset="0"/>
                            </a:rPr>
                            <m:t>𝑑</m:t>
                          </m:r>
                          <m:r>
                            <a:rPr lang="zh-CN" altLang="en-US" sz="1200" i="1" smtClean="0">
                              <a:latin typeface="Cambria Math" panose="02040503050406030204" pitchFamily="18" charset="0"/>
                            </a:rPr>
                            <m:t>𝜃</m:t>
                          </m:r>
                        </m:num>
                        <m:den>
                          <m:r>
                            <a:rPr lang="en-US" altLang="zh-CN" sz="1200" i="1" smtClean="0">
                              <a:latin typeface="Cambria Math" panose="02040503050406030204" pitchFamily="18" charset="0"/>
                            </a:rPr>
                            <m:t>𝑑</m:t>
                          </m:r>
                          <m:r>
                            <a:rPr lang="en-US" altLang="zh-CN" sz="1200" b="0" i="1" smtClean="0">
                              <a:latin typeface="Cambria Math" panose="02040503050406030204" pitchFamily="18" charset="0"/>
                            </a:rPr>
                            <m:t>𝑠</m:t>
                          </m:r>
                        </m:den>
                      </m:f>
                      <m:r>
                        <a:rPr lang="en-US" altLang="zh-CN" sz="1200" i="1" smtClean="0">
                          <a:latin typeface="Cambria Math" panose="02040503050406030204" pitchFamily="18" charset="0"/>
                        </a:rPr>
                        <m:t>=</m:t>
                      </m:r>
                      <m:f>
                        <m:fPr>
                          <m:ctrlPr>
                            <a:rPr lang="en-US" altLang="zh-CN" sz="1200" i="1">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2</m:t>
                          </m:r>
                        </m:num>
                        <m:den>
                          <m:r>
                            <a:rPr lang="en-US" altLang="zh-CN" sz="1200" b="0" i="1" smtClean="0">
                              <a:latin typeface="Cambria Math" panose="02040503050406030204" pitchFamily="18" charset="0"/>
                              <a:ea typeface="Cambria Math" panose="02040503050406030204" pitchFamily="18" charset="0"/>
                            </a:rPr>
                            <m:t>𝐵</m:t>
                          </m:r>
                          <m:r>
                            <a:rPr lang="en-US" altLang="zh-CN" sz="1200" b="0" i="1" smtClean="0">
                              <a:latin typeface="Cambria Math" panose="02040503050406030204" pitchFamily="18" charset="0"/>
                              <a:ea typeface="Cambria Math" panose="02040503050406030204" pitchFamily="18" charset="0"/>
                            </a:rPr>
                            <m:t>∙</m:t>
                          </m:r>
                          <m:rad>
                            <m:radPr>
                              <m:degHide m:val="on"/>
                              <m:ctrlPr>
                                <a:rPr lang="en-US" altLang="zh-CN" sz="1200" i="1">
                                  <a:latin typeface="Cambria Math" panose="02040503050406030204" pitchFamily="18" charset="0"/>
                                </a:rPr>
                              </m:ctrlPr>
                            </m:radPr>
                            <m:deg/>
                            <m:e>
                              <m:f>
                                <m:fPr>
                                  <m:ctrlPr>
                                    <a:rPr lang="en-US" altLang="zh-CN" sz="1200" i="1">
                                      <a:latin typeface="Cambria Math" panose="02040503050406030204" pitchFamily="18" charset="0"/>
                                    </a:rPr>
                                  </m:ctrlPr>
                                </m:fPr>
                                <m:num>
                                  <m:r>
                                    <a:rPr lang="zh-CN" altLang="en-US" sz="1200" i="1">
                                      <a:latin typeface="Cambria Math" panose="02040503050406030204" pitchFamily="18" charset="0"/>
                                    </a:rPr>
                                    <m:t>𝜎</m:t>
                                  </m:r>
                                </m:num>
                                <m:den>
                                  <m:r>
                                    <a:rPr lang="en-US" altLang="zh-CN" sz="1200" i="1">
                                      <a:latin typeface="Cambria Math" panose="02040503050406030204" pitchFamily="18" charset="0"/>
                                      <a:ea typeface="Cambria Math" panose="02040503050406030204" pitchFamily="18" charset="0"/>
                                    </a:rPr>
                                    <m:t>∆</m:t>
                                  </m:r>
                                  <m:r>
                                    <a:rPr lang="zh-CN" altLang="en-US" sz="1200" i="1">
                                      <a:latin typeface="Cambria Math" panose="02040503050406030204" pitchFamily="18" charset="0"/>
                                      <a:ea typeface="Cambria Math" panose="02040503050406030204" pitchFamily="18" charset="0"/>
                                    </a:rPr>
                                    <m:t>𝜌</m:t>
                                  </m:r>
                                  <m:r>
                                    <a:rPr lang="en-US" altLang="zh-CN" sz="1200" i="1">
                                      <a:latin typeface="Cambria Math" panose="02040503050406030204" pitchFamily="18" charset="0"/>
                                      <a:ea typeface="Cambria Math" panose="02040503050406030204" pitchFamily="18" charset="0"/>
                                    </a:rPr>
                                    <m:t>𝑔</m:t>
                                  </m:r>
                                </m:den>
                              </m:f>
                            </m:e>
                          </m:rad>
                        </m:den>
                      </m:f>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r>
                            <a:rPr lang="en-US" altLang="zh-CN" sz="1200" i="1">
                              <a:latin typeface="Cambria Math" panose="02040503050406030204" pitchFamily="18" charset="0"/>
                              <a:ea typeface="Cambria Math" panose="02040503050406030204" pitchFamily="18" charset="0"/>
                            </a:rPr>
                            <m:t>∆</m:t>
                          </m:r>
                          <m:r>
                            <a:rPr lang="zh-CN" altLang="en-US" sz="1200" i="1">
                              <a:latin typeface="Cambria Math" panose="02040503050406030204" pitchFamily="18" charset="0"/>
                              <a:ea typeface="Cambria Math" panose="02040503050406030204" pitchFamily="18" charset="0"/>
                            </a:rPr>
                            <m:t>𝜌</m:t>
                          </m:r>
                          <m:r>
                            <a:rPr lang="en-US" altLang="zh-CN" sz="1200" i="1">
                              <a:latin typeface="Cambria Math" panose="02040503050406030204" pitchFamily="18" charset="0"/>
                              <a:ea typeface="Cambria Math" panose="02040503050406030204" pitchFamily="18" charset="0"/>
                            </a:rPr>
                            <m:t>𝑔𝑧</m:t>
                          </m:r>
                        </m:num>
                        <m:den>
                          <m:r>
                            <a:rPr lang="zh-CN" altLang="en-US" sz="1200" i="1">
                              <a:latin typeface="Cambria Math" panose="02040503050406030204" pitchFamily="18" charset="0"/>
                            </a:rPr>
                            <m:t>𝜎</m:t>
                          </m:r>
                        </m:den>
                      </m:f>
                      <m:r>
                        <a:rPr lang="en-US" altLang="zh-CN" sz="1200" b="0" i="1" smtClean="0">
                          <a:latin typeface="Cambria Math" panose="02040503050406030204" pitchFamily="18" charset="0"/>
                          <a:ea typeface="Cambria Math" panose="02040503050406030204" pitchFamily="18" charset="0"/>
                        </a:rPr>
                        <m:t>−</m:t>
                      </m:r>
                      <m:f>
                        <m:fPr>
                          <m:ctrlPr>
                            <a:rPr lang="en-US" altLang="zh-CN" sz="1200" b="0" i="1" smtClean="0">
                              <a:latin typeface="Cambria Math" panose="02040503050406030204" pitchFamily="18" charset="0"/>
                              <a:ea typeface="Cambria Math" panose="02040503050406030204" pitchFamily="18" charset="0"/>
                            </a:rPr>
                          </m:ctrlPr>
                        </m:fPr>
                        <m:num>
                          <m:func>
                            <m:funcPr>
                              <m:ctrlPr>
                                <a:rPr lang="en-US" altLang="zh-CN" sz="1200" b="0" i="1" smtClean="0">
                                  <a:latin typeface="Cambria Math" panose="02040503050406030204" pitchFamily="18" charset="0"/>
                                  <a:ea typeface="Cambria Math" panose="02040503050406030204" pitchFamily="18" charset="0"/>
                                </a:rPr>
                              </m:ctrlPr>
                            </m:funcPr>
                            <m:fName>
                              <m:r>
                                <m:rPr>
                                  <m:sty m:val="p"/>
                                </m:rPr>
                                <a:rPr lang="en-US" altLang="zh-CN" sz="1200" b="0" i="0" smtClean="0">
                                  <a:latin typeface="Cambria Math" panose="02040503050406030204" pitchFamily="18" charset="0"/>
                                  <a:ea typeface="Cambria Math" panose="02040503050406030204" pitchFamily="18" charset="0"/>
                                </a:rPr>
                                <m:t>sin</m:t>
                              </m:r>
                            </m:fName>
                            <m:e>
                              <m:r>
                                <a:rPr lang="zh-CN" altLang="en-US" sz="1200" b="0" i="1" smtClean="0">
                                  <a:latin typeface="Cambria Math" panose="02040503050406030204" pitchFamily="18" charset="0"/>
                                  <a:ea typeface="Cambria Math" panose="02040503050406030204" pitchFamily="18" charset="0"/>
                                </a:rPr>
                                <m:t>𝜃</m:t>
                              </m:r>
                            </m:e>
                          </m:func>
                        </m:num>
                        <m:den>
                          <m:r>
                            <a:rPr lang="en-US" altLang="zh-CN" sz="1200" b="0" i="1" smtClean="0">
                              <a:latin typeface="Cambria Math" panose="02040503050406030204" pitchFamily="18" charset="0"/>
                              <a:ea typeface="Cambria Math" panose="02040503050406030204" pitchFamily="18" charset="0"/>
                            </a:rPr>
                            <m:t>𝑥</m:t>
                          </m:r>
                        </m:den>
                      </m:f>
                    </m:oMath>
                  </m:oMathPara>
                </a14:m>
                <a:endParaRPr lang="zh-CN" altLang="en-US" sz="1200" dirty="0"/>
              </a:p>
            </p:txBody>
          </p:sp>
        </mc:Choice>
        <mc:Fallback xmlns="">
          <p:sp>
            <p:nvSpPr>
              <p:cNvPr id="35" name="文本框 34">
                <a:extLst>
                  <a:ext uri="{FF2B5EF4-FFF2-40B4-BE49-F238E27FC236}">
                    <a16:creationId xmlns:a16="http://schemas.microsoft.com/office/drawing/2014/main" id="{5529B832-8DFA-4E5F-9559-9AEACC8E3F63}"/>
                  </a:ext>
                </a:extLst>
              </p:cNvPr>
              <p:cNvSpPr txBox="1">
                <a:spLocks noRot="1" noChangeAspect="1" noMove="1" noResize="1" noEditPoints="1" noAdjustHandles="1" noChangeArrowheads="1" noChangeShapeType="1" noTextEdit="1"/>
              </p:cNvSpPr>
              <p:nvPr/>
            </p:nvSpPr>
            <p:spPr>
              <a:xfrm>
                <a:off x="457200" y="5896713"/>
                <a:ext cx="3783526" cy="580287"/>
              </a:xfrm>
              <a:prstGeom prst="rect">
                <a:avLst/>
              </a:prstGeom>
              <a:blipFill>
                <a:blip r:embed="rId9"/>
                <a:stretch>
                  <a:fillRect t="-2083" b="-3125"/>
                </a:stretch>
              </a:blipFill>
            </p:spPr>
            <p:txBody>
              <a:bodyPr/>
              <a:lstStyle/>
              <a:p>
                <a:r>
                  <a:rPr lang="zh-CN" altLang="en-US">
                    <a:noFill/>
                  </a:rPr>
                  <a:t> </a:t>
                </a:r>
              </a:p>
            </p:txBody>
          </p:sp>
        </mc:Fallback>
      </mc:AlternateContent>
      <p:sp>
        <p:nvSpPr>
          <p:cNvPr id="36" name="箭头: 右 35">
            <a:extLst>
              <a:ext uri="{FF2B5EF4-FFF2-40B4-BE49-F238E27FC236}">
                <a16:creationId xmlns:a16="http://schemas.microsoft.com/office/drawing/2014/main" id="{37F08D71-B969-41E7-97BA-557772E55A2F}"/>
              </a:ext>
            </a:extLst>
          </p:cNvPr>
          <p:cNvSpPr/>
          <p:nvPr/>
        </p:nvSpPr>
        <p:spPr bwMode="auto">
          <a:xfrm>
            <a:off x="611145" y="4677043"/>
            <a:ext cx="332117" cy="254300"/>
          </a:xfrm>
          <a:prstGeom prst="rightArrow">
            <a:avLst/>
          </a:prstGeom>
          <a:solidFill>
            <a:srgbClr val="0A8CCB"/>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8" name="矩形 37">
            <a:extLst>
              <a:ext uri="{FF2B5EF4-FFF2-40B4-BE49-F238E27FC236}">
                <a16:creationId xmlns:a16="http://schemas.microsoft.com/office/drawing/2014/main" id="{42339E39-0C55-4941-B18E-72EABBB73E29}"/>
              </a:ext>
            </a:extLst>
          </p:cNvPr>
          <p:cNvSpPr/>
          <p:nvPr/>
        </p:nvSpPr>
        <p:spPr>
          <a:xfrm>
            <a:off x="1750529" y="4771488"/>
            <a:ext cx="3297389" cy="276999"/>
          </a:xfrm>
          <a:prstGeom prst="rect">
            <a:avLst/>
          </a:prstGeom>
        </p:spPr>
        <p:txBody>
          <a:bodyPr wrap="square">
            <a:spAutoFit/>
          </a:bodyPr>
          <a:lstStyle/>
          <a:p>
            <a:r>
              <a:rPr lang="zh-CN" altLang="en-US" sz="1200" dirty="0"/>
              <a:t>通过第一次拟合邦德系数的</a:t>
            </a:r>
            <a:r>
              <a:rPr lang="en-US" altLang="zh-CN" sz="1200" dirty="0"/>
              <a:t>Young-Laplace</a:t>
            </a:r>
            <a:r>
              <a:rPr lang="zh-CN" altLang="en-US" sz="1200" dirty="0"/>
              <a:t>方程</a:t>
            </a:r>
          </a:p>
        </p:txBody>
      </p:sp>
      <p:sp>
        <p:nvSpPr>
          <p:cNvPr id="39" name="文本框 38">
            <a:extLst>
              <a:ext uri="{FF2B5EF4-FFF2-40B4-BE49-F238E27FC236}">
                <a16:creationId xmlns:a16="http://schemas.microsoft.com/office/drawing/2014/main" id="{A89F6609-1C49-4280-8220-7C06A3F97801}"/>
              </a:ext>
            </a:extLst>
          </p:cNvPr>
          <p:cNvSpPr txBox="1"/>
          <p:nvPr/>
        </p:nvSpPr>
        <p:spPr>
          <a:xfrm>
            <a:off x="1245988" y="4697149"/>
            <a:ext cx="590089" cy="369332"/>
          </a:xfrm>
          <a:prstGeom prst="rect">
            <a:avLst/>
          </a:prstGeom>
          <a:noFill/>
        </p:spPr>
        <p:txBody>
          <a:bodyPr wrap="square" rtlCol="0">
            <a:spAutoFit/>
          </a:bodyPr>
          <a:lstStyle/>
          <a:p>
            <a:r>
              <a:rPr lang="en-US" altLang="zh-CN" dirty="0">
                <a:solidFill>
                  <a:srgbClr val="FF0000"/>
                </a:solidFill>
              </a:rPr>
              <a:t>B=?</a:t>
            </a:r>
            <a:endParaRPr lang="zh-CN" altLang="en-US" dirty="0">
              <a:solidFill>
                <a:srgbClr val="FF0000"/>
              </a:solidFill>
            </a:endParaRPr>
          </a:p>
        </p:txBody>
      </p:sp>
      <p:sp>
        <p:nvSpPr>
          <p:cNvPr id="40" name="箭头: 右 39">
            <a:extLst>
              <a:ext uri="{FF2B5EF4-FFF2-40B4-BE49-F238E27FC236}">
                <a16:creationId xmlns:a16="http://schemas.microsoft.com/office/drawing/2014/main" id="{79675F83-74AE-43FF-BBDA-3374430F7136}"/>
              </a:ext>
            </a:extLst>
          </p:cNvPr>
          <p:cNvSpPr/>
          <p:nvPr/>
        </p:nvSpPr>
        <p:spPr bwMode="auto">
          <a:xfrm>
            <a:off x="611145" y="5293628"/>
            <a:ext cx="332117" cy="254300"/>
          </a:xfrm>
          <a:prstGeom prst="rightArrow">
            <a:avLst/>
          </a:prstGeom>
          <a:solidFill>
            <a:srgbClr val="0A8CCB"/>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4A4C8F0C-0562-4703-998E-0C98C63E5C88}"/>
                  </a:ext>
                </a:extLst>
              </p:cNvPr>
              <p:cNvSpPr txBox="1"/>
              <p:nvPr/>
            </p:nvSpPr>
            <p:spPr>
              <a:xfrm>
                <a:off x="1245988" y="5257840"/>
                <a:ext cx="3524437" cy="45999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zh-CN" altLang="en-US" sz="1200" i="1" smtClean="0">
                          <a:solidFill>
                            <a:srgbClr val="FF0000"/>
                          </a:solidFill>
                          <a:latin typeface="Cambria Math" panose="02040503050406030204" pitchFamily="18" charset="0"/>
                        </a:rPr>
                        <m:t>通过</m:t>
                      </m:r>
                      <m:r>
                        <a:rPr lang="zh-CN" altLang="en-US" sz="1200" b="0" i="1" smtClean="0">
                          <a:solidFill>
                            <a:srgbClr val="FF0000"/>
                          </a:solidFill>
                          <a:latin typeface="Cambria Math" panose="02040503050406030204" pitchFamily="18" charset="0"/>
                        </a:rPr>
                        <m:t>拟合</m:t>
                      </m:r>
                      <m:r>
                        <a:rPr lang="en-US" altLang="zh-CN" sz="1200" b="0" i="1" smtClean="0">
                          <a:solidFill>
                            <a:srgbClr val="FF0000"/>
                          </a:solidFill>
                          <a:latin typeface="Cambria Math" panose="02040503050406030204" pitchFamily="18" charset="0"/>
                        </a:rPr>
                        <m:t>𝑌𝑜𝑢𝑛𝑔</m:t>
                      </m:r>
                      <m:r>
                        <a:rPr lang="en-US" altLang="zh-CN" sz="1200" b="0" i="1" smtClean="0">
                          <a:solidFill>
                            <a:srgbClr val="FF0000"/>
                          </a:solidFill>
                          <a:latin typeface="Cambria Math" panose="02040503050406030204" pitchFamily="18" charset="0"/>
                        </a:rPr>
                        <m:t>−</m:t>
                      </m:r>
                      <m:r>
                        <a:rPr lang="en-US" altLang="zh-CN" sz="1200" b="0" i="1" smtClean="0">
                          <a:solidFill>
                            <a:srgbClr val="FF0000"/>
                          </a:solidFill>
                          <a:latin typeface="Cambria Math" panose="02040503050406030204" pitchFamily="18" charset="0"/>
                        </a:rPr>
                        <m:t>𝐿𝑎𝑝𝑙𝑎𝑐𝑒</m:t>
                      </m:r>
                      <m:r>
                        <a:rPr lang="zh-CN" altLang="en-US" sz="1200" b="0" i="1" smtClean="0">
                          <a:solidFill>
                            <a:srgbClr val="FF0000"/>
                          </a:solidFill>
                          <a:latin typeface="Cambria Math" panose="02040503050406030204" pitchFamily="18" charset="0"/>
                        </a:rPr>
                        <m:t>方程</m:t>
                      </m:r>
                      <m:r>
                        <a:rPr lang="zh-CN" altLang="en-US" sz="1200" i="1">
                          <a:solidFill>
                            <a:srgbClr val="FF0000"/>
                          </a:solidFill>
                          <a:latin typeface="Cambria Math" panose="02040503050406030204" pitchFamily="18" charset="0"/>
                        </a:rPr>
                        <m:t>曲线</m:t>
                      </m:r>
                      <m:r>
                        <a:rPr lang="zh-CN" altLang="en-US" sz="1200" b="0" i="1" smtClean="0">
                          <a:solidFill>
                            <a:srgbClr val="FF0000"/>
                          </a:solidFill>
                          <a:latin typeface="Cambria Math" panose="02040503050406030204" pitchFamily="18" charset="0"/>
                        </a:rPr>
                        <m:t>至</m:t>
                      </m:r>
                      <m:r>
                        <a:rPr lang="zh-CN" altLang="en-US" sz="1200" i="1">
                          <a:solidFill>
                            <a:srgbClr val="FF0000"/>
                          </a:solidFill>
                          <a:latin typeface="Cambria Math" panose="02040503050406030204" pitchFamily="18" charset="0"/>
                        </a:rPr>
                        <m:t>轮廓</m:t>
                      </m:r>
                      <m:r>
                        <a:rPr lang="zh-CN" altLang="en-US" sz="1200" i="1" smtClean="0">
                          <a:solidFill>
                            <a:srgbClr val="FF0000"/>
                          </a:solidFill>
                          <a:latin typeface="Cambria Math" panose="02040503050406030204" pitchFamily="18" charset="0"/>
                        </a:rPr>
                        <m:t>边缘</m:t>
                      </m:r>
                      <m:r>
                        <a:rPr lang="zh-CN" altLang="en-US" sz="1200" b="0" i="1" smtClean="0">
                          <a:solidFill>
                            <a:srgbClr val="FF0000"/>
                          </a:solidFill>
                          <a:latin typeface="Cambria Math" panose="02040503050406030204" pitchFamily="18" charset="0"/>
                        </a:rPr>
                        <m:t>，</m:t>
                      </m:r>
                    </m:oMath>
                  </m:oMathPara>
                </a14:m>
                <a:endParaRPr lang="en-US" altLang="zh-CN" sz="1200" b="0" i="1" dirty="0">
                  <a:solidFill>
                    <a:srgbClr val="FF0000"/>
                  </a:solidFill>
                  <a:latin typeface="Cambria Math" panose="02040503050406030204" pitchFamily="18" charset="0"/>
                </a:endParaRPr>
              </a:p>
              <a:p>
                <a14:m>
                  <m:oMath xmlns:m="http://schemas.openxmlformats.org/officeDocument/2006/math">
                    <m:r>
                      <a:rPr lang="zh-CN" altLang="en-US" sz="1200" b="0" i="1" smtClean="0">
                        <a:solidFill>
                          <a:srgbClr val="FF0000"/>
                        </a:solidFill>
                        <a:latin typeface="Cambria Math" panose="02040503050406030204" pitchFamily="18" charset="0"/>
                      </a:rPr>
                      <m:t>得到</m:t>
                    </m:r>
                    <m:r>
                      <a:rPr lang="en-US" altLang="zh-CN" sz="1200" b="0" i="1" smtClean="0">
                        <a:solidFill>
                          <a:srgbClr val="FF0000"/>
                        </a:solidFill>
                        <a:latin typeface="Cambria Math" panose="02040503050406030204" pitchFamily="18" charset="0"/>
                      </a:rPr>
                      <m:t> </m:t>
                    </m:r>
                    <m:r>
                      <a:rPr lang="zh-CN" altLang="en-US" sz="1200" i="1" smtClean="0">
                        <a:solidFill>
                          <a:srgbClr val="FF0000"/>
                        </a:solidFill>
                        <a:latin typeface="Cambria Math" panose="02040503050406030204" pitchFamily="18" charset="0"/>
                      </a:rPr>
                      <m:t>𝜎</m:t>
                    </m:r>
                  </m:oMath>
                </a14:m>
                <a:r>
                  <a:rPr lang="en-US" altLang="zh-CN" sz="1200" dirty="0">
                    <a:solidFill>
                      <a:srgbClr val="FF0000"/>
                    </a:solidFill>
                  </a:rPr>
                  <a:t>=? θ ? </a:t>
                </a:r>
                <a:endParaRPr lang="zh-CN" altLang="en-US" sz="1200" dirty="0">
                  <a:solidFill>
                    <a:srgbClr val="FF0000"/>
                  </a:solidFill>
                </a:endParaRPr>
              </a:p>
            </p:txBody>
          </p:sp>
        </mc:Choice>
        <mc:Fallback xmlns="">
          <p:sp>
            <p:nvSpPr>
              <p:cNvPr id="41" name="文本框 40">
                <a:extLst>
                  <a:ext uri="{FF2B5EF4-FFF2-40B4-BE49-F238E27FC236}">
                    <a16:creationId xmlns:a16="http://schemas.microsoft.com/office/drawing/2014/main" id="{4A4C8F0C-0562-4703-998E-0C98C63E5C88}"/>
                  </a:ext>
                </a:extLst>
              </p:cNvPr>
              <p:cNvSpPr txBox="1">
                <a:spLocks noRot="1" noChangeAspect="1" noMove="1" noResize="1" noEditPoints="1" noAdjustHandles="1" noChangeArrowheads="1" noChangeShapeType="1" noTextEdit="1"/>
              </p:cNvSpPr>
              <p:nvPr/>
            </p:nvSpPr>
            <p:spPr>
              <a:xfrm>
                <a:off x="1245988" y="5257840"/>
                <a:ext cx="3524437" cy="459998"/>
              </a:xfrm>
              <a:prstGeom prst="rect">
                <a:avLst/>
              </a:prstGeom>
              <a:blipFill>
                <a:blip r:embed="rId10"/>
                <a:stretch>
                  <a:fillRect b="-10667"/>
                </a:stretch>
              </a:blipFill>
            </p:spPr>
            <p:txBody>
              <a:bodyPr/>
              <a:lstStyle/>
              <a:p>
                <a:r>
                  <a:rPr lang="zh-CN" altLang="en-US">
                    <a:noFill/>
                  </a:rPr>
                  <a:t> </a:t>
                </a:r>
              </a:p>
            </p:txBody>
          </p:sp>
        </mc:Fallback>
      </mc:AlternateContent>
      <p:sp>
        <p:nvSpPr>
          <p:cNvPr id="65" name="文本框 64">
            <a:extLst>
              <a:ext uri="{FF2B5EF4-FFF2-40B4-BE49-F238E27FC236}">
                <a16:creationId xmlns:a16="http://schemas.microsoft.com/office/drawing/2014/main" id="{B31BB2A9-626E-4CA8-8C6E-1ADA1373582B}"/>
              </a:ext>
            </a:extLst>
          </p:cNvPr>
          <p:cNvSpPr txBox="1"/>
          <p:nvPr/>
        </p:nvSpPr>
        <p:spPr>
          <a:xfrm>
            <a:off x="5940885" y="3246858"/>
            <a:ext cx="550084" cy="276999"/>
          </a:xfrm>
          <a:prstGeom prst="rect">
            <a:avLst/>
          </a:prstGeom>
          <a:noFill/>
        </p:spPr>
        <p:txBody>
          <a:bodyPr wrap="square" rtlCol="0">
            <a:spAutoFit/>
          </a:bodyPr>
          <a:lstStyle/>
          <a:p>
            <a:r>
              <a:rPr lang="en-US" altLang="zh-CN" sz="1200" dirty="0">
                <a:solidFill>
                  <a:srgbClr val="FF0000"/>
                </a:solidFill>
              </a:rPr>
              <a:t>θ=?</a:t>
            </a:r>
            <a:endParaRPr lang="zh-CN" altLang="en-US" sz="1200" dirty="0">
              <a:solidFill>
                <a:srgbClr val="FF0000"/>
              </a:solidFill>
            </a:endParaRPr>
          </a:p>
        </p:txBody>
      </p:sp>
      <p:pic>
        <p:nvPicPr>
          <p:cNvPr id="3" name="图片 2">
            <a:extLst>
              <a:ext uri="{FF2B5EF4-FFF2-40B4-BE49-F238E27FC236}">
                <a16:creationId xmlns:a16="http://schemas.microsoft.com/office/drawing/2014/main" id="{A5C822F3-20F6-44CB-9974-D04D9B177A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78290" y="2113729"/>
            <a:ext cx="3242068" cy="2431551"/>
          </a:xfrm>
          <a:prstGeom prst="rect">
            <a:avLst/>
          </a:prstGeom>
        </p:spPr>
      </p:pic>
      <p:sp>
        <p:nvSpPr>
          <p:cNvPr id="67" name="弧形 66">
            <a:extLst>
              <a:ext uri="{FF2B5EF4-FFF2-40B4-BE49-F238E27FC236}">
                <a16:creationId xmlns:a16="http://schemas.microsoft.com/office/drawing/2014/main" id="{C4AEF825-25D5-459B-BB37-DC95AF0C582C}"/>
              </a:ext>
            </a:extLst>
          </p:cNvPr>
          <p:cNvSpPr/>
          <p:nvPr/>
        </p:nvSpPr>
        <p:spPr bwMode="auto">
          <a:xfrm rot="1158683">
            <a:off x="5661644" y="3165661"/>
            <a:ext cx="734121" cy="818304"/>
          </a:xfrm>
          <a:prstGeom prst="arc">
            <a:avLst>
              <a:gd name="adj1" fmla="val 13240291"/>
              <a:gd name="adj2" fmla="val 20474713"/>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pic>
        <p:nvPicPr>
          <p:cNvPr id="54" name="图片 53">
            <a:extLst>
              <a:ext uri="{FF2B5EF4-FFF2-40B4-BE49-F238E27FC236}">
                <a16:creationId xmlns:a16="http://schemas.microsoft.com/office/drawing/2014/main" id="{9B5F5D67-8AA3-4CA0-AE86-EFA052B92B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60171" y="2108722"/>
            <a:ext cx="3285151" cy="2468530"/>
          </a:xfrm>
          <a:prstGeom prst="rect">
            <a:avLst/>
          </a:prstGeom>
        </p:spPr>
      </p:pic>
      <p:sp>
        <p:nvSpPr>
          <p:cNvPr id="37" name="Rectangle 2">
            <a:extLst>
              <a:ext uri="{FF2B5EF4-FFF2-40B4-BE49-F238E27FC236}">
                <a16:creationId xmlns:a16="http://schemas.microsoft.com/office/drawing/2014/main" id="{1C5A1C1C-4041-4F1F-A4E3-ABC81847995A}"/>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43" name="图片 42">
            <a:extLst>
              <a:ext uri="{FF2B5EF4-FFF2-40B4-BE49-F238E27FC236}">
                <a16:creationId xmlns:a16="http://schemas.microsoft.com/office/drawing/2014/main" id="{95180ED9-4209-4FD5-B9C6-3379AE8C95AB}"/>
              </a:ext>
            </a:extLst>
          </p:cNvPr>
          <p:cNvPicPr>
            <a:picLocks noChangeAspect="1"/>
          </p:cNvPicPr>
          <p:nvPr/>
        </p:nvPicPr>
        <p:blipFill>
          <a:blip r:embed="rId13"/>
          <a:stretch>
            <a:fillRect/>
          </a:stretch>
        </p:blipFill>
        <p:spPr>
          <a:xfrm>
            <a:off x="1285754" y="315901"/>
            <a:ext cx="999077" cy="924821"/>
          </a:xfrm>
          <a:prstGeom prst="rect">
            <a:avLst/>
          </a:prstGeom>
        </p:spPr>
      </p:pic>
    </p:spTree>
    <p:extLst>
      <p:ext uri="{BB962C8B-B14F-4D97-AF65-F5344CB8AC3E}">
        <p14:creationId xmlns:p14="http://schemas.microsoft.com/office/powerpoint/2010/main" val="302308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0-#ppt_w/2"/>
                                          </p:val>
                                        </p:tav>
                                        <p:tav tm="100000">
                                          <p:val>
                                            <p:strVal val="#ppt_x"/>
                                          </p:val>
                                        </p:tav>
                                      </p:tavLst>
                                    </p:anim>
                                    <p:anim calcmode="lin" valueType="num">
                                      <p:cBhvr additive="base">
                                        <p:cTn id="13"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par>
                          <p:cTn id="32" fill="hold">
                            <p:stCondLst>
                              <p:cond delay="1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2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2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up)">
                                      <p:cBhvr>
                                        <p:cTn id="66" dur="500"/>
                                        <p:tgtEl>
                                          <p:spTgt spid="11"/>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500"/>
                                        <p:tgtEl>
                                          <p:spTgt spid="36"/>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left)">
                                      <p:cBhvr>
                                        <p:cTn id="74" dur="500"/>
                                        <p:tgtEl>
                                          <p:spTgt spid="39"/>
                                        </p:tgtEl>
                                      </p:cBhvr>
                                    </p:animEffect>
                                  </p:childTnLst>
                                </p:cTn>
                              </p:par>
                            </p:childTnLst>
                          </p:cTn>
                        </p:par>
                        <p:par>
                          <p:cTn id="75" fill="hold">
                            <p:stCondLst>
                              <p:cond delay="1500"/>
                            </p:stCondLst>
                            <p:childTnLst>
                              <p:par>
                                <p:cTn id="76" presetID="22" presetClass="entr" presetSubtype="8" fill="hold" grpId="0" nodeType="after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left)">
                                      <p:cBhvr>
                                        <p:cTn id="78" dur="500"/>
                                        <p:tgtEl>
                                          <p:spTgt spid="3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wipe(up)">
                                      <p:cBhvr>
                                        <p:cTn id="83" dur="500"/>
                                        <p:tgtEl>
                                          <p:spTgt spid="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wipe(left)">
                                      <p:cBhvr>
                                        <p:cTn id="88" dur="500"/>
                                        <p:tgtEl>
                                          <p:spTgt spid="40"/>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wipe(left)">
                                      <p:cBhvr>
                                        <p:cTn id="96" dur="500"/>
                                        <p:tgtEl>
                                          <p:spTgt spid="35"/>
                                        </p:tgtEl>
                                      </p:cBhvr>
                                    </p:animEffect>
                                  </p:childTnLst>
                                </p:cTn>
                              </p:par>
                            </p:childTnLst>
                          </p:cTn>
                        </p:par>
                        <p:par>
                          <p:cTn id="97" fill="hold">
                            <p:stCondLst>
                              <p:cond delay="1500"/>
                            </p:stCondLst>
                            <p:childTnLst>
                              <p:par>
                                <p:cTn id="98" presetID="22" presetClass="entr" presetSubtype="1" fill="hold" nodeType="after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wipe(up)">
                                      <p:cBhvr>
                                        <p:cTn id="100" dur="500"/>
                                        <p:tgtEl>
                                          <p:spTgt spid="54"/>
                                        </p:tgtEl>
                                      </p:cBhvr>
                                    </p:animEffect>
                                  </p:childTnLst>
                                </p:cTn>
                              </p:par>
                            </p:childTnLst>
                          </p:cTn>
                        </p:par>
                        <p:par>
                          <p:cTn id="101" fill="hold">
                            <p:stCondLst>
                              <p:cond delay="2000"/>
                            </p:stCondLst>
                            <p:childTnLst>
                              <p:par>
                                <p:cTn id="102" presetID="22" presetClass="entr" presetSubtype="4" fill="hold" nodeType="after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down)">
                                      <p:cBhvr>
                                        <p:cTn id="104" dur="500"/>
                                        <p:tgtEl>
                                          <p:spTgt spid="15"/>
                                        </p:tgtEl>
                                      </p:cBhvr>
                                    </p:animEffect>
                                  </p:childTnLst>
                                </p:cTn>
                              </p:par>
                              <p:par>
                                <p:cTn id="105" presetID="22" presetClass="entr" presetSubtype="4" fill="hold"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ipe(down)">
                                      <p:cBhvr>
                                        <p:cTn id="107" dur="500"/>
                                        <p:tgtEl>
                                          <p:spTgt spid="23"/>
                                        </p:tgtEl>
                                      </p:cBhvr>
                                    </p:animEffect>
                                  </p:childTnLst>
                                </p:cTn>
                              </p:par>
                            </p:childTnLst>
                          </p:cTn>
                        </p:par>
                        <p:par>
                          <p:cTn id="108" fill="hold">
                            <p:stCondLst>
                              <p:cond delay="2500"/>
                            </p:stCondLst>
                            <p:childTnLst>
                              <p:par>
                                <p:cTn id="109" presetID="22" presetClass="entr" presetSubtype="4" fill="hold" nodeType="after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wipe(down)">
                                      <p:cBhvr>
                                        <p:cTn id="111" dur="500"/>
                                        <p:tgtEl>
                                          <p:spTgt spid="13"/>
                                        </p:tgtEl>
                                      </p:cBhvr>
                                    </p:animEffect>
                                  </p:childTnLst>
                                </p:cTn>
                              </p:par>
                            </p:childTnLst>
                          </p:cTn>
                        </p:par>
                        <p:par>
                          <p:cTn id="112" fill="hold">
                            <p:stCondLst>
                              <p:cond delay="3000"/>
                            </p:stCondLst>
                            <p:childTnLst>
                              <p:par>
                                <p:cTn id="113" presetID="22" presetClass="entr" presetSubtype="1" fill="hold" grpId="0" nodeType="afterEffect">
                                  <p:stCondLst>
                                    <p:cond delay="0"/>
                                  </p:stCondLst>
                                  <p:childTnLst>
                                    <p:set>
                                      <p:cBhvr>
                                        <p:cTn id="114" dur="1" fill="hold">
                                          <p:stCondLst>
                                            <p:cond delay="0"/>
                                          </p:stCondLst>
                                        </p:cTn>
                                        <p:tgtEl>
                                          <p:spTgt spid="67"/>
                                        </p:tgtEl>
                                        <p:attrNameLst>
                                          <p:attrName>style.visibility</p:attrName>
                                        </p:attrNameLst>
                                      </p:cBhvr>
                                      <p:to>
                                        <p:strVal val="visible"/>
                                      </p:to>
                                    </p:set>
                                    <p:animEffect transition="in" filter="wipe(up)">
                                      <p:cBhvr>
                                        <p:cTn id="115" dur="500"/>
                                        <p:tgtEl>
                                          <p:spTgt spid="67"/>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down)">
                                      <p:cBhvr>
                                        <p:cTn id="1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6" grpId="0"/>
      <p:bldP spid="27" grpId="0"/>
      <p:bldP spid="28" grpId="0"/>
      <p:bldP spid="29" grpId="0"/>
      <p:bldP spid="30" grpId="0"/>
      <p:bldP spid="31" grpId="0"/>
      <p:bldP spid="32" grpId="0" animBg="1"/>
      <p:bldP spid="33" grpId="0" animBg="1"/>
      <p:bldP spid="34" grpId="0" animBg="1"/>
      <p:bldP spid="35" grpId="0"/>
      <p:bldP spid="36" grpId="0" animBg="1"/>
      <p:bldP spid="38" grpId="0"/>
      <p:bldP spid="39" grpId="0"/>
      <p:bldP spid="40" grpId="0" animBg="1"/>
      <p:bldP spid="41" grpId="0"/>
      <p:bldP spid="65" grpId="0"/>
      <p:bldP spid="67" grpId="0" animBg="1"/>
      <p:bldP spid="3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280EDA2-7AB0-4EEA-8D61-A7DB1DF59A61}"/>
              </a:ext>
            </a:extLst>
          </p:cNvPr>
          <p:cNvPicPr>
            <a:picLocks noChangeAspect="1"/>
          </p:cNvPicPr>
          <p:nvPr/>
        </p:nvPicPr>
        <p:blipFill>
          <a:blip r:embed="rId2"/>
          <a:stretch>
            <a:fillRect/>
          </a:stretch>
        </p:blipFill>
        <p:spPr>
          <a:xfrm>
            <a:off x="4764323" y="5248732"/>
            <a:ext cx="1936893" cy="1662875"/>
          </a:xfrm>
          <a:prstGeom prst="rect">
            <a:avLst/>
          </a:prstGeom>
        </p:spPr>
      </p:pic>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142460" y="1391390"/>
            <a:ext cx="6154198" cy="307777"/>
          </a:xfrm>
          <a:prstGeom prst="rect">
            <a:avLst/>
          </a:prstGeom>
        </p:spPr>
        <p:txBody>
          <a:bodyPr wrap="square">
            <a:spAutoFit/>
          </a:bodyPr>
          <a:lstStyle/>
          <a:p>
            <a:r>
              <a:rPr lang="en-US" altLang="zh-CN" sz="1400" b="1" dirty="0">
                <a:latin typeface="宋体" panose="02010600030101010101" pitchFamily="2" charset="-122"/>
                <a:ea typeface="宋体" panose="02010600030101010101" pitchFamily="2" charset="-122"/>
              </a:rPr>
              <a:t>Young-Laplace</a:t>
            </a:r>
            <a:r>
              <a:rPr lang="zh-CN" altLang="en-US" sz="1400" b="1" dirty="0">
                <a:latin typeface="宋体" panose="02010600030101010101" pitchFamily="2" charset="-122"/>
                <a:ea typeface="宋体" panose="02010600030101010101" pitchFamily="2" charset="-122"/>
              </a:rPr>
              <a:t>方程拟合法</a:t>
            </a:r>
            <a:r>
              <a:rPr lang="en-US" altLang="zh-CN" sz="1400" b="1" dirty="0">
                <a:latin typeface="宋体" panose="02010600030101010101" pitchFamily="2" charset="-122"/>
                <a:ea typeface="宋体" panose="02010600030101010101" pitchFamily="2" charset="-122"/>
              </a:rPr>
              <a:t>-</a:t>
            </a:r>
            <a:r>
              <a:rPr lang="zh-CN" altLang="en-US" sz="1400" b="1" dirty="0">
                <a:latin typeface="宋体" panose="02010600030101010101" pitchFamily="2" charset="-122"/>
                <a:ea typeface="宋体" panose="02010600030101010101" pitchFamily="2" charset="-122"/>
              </a:rPr>
              <a:t>液滴影像分析法（</a:t>
            </a:r>
            <a:r>
              <a:rPr lang="en-US" altLang="zh-CN" sz="1400" b="1" dirty="0">
                <a:latin typeface="宋体" panose="02010600030101010101" pitchFamily="2" charset="-122"/>
                <a:ea typeface="宋体" panose="02010600030101010101" pitchFamily="2" charset="-122"/>
              </a:rPr>
              <a:t>Drop</a:t>
            </a:r>
            <a:r>
              <a:rPr lang="zh-CN" altLang="en-US" sz="1400" b="1" dirty="0">
                <a:latin typeface="宋体" panose="02010600030101010101" pitchFamily="2" charset="-122"/>
                <a:ea typeface="宋体" panose="02010600030101010101" pitchFamily="2" charset="-122"/>
              </a:rPr>
              <a:t> </a:t>
            </a:r>
            <a:r>
              <a:rPr lang="en-US" altLang="zh-CN" sz="1400" b="1" dirty="0">
                <a:latin typeface="宋体" panose="02010600030101010101" pitchFamily="2" charset="-122"/>
                <a:ea typeface="宋体" panose="02010600030101010101" pitchFamily="2" charset="-122"/>
              </a:rPr>
              <a:t>Shape Analysis)</a:t>
            </a:r>
            <a:endParaRPr lang="zh-CN" altLang="en-US" sz="1400" b="1" dirty="0">
              <a:latin typeface="宋体" panose="02010600030101010101" pitchFamily="2" charset="-122"/>
              <a:ea typeface="宋体" panose="02010600030101010101" pitchFamily="2" charset="-122"/>
            </a:endParaRPr>
          </a:p>
        </p:txBody>
      </p:sp>
      <p:sp>
        <p:nvSpPr>
          <p:cNvPr id="10" name="矩形 9">
            <a:extLst>
              <a:ext uri="{FF2B5EF4-FFF2-40B4-BE49-F238E27FC236}">
                <a16:creationId xmlns:a16="http://schemas.microsoft.com/office/drawing/2014/main" id="{C1F2674D-DE76-43BF-B7BF-CCF34561113A}"/>
              </a:ext>
            </a:extLst>
          </p:cNvPr>
          <p:cNvSpPr/>
          <p:nvPr/>
        </p:nvSpPr>
        <p:spPr>
          <a:xfrm>
            <a:off x="160877" y="1791501"/>
            <a:ext cx="4572000" cy="4016484"/>
          </a:xfrm>
          <a:prstGeom prst="rect">
            <a:avLst/>
          </a:prstGeom>
        </p:spPr>
        <p:txBody>
          <a:bodyPr wrap="square">
            <a:spAutoFit/>
          </a:bodyPr>
          <a:lstStyle/>
          <a:p>
            <a:pPr>
              <a:lnSpc>
                <a:spcPct val="150000"/>
              </a:lnSpc>
            </a:pPr>
            <a:r>
              <a:rPr lang="en-US" altLang="zh-CN" sz="1000" b="1" dirty="0">
                <a:solidFill>
                  <a:srgbClr val="244279"/>
                </a:solidFill>
                <a:ea typeface="宋体" panose="02010600030101010101" pitchFamily="2" charset="-122"/>
              </a:rPr>
              <a:t>Young Laplace</a:t>
            </a:r>
            <a:r>
              <a:rPr lang="zh-CN" altLang="en-US" sz="1000" b="1" dirty="0">
                <a:solidFill>
                  <a:srgbClr val="244279"/>
                </a:solidFill>
                <a:ea typeface="宋体" panose="02010600030101010101" pitchFamily="2" charset="-122"/>
              </a:rPr>
              <a:t>方程拟合法的缺点：</a:t>
            </a:r>
            <a:endParaRPr lang="en-US" altLang="zh-CN" sz="1000" b="1" dirty="0">
              <a:solidFill>
                <a:srgbClr val="244279"/>
              </a:solidFill>
              <a:ea typeface="宋体" panose="02010600030101010101" pitchFamily="2" charset="-122"/>
            </a:endParaRPr>
          </a:p>
          <a:p>
            <a:pPr>
              <a:lnSpc>
                <a:spcPct val="150000"/>
              </a:lnSpc>
            </a:pP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1</a:t>
            </a:r>
            <a:r>
              <a:rPr lang="zh-CN" altLang="en-US" sz="1000" dirty="0">
                <a:latin typeface="宋体" panose="02010600030101010101" pitchFamily="2" charset="-122"/>
                <a:ea typeface="宋体" panose="02010600030101010101" pitchFamily="2" charset="-122"/>
              </a:rPr>
              <a:t>）除了</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NA</a:t>
            </a:r>
            <a:r>
              <a:rPr lang="zh-CN" altLang="en-US" sz="1000" dirty="0">
                <a:latin typeface="宋体" panose="02010600030101010101" pitchFamily="2" charset="-122"/>
                <a:ea typeface="宋体" panose="02010600030101010101" pitchFamily="2" charset="-122"/>
              </a:rPr>
              <a:t>和</a:t>
            </a:r>
            <a:r>
              <a:rPr lang="en-US" altLang="zh-CN" sz="1000" dirty="0">
                <a:latin typeface="宋体" panose="02010600030101010101" pitchFamily="2" charset="-122"/>
                <a:ea typeface="宋体" panose="02010600030101010101" pitchFamily="2" charset="-122"/>
              </a:rPr>
              <a:t>ADSA-</a:t>
            </a:r>
            <a:r>
              <a:rPr lang="en-US" altLang="zh-CN" sz="1000" dirty="0" err="1">
                <a:latin typeface="宋体" panose="02010600030101010101" pitchFamily="2" charset="-122"/>
                <a:ea typeface="宋体" panose="02010600030101010101" pitchFamily="2" charset="-122"/>
              </a:rPr>
              <a:t>RealDrop</a:t>
            </a:r>
            <a:r>
              <a:rPr lang="zh-CN" altLang="en-US" sz="1000" dirty="0">
                <a:latin typeface="宋体" panose="02010600030101010101" pitchFamily="2" charset="-122"/>
                <a:ea typeface="宋体" panose="02010600030101010101" pitchFamily="2" charset="-122"/>
              </a:rPr>
              <a:t>法之外，所有的算法均有轴对称的前提假设，即本算法认为液滴的轮廓是左、右、前、后对称的。因而在实际测试中，通常仅拟合以液滴轮廓中心点分界的单侧的轮廓并将另一侧的轮廓拟合曲线复制。但事实上，很少有一个固体表面的液滴能够形成轴对称的。（</a:t>
            </a:r>
            <a:r>
              <a:rPr lang="en-US" altLang="zh-CN" sz="1000" dirty="0">
                <a:latin typeface="宋体" panose="02010600030101010101" pitchFamily="2" charset="-122"/>
                <a:ea typeface="宋体" panose="02010600030101010101" pitchFamily="2" charset="-122"/>
              </a:rPr>
              <a:t>2</a:t>
            </a:r>
            <a:r>
              <a:rPr lang="zh-CN" altLang="en-US" sz="1000" dirty="0">
                <a:latin typeface="宋体" panose="02010600030101010101" pitchFamily="2" charset="-122"/>
                <a:ea typeface="宋体" panose="02010600030101010101" pitchFamily="2" charset="-122"/>
              </a:rPr>
              <a:t>）对于小接触角值，如低于</a:t>
            </a:r>
            <a:r>
              <a:rPr lang="en-US" altLang="zh-CN" sz="1000" dirty="0">
                <a:latin typeface="宋体" panose="02010600030101010101" pitchFamily="2" charset="-122"/>
                <a:ea typeface="宋体" panose="02010600030101010101" pitchFamily="2" charset="-122"/>
              </a:rPr>
              <a:t>3</a:t>
            </a:r>
            <a:r>
              <a:rPr lang="zh-CN" altLang="en-US" sz="1000" dirty="0">
                <a:latin typeface="宋体" panose="02010600030101010101" pitchFamily="2" charset="-122"/>
                <a:ea typeface="宋体" panose="02010600030101010101" pitchFamily="2" charset="-122"/>
              </a:rPr>
              <a:t>度以下时，因采用的拟合边缘不够，精度一般。</a:t>
            </a:r>
            <a:endParaRPr lang="en-US" altLang="zh-CN" sz="1000" dirty="0">
              <a:latin typeface="宋体" panose="02010600030101010101" pitchFamily="2" charset="-122"/>
              <a:ea typeface="宋体" panose="02010600030101010101" pitchFamily="2" charset="-122"/>
            </a:endParaRPr>
          </a:p>
          <a:p>
            <a:pPr>
              <a:lnSpc>
                <a:spcPct val="150000"/>
              </a:lnSpc>
            </a:pPr>
            <a:endParaRPr lang="zh-CN" altLang="en-US" sz="1000" dirty="0">
              <a:latin typeface="宋体" panose="02010600030101010101" pitchFamily="2" charset="-122"/>
              <a:ea typeface="宋体" panose="02010600030101010101" pitchFamily="2" charset="-122"/>
            </a:endParaRPr>
          </a:p>
          <a:p>
            <a:pPr>
              <a:lnSpc>
                <a:spcPct val="150000"/>
              </a:lnSpc>
            </a:pPr>
            <a:r>
              <a:rPr lang="en-US" altLang="zh-CN" sz="1000" b="1" dirty="0">
                <a:solidFill>
                  <a:srgbClr val="244279"/>
                </a:solidFill>
                <a:ea typeface="宋体" panose="02010600030101010101" pitchFamily="2" charset="-122"/>
              </a:rPr>
              <a:t>Young Laplace</a:t>
            </a:r>
            <a:r>
              <a:rPr lang="zh-CN" altLang="en-US" sz="1000" b="1" dirty="0">
                <a:solidFill>
                  <a:srgbClr val="244279"/>
                </a:solidFill>
                <a:ea typeface="宋体" panose="02010600030101010101" pitchFamily="2" charset="-122"/>
              </a:rPr>
              <a:t>方程拟合法的优点：</a:t>
            </a:r>
            <a:endParaRPr lang="en-US" altLang="zh-CN" sz="1000" dirty="0">
              <a:latin typeface="宋体" panose="02010600030101010101" pitchFamily="2" charset="-122"/>
              <a:ea typeface="宋体" panose="02010600030101010101" pitchFamily="2" charset="-122"/>
            </a:endParaRPr>
          </a:p>
          <a:p>
            <a:pPr>
              <a:lnSpc>
                <a:spcPct val="150000"/>
              </a:lnSpc>
            </a:pPr>
            <a:r>
              <a:rPr lang="zh-CN" altLang="en-US" sz="1000" dirty="0">
                <a:latin typeface="宋体" panose="02010600030101010101" pitchFamily="2" charset="-122"/>
                <a:ea typeface="宋体" panose="02010600030101010101" pitchFamily="2" charset="-122"/>
              </a:rPr>
              <a:t>（</a:t>
            </a:r>
            <a:r>
              <a:rPr lang="en-US" altLang="zh-CN" sz="1000" dirty="0">
                <a:latin typeface="宋体" panose="02010600030101010101" pitchFamily="2" charset="-122"/>
                <a:ea typeface="宋体" panose="02010600030101010101" pitchFamily="2" charset="-122"/>
              </a:rPr>
              <a:t>1</a:t>
            </a:r>
            <a:r>
              <a:rPr lang="zh-CN" altLang="en-US" sz="1000" dirty="0">
                <a:latin typeface="宋体" panose="02010600030101010101" pitchFamily="2" charset="-122"/>
                <a:ea typeface="宋体" panose="02010600030101010101" pitchFamily="2" charset="-122"/>
              </a:rPr>
              <a:t>）可以修正重力、浮力对接触角测值的影响，不受液滴体积的影响，精度高，重复性好；（</a:t>
            </a:r>
            <a:r>
              <a:rPr lang="en-US" altLang="zh-CN" sz="1000" dirty="0">
                <a:latin typeface="宋体" panose="02010600030101010101" pitchFamily="2" charset="-122"/>
                <a:ea typeface="宋体" panose="02010600030101010101" pitchFamily="2" charset="-122"/>
              </a:rPr>
              <a:t>2</a:t>
            </a:r>
            <a:r>
              <a:rPr lang="zh-CN" altLang="en-US" sz="1000" dirty="0">
                <a:latin typeface="宋体" panose="02010600030101010101" pitchFamily="2" charset="-122"/>
                <a:ea typeface="宋体" panose="02010600030101010101" pitchFamily="2" charset="-122"/>
              </a:rPr>
              <a:t>）可以用于超疏水材料的接触角值，特别是针对大于</a:t>
            </a:r>
            <a:r>
              <a:rPr lang="en-US" altLang="zh-CN" sz="1000" dirty="0">
                <a:latin typeface="宋体" panose="02010600030101010101" pitchFamily="2" charset="-122"/>
                <a:ea typeface="宋体" panose="02010600030101010101" pitchFamily="2" charset="-122"/>
              </a:rPr>
              <a:t>80</a:t>
            </a:r>
            <a:r>
              <a:rPr lang="zh-CN" altLang="en-US" sz="1000" dirty="0">
                <a:latin typeface="宋体" panose="02010600030101010101" pitchFamily="2" charset="-122"/>
                <a:ea typeface="宋体" panose="02010600030101010101" pitchFamily="2" charset="-122"/>
              </a:rPr>
              <a:t>度以上的接触角值测值，拟合度非常高；（</a:t>
            </a:r>
            <a:r>
              <a:rPr lang="en-US" altLang="zh-CN" sz="1000" dirty="0">
                <a:latin typeface="宋体" panose="02010600030101010101" pitchFamily="2" charset="-122"/>
                <a:ea typeface="宋体" panose="02010600030101010101" pitchFamily="2" charset="-122"/>
              </a:rPr>
              <a:t>3</a:t>
            </a:r>
            <a:r>
              <a:rPr lang="zh-CN" altLang="en-US" sz="1000" dirty="0">
                <a:latin typeface="宋体" panose="02010600030101010101" pitchFamily="2" charset="-122"/>
                <a:ea typeface="宋体" panose="02010600030101010101" pitchFamily="2" charset="-122"/>
              </a:rPr>
              <a:t>）可以真实反应固－液－气或固－液－液三相体系的接触角值。</a:t>
            </a:r>
          </a:p>
          <a:p>
            <a:pPr>
              <a:lnSpc>
                <a:spcPct val="150000"/>
              </a:lnSpc>
            </a:pPr>
            <a:r>
              <a:rPr lang="zh-CN" altLang="en-US" sz="1000" dirty="0">
                <a:latin typeface="宋体" panose="02010600030101010101" pitchFamily="2" charset="-122"/>
                <a:ea typeface="宋体" panose="02010600030101010101" pitchFamily="2" charset="-122"/>
              </a:rPr>
              <a:t>其中，</a:t>
            </a:r>
            <a:r>
              <a:rPr lang="en-US" altLang="zh-CN" sz="1000" dirty="0">
                <a:latin typeface="宋体" panose="02010600030101010101" pitchFamily="2" charset="-122"/>
                <a:ea typeface="宋体" panose="02010600030101010101" pitchFamily="2" charset="-122"/>
              </a:rPr>
              <a:t>ADSA</a:t>
            </a:r>
            <a:r>
              <a:rPr lang="zh-CN" altLang="en-US" sz="1000" dirty="0">
                <a:latin typeface="宋体" panose="02010600030101010101" pitchFamily="2" charset="-122"/>
                <a:ea typeface="宋体" panose="02010600030101010101" pitchFamily="2" charset="-122"/>
              </a:rPr>
              <a:t>－</a:t>
            </a:r>
            <a:r>
              <a:rPr lang="en-US" altLang="zh-CN" sz="1000" dirty="0" err="1">
                <a:latin typeface="宋体" panose="02010600030101010101" pitchFamily="2" charset="-122"/>
                <a:ea typeface="宋体" panose="02010600030101010101" pitchFamily="2" charset="-122"/>
              </a:rPr>
              <a:t>RealDrop</a:t>
            </a:r>
            <a:r>
              <a:rPr lang="zh-CN" altLang="en-US" sz="1000" dirty="0">
                <a:latin typeface="宋体" panose="02010600030101010101" pitchFamily="2" charset="-122"/>
                <a:ea typeface="宋体" panose="02010600030101010101" pitchFamily="2" charset="-122"/>
              </a:rPr>
              <a:t>算法因其非轴对称性并结合</a:t>
            </a:r>
            <a:r>
              <a:rPr lang="en-US" altLang="zh-CN" sz="1000" dirty="0" err="1">
                <a:latin typeface="宋体" panose="02010600030101010101" pitchFamily="2" charset="-122"/>
                <a:ea typeface="宋体" panose="02010600030101010101" pitchFamily="2" charset="-122"/>
              </a:rPr>
              <a:t>Wensel</a:t>
            </a:r>
            <a:r>
              <a:rPr lang="en-US" altLang="zh-CN" sz="1000" dirty="0">
                <a:latin typeface="宋体" panose="02010600030101010101" pitchFamily="2" charset="-122"/>
                <a:ea typeface="宋体" panose="02010600030101010101" pitchFamily="2" charset="-122"/>
              </a:rPr>
              <a:t>-Cassie</a:t>
            </a:r>
            <a:r>
              <a:rPr lang="zh-CN" altLang="en-US" sz="1000" dirty="0">
                <a:latin typeface="宋体" panose="02010600030101010101" pitchFamily="2" charset="-122"/>
                <a:ea typeface="宋体" panose="02010600030101010101" pitchFamily="2" charset="-122"/>
              </a:rPr>
              <a:t>模型，其优势更为明显：（</a:t>
            </a:r>
            <a:r>
              <a:rPr lang="en-US" altLang="zh-CN" sz="1000" dirty="0">
                <a:latin typeface="宋体" panose="02010600030101010101" pitchFamily="2" charset="-122"/>
                <a:ea typeface="宋体" panose="02010600030101010101" pitchFamily="2" charset="-122"/>
              </a:rPr>
              <a:t>1</a:t>
            </a:r>
            <a:r>
              <a:rPr lang="zh-CN" altLang="en-US" sz="1000" dirty="0">
                <a:latin typeface="宋体" panose="02010600030101010101" pitchFamily="2" charset="-122"/>
                <a:ea typeface="宋体" panose="02010600030101010101" pitchFamily="2" charset="-122"/>
              </a:rPr>
              <a:t>）可以用于分析</a:t>
            </a:r>
            <a:r>
              <a:rPr lang="en-US" altLang="zh-CN" sz="1000" dirty="0">
                <a:latin typeface="宋体" panose="02010600030101010101" pitchFamily="2" charset="-122"/>
                <a:ea typeface="宋体" panose="02010600030101010101" pitchFamily="2" charset="-122"/>
              </a:rPr>
              <a:t>3D</a:t>
            </a:r>
            <a:r>
              <a:rPr lang="zh-CN" altLang="en-US" sz="1000" dirty="0">
                <a:latin typeface="宋体" panose="02010600030101010101" pitchFamily="2" charset="-122"/>
                <a:ea typeface="宋体" panose="02010600030101010101" pitchFamily="2" charset="-122"/>
              </a:rPr>
              <a:t>接触角，特别是化学多样性、异构性、接触角滞后等的分析，本征接触角的计算，本算法完全胜任工作；（</a:t>
            </a:r>
            <a:r>
              <a:rPr lang="en-US" altLang="zh-CN" sz="1000" dirty="0">
                <a:latin typeface="宋体" panose="02010600030101010101" pitchFamily="2" charset="-122"/>
                <a:ea typeface="宋体" panose="02010600030101010101" pitchFamily="2" charset="-122"/>
              </a:rPr>
              <a:t>2</a:t>
            </a:r>
            <a:r>
              <a:rPr lang="zh-CN" altLang="en-US" sz="1000" dirty="0">
                <a:latin typeface="宋体" panose="02010600030101010101" pitchFamily="2" charset="-122"/>
                <a:ea typeface="宋体" panose="02010600030101010101" pitchFamily="2" charset="-122"/>
              </a:rPr>
              <a:t>）完全不受液滴量大小的影响，从</a:t>
            </a:r>
            <a:r>
              <a:rPr lang="en-US" altLang="zh-CN" sz="1000" dirty="0">
                <a:latin typeface="宋体" panose="02010600030101010101" pitchFamily="2" charset="-122"/>
                <a:ea typeface="宋体" panose="02010600030101010101" pitchFamily="2" charset="-122"/>
              </a:rPr>
              <a:t>0.1uL-400uL</a:t>
            </a:r>
            <a:r>
              <a:rPr lang="zh-CN" altLang="en-US" sz="1000" dirty="0">
                <a:latin typeface="宋体" panose="02010600030101010101" pitchFamily="2" charset="-122"/>
                <a:ea typeface="宋体" panose="02010600030101010101" pitchFamily="2" charset="-122"/>
              </a:rPr>
              <a:t>，接触角值保持在</a:t>
            </a:r>
            <a:r>
              <a:rPr lang="en-US" altLang="zh-CN" sz="1000" dirty="0">
                <a:latin typeface="宋体" panose="02010600030101010101" pitchFamily="2" charset="-122"/>
                <a:ea typeface="宋体" panose="02010600030101010101" pitchFamily="2" charset="-122"/>
              </a:rPr>
              <a:t>2</a:t>
            </a:r>
            <a:r>
              <a:rPr lang="zh-CN" altLang="en-US" sz="1000" dirty="0">
                <a:latin typeface="宋体" panose="02010600030101010101" pitchFamily="2" charset="-122"/>
                <a:ea typeface="宋体" panose="02010600030101010101" pitchFamily="2" charset="-122"/>
              </a:rPr>
              <a:t>度之内变化；（</a:t>
            </a:r>
            <a:r>
              <a:rPr lang="en-US" altLang="zh-CN" sz="1000" dirty="0">
                <a:latin typeface="宋体" panose="02010600030101010101" pitchFamily="2" charset="-122"/>
                <a:ea typeface="宋体" panose="02010600030101010101" pitchFamily="2" charset="-122"/>
              </a:rPr>
              <a:t>3</a:t>
            </a:r>
            <a:r>
              <a:rPr lang="zh-CN" altLang="en-US" sz="1000" dirty="0">
                <a:latin typeface="宋体" panose="02010600030101010101" pitchFamily="2" charset="-122"/>
                <a:ea typeface="宋体" panose="02010600030101010101" pitchFamily="2" charset="-122"/>
              </a:rPr>
              <a:t>）可以非常快速的判断得到样品的化学多样性、清洗度等，无需多个液滴的判断。</a:t>
            </a:r>
          </a:p>
        </p:txBody>
      </p:sp>
      <p:pic>
        <p:nvPicPr>
          <p:cNvPr id="3" name="图片 2">
            <a:extLst>
              <a:ext uri="{FF2B5EF4-FFF2-40B4-BE49-F238E27FC236}">
                <a16:creationId xmlns:a16="http://schemas.microsoft.com/office/drawing/2014/main" id="{5DC0020B-C175-4099-923F-4F15FA458F81}"/>
              </a:ext>
            </a:extLst>
          </p:cNvPr>
          <p:cNvPicPr>
            <a:picLocks noChangeAspect="1"/>
          </p:cNvPicPr>
          <p:nvPr/>
        </p:nvPicPr>
        <p:blipFill rotWithShape="1">
          <a:blip r:embed="rId3"/>
          <a:srcRect l="8131" t="8614" r="15273" b="8657"/>
          <a:stretch/>
        </p:blipFill>
        <p:spPr>
          <a:xfrm>
            <a:off x="4773581" y="1699061"/>
            <a:ext cx="1943302" cy="1702643"/>
          </a:xfrm>
          <a:prstGeom prst="rect">
            <a:avLst/>
          </a:prstGeom>
        </p:spPr>
      </p:pic>
      <p:pic>
        <p:nvPicPr>
          <p:cNvPr id="6" name="图片 5">
            <a:extLst>
              <a:ext uri="{FF2B5EF4-FFF2-40B4-BE49-F238E27FC236}">
                <a16:creationId xmlns:a16="http://schemas.microsoft.com/office/drawing/2014/main" id="{F949AD85-300D-4C3D-AAC1-2F3EE3C928EB}"/>
              </a:ext>
            </a:extLst>
          </p:cNvPr>
          <p:cNvPicPr>
            <a:picLocks noChangeAspect="1"/>
          </p:cNvPicPr>
          <p:nvPr/>
        </p:nvPicPr>
        <p:blipFill rotWithShape="1">
          <a:blip r:embed="rId4"/>
          <a:srcRect l="8151" t="6276" r="13659"/>
          <a:stretch/>
        </p:blipFill>
        <p:spPr>
          <a:xfrm>
            <a:off x="6836143" y="1691227"/>
            <a:ext cx="2097111" cy="1736977"/>
          </a:xfrm>
          <a:prstGeom prst="rect">
            <a:avLst/>
          </a:prstGeom>
        </p:spPr>
      </p:pic>
      <p:pic>
        <p:nvPicPr>
          <p:cNvPr id="14" name="图片 13">
            <a:extLst>
              <a:ext uri="{FF2B5EF4-FFF2-40B4-BE49-F238E27FC236}">
                <a16:creationId xmlns:a16="http://schemas.microsoft.com/office/drawing/2014/main" id="{A68CAC5D-234C-4969-8D1B-CCD8D026B10B}"/>
              </a:ext>
            </a:extLst>
          </p:cNvPr>
          <p:cNvPicPr>
            <a:picLocks noChangeAspect="1"/>
          </p:cNvPicPr>
          <p:nvPr/>
        </p:nvPicPr>
        <p:blipFill rotWithShape="1">
          <a:blip r:embed="rId5">
            <a:extLst>
              <a:ext uri="{28A0092B-C50C-407E-A947-70E740481C1C}">
                <a14:useLocalDpi xmlns:a14="http://schemas.microsoft.com/office/drawing/2010/main" val="0"/>
              </a:ext>
            </a:extLst>
          </a:blip>
          <a:srcRect l="13716" t="9615" r="22275" b="6352"/>
          <a:stretch/>
        </p:blipFill>
        <p:spPr>
          <a:xfrm>
            <a:off x="4757914" y="3442987"/>
            <a:ext cx="1943302" cy="1703214"/>
          </a:xfrm>
          <a:prstGeom prst="rect">
            <a:avLst/>
          </a:prstGeom>
        </p:spPr>
      </p:pic>
      <p:pic>
        <p:nvPicPr>
          <p:cNvPr id="18" name="图片 17">
            <a:extLst>
              <a:ext uri="{FF2B5EF4-FFF2-40B4-BE49-F238E27FC236}">
                <a16:creationId xmlns:a16="http://schemas.microsoft.com/office/drawing/2014/main" id="{4BF4C3EC-852A-406E-9366-DFEDA0754958}"/>
              </a:ext>
            </a:extLst>
          </p:cNvPr>
          <p:cNvPicPr>
            <a:picLocks noChangeAspect="1"/>
          </p:cNvPicPr>
          <p:nvPr/>
        </p:nvPicPr>
        <p:blipFill rotWithShape="1">
          <a:blip r:embed="rId6">
            <a:extLst>
              <a:ext uri="{28A0092B-C50C-407E-A947-70E740481C1C}">
                <a14:useLocalDpi xmlns:a14="http://schemas.microsoft.com/office/drawing/2010/main" val="0"/>
              </a:ext>
            </a:extLst>
          </a:blip>
          <a:srcRect l="14444" t="14035" r="23136" b="4813"/>
          <a:stretch/>
        </p:blipFill>
        <p:spPr>
          <a:xfrm>
            <a:off x="6853947" y="3452441"/>
            <a:ext cx="1943302" cy="1684306"/>
          </a:xfrm>
          <a:prstGeom prst="rect">
            <a:avLst/>
          </a:prstGeom>
        </p:spPr>
      </p:pic>
      <p:sp>
        <p:nvSpPr>
          <p:cNvPr id="22" name="文本框 21">
            <a:extLst>
              <a:ext uri="{FF2B5EF4-FFF2-40B4-BE49-F238E27FC236}">
                <a16:creationId xmlns:a16="http://schemas.microsoft.com/office/drawing/2014/main" id="{966B94EA-0DA0-471C-9634-AEECCFF22CDE}"/>
              </a:ext>
            </a:extLst>
          </p:cNvPr>
          <p:cNvSpPr txBox="1"/>
          <p:nvPr/>
        </p:nvSpPr>
        <p:spPr>
          <a:xfrm>
            <a:off x="4829806" y="1716436"/>
            <a:ext cx="304800" cy="369332"/>
          </a:xfrm>
          <a:prstGeom prst="rect">
            <a:avLst/>
          </a:prstGeom>
          <a:noFill/>
        </p:spPr>
        <p:txBody>
          <a:bodyPr wrap="square" rtlCol="0">
            <a:spAutoFit/>
          </a:bodyPr>
          <a:lstStyle/>
          <a:p>
            <a:r>
              <a:rPr lang="en-US" altLang="zh-CN" dirty="0"/>
              <a:t>D</a:t>
            </a:r>
            <a:endParaRPr lang="zh-CN" altLang="en-US" dirty="0"/>
          </a:p>
        </p:txBody>
      </p:sp>
      <p:sp>
        <p:nvSpPr>
          <p:cNvPr id="27" name="文本框 26">
            <a:extLst>
              <a:ext uri="{FF2B5EF4-FFF2-40B4-BE49-F238E27FC236}">
                <a16:creationId xmlns:a16="http://schemas.microsoft.com/office/drawing/2014/main" id="{197FFB80-4AA4-4B20-9D07-DB3C2E51CAD3}"/>
              </a:ext>
            </a:extLst>
          </p:cNvPr>
          <p:cNvSpPr txBox="1"/>
          <p:nvPr/>
        </p:nvSpPr>
        <p:spPr>
          <a:xfrm>
            <a:off x="4776430" y="3523970"/>
            <a:ext cx="304800" cy="369332"/>
          </a:xfrm>
          <a:prstGeom prst="rect">
            <a:avLst/>
          </a:prstGeom>
          <a:noFill/>
        </p:spPr>
        <p:txBody>
          <a:bodyPr wrap="square" rtlCol="0">
            <a:spAutoFit/>
          </a:bodyPr>
          <a:lstStyle/>
          <a:p>
            <a:r>
              <a:rPr lang="en-US" altLang="zh-CN" dirty="0"/>
              <a:t>K</a:t>
            </a:r>
            <a:endParaRPr lang="zh-CN" altLang="en-US" dirty="0"/>
          </a:p>
        </p:txBody>
      </p:sp>
      <p:sp>
        <p:nvSpPr>
          <p:cNvPr id="28" name="文本框 27">
            <a:extLst>
              <a:ext uri="{FF2B5EF4-FFF2-40B4-BE49-F238E27FC236}">
                <a16:creationId xmlns:a16="http://schemas.microsoft.com/office/drawing/2014/main" id="{55595C02-F847-4046-A655-4161AEB71759}"/>
              </a:ext>
            </a:extLst>
          </p:cNvPr>
          <p:cNvSpPr txBox="1"/>
          <p:nvPr/>
        </p:nvSpPr>
        <p:spPr>
          <a:xfrm>
            <a:off x="6853947" y="3499179"/>
            <a:ext cx="304800" cy="369332"/>
          </a:xfrm>
          <a:prstGeom prst="rect">
            <a:avLst/>
          </a:prstGeom>
          <a:noFill/>
        </p:spPr>
        <p:txBody>
          <a:bodyPr wrap="square" rtlCol="0">
            <a:spAutoFit/>
          </a:bodyPr>
          <a:lstStyle/>
          <a:p>
            <a:r>
              <a:rPr lang="en-US" altLang="zh-CN" dirty="0"/>
              <a:t>B</a:t>
            </a:r>
            <a:endParaRPr lang="zh-CN" altLang="en-US" dirty="0"/>
          </a:p>
        </p:txBody>
      </p:sp>
      <p:sp>
        <p:nvSpPr>
          <p:cNvPr id="29" name="文本框 28">
            <a:extLst>
              <a:ext uri="{FF2B5EF4-FFF2-40B4-BE49-F238E27FC236}">
                <a16:creationId xmlns:a16="http://schemas.microsoft.com/office/drawing/2014/main" id="{C570783F-3A33-466C-9005-04A49EB674E7}"/>
              </a:ext>
            </a:extLst>
          </p:cNvPr>
          <p:cNvSpPr txBox="1"/>
          <p:nvPr/>
        </p:nvSpPr>
        <p:spPr>
          <a:xfrm>
            <a:off x="6883367" y="1735763"/>
            <a:ext cx="746002" cy="246221"/>
          </a:xfrm>
          <a:prstGeom prst="rect">
            <a:avLst/>
          </a:prstGeom>
          <a:noFill/>
        </p:spPr>
        <p:txBody>
          <a:bodyPr wrap="square" rtlCol="0">
            <a:spAutoFit/>
          </a:bodyPr>
          <a:lstStyle/>
          <a:p>
            <a:r>
              <a:rPr lang="en-US" altLang="zh-CN" sz="1000" dirty="0"/>
              <a:t>KINO</a:t>
            </a:r>
            <a:endParaRPr lang="zh-CN" altLang="en-US" sz="1000" dirty="0"/>
          </a:p>
        </p:txBody>
      </p:sp>
      <p:sp>
        <p:nvSpPr>
          <p:cNvPr id="30" name="文本框 29">
            <a:extLst>
              <a:ext uri="{FF2B5EF4-FFF2-40B4-BE49-F238E27FC236}">
                <a16:creationId xmlns:a16="http://schemas.microsoft.com/office/drawing/2014/main" id="{D2E8C264-DD20-4480-BA5C-340EF9B5C490}"/>
              </a:ext>
            </a:extLst>
          </p:cNvPr>
          <p:cNvSpPr txBox="1"/>
          <p:nvPr/>
        </p:nvSpPr>
        <p:spPr>
          <a:xfrm>
            <a:off x="4735726" y="5227184"/>
            <a:ext cx="746002" cy="246221"/>
          </a:xfrm>
          <a:prstGeom prst="rect">
            <a:avLst/>
          </a:prstGeom>
          <a:noFill/>
        </p:spPr>
        <p:txBody>
          <a:bodyPr wrap="square" rtlCol="0">
            <a:spAutoFit/>
          </a:bodyPr>
          <a:lstStyle/>
          <a:p>
            <a:r>
              <a:rPr lang="en-US" altLang="zh-CN" sz="1000" dirty="0"/>
              <a:t>KINO</a:t>
            </a:r>
            <a:endParaRPr lang="zh-CN" altLang="en-US" sz="1000" dirty="0"/>
          </a:p>
        </p:txBody>
      </p:sp>
      <p:sp>
        <p:nvSpPr>
          <p:cNvPr id="19" name="Rectangle 2">
            <a:extLst>
              <a:ext uri="{FF2B5EF4-FFF2-40B4-BE49-F238E27FC236}">
                <a16:creationId xmlns:a16="http://schemas.microsoft.com/office/drawing/2014/main" id="{0924BF49-ED01-49ED-BE0D-D8F15AC12A3C}"/>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20" name="图片 19">
            <a:extLst>
              <a:ext uri="{FF2B5EF4-FFF2-40B4-BE49-F238E27FC236}">
                <a16:creationId xmlns:a16="http://schemas.microsoft.com/office/drawing/2014/main" id="{244EF679-F2DF-4F10-869C-949CFC147E29}"/>
              </a:ext>
            </a:extLst>
          </p:cNvPr>
          <p:cNvPicPr>
            <a:picLocks noChangeAspect="1"/>
          </p:cNvPicPr>
          <p:nvPr/>
        </p:nvPicPr>
        <p:blipFill>
          <a:blip r:embed="rId7"/>
          <a:stretch>
            <a:fillRect/>
          </a:stretch>
        </p:blipFill>
        <p:spPr>
          <a:xfrm>
            <a:off x="1285754" y="315901"/>
            <a:ext cx="999077" cy="924821"/>
          </a:xfrm>
          <a:prstGeom prst="rect">
            <a:avLst/>
          </a:prstGeom>
        </p:spPr>
      </p:pic>
    </p:spTree>
    <p:extLst>
      <p:ext uri="{BB962C8B-B14F-4D97-AF65-F5344CB8AC3E}">
        <p14:creationId xmlns:p14="http://schemas.microsoft.com/office/powerpoint/2010/main" val="325881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left)">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par>
                                <p:cTn id="38" presetID="22" presetClass="entr" presetSubtype="4"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par>
                                <p:cTn id="41" presetID="47"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0-#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gray">
          <a:xfrm>
            <a:off x="1295400" y="1066218"/>
            <a:ext cx="3352800" cy="33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lgn="just">
              <a:spcBef>
                <a:spcPts val="0"/>
              </a:spcBef>
              <a:buFont typeface="Wingdings" panose="05000000000000000000" pitchFamily="2" charset="2"/>
              <a:buNone/>
            </a:pPr>
            <a:r>
              <a:rPr lang="zh-CN" altLang="en-US" sz="1600" kern="0" dirty="0">
                <a:latin typeface="宋体" panose="02010600030101010101" pitchFamily="2" charset="-122"/>
                <a:ea typeface="宋体" panose="02010600030101010101" pitchFamily="2" charset="-122"/>
              </a:rPr>
              <a:t>常见聚合物的固体表面自由能数据</a:t>
            </a:r>
            <a:endParaRPr lang="zh-TW" altLang="en-US" sz="1600" kern="0" dirty="0">
              <a:latin typeface="宋体" panose="02010600030101010101" pitchFamily="2" charset="-122"/>
              <a:ea typeface="宋体" panose="02010600030101010101" pitchFamily="2"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3824622311"/>
              </p:ext>
            </p:extLst>
          </p:nvPr>
        </p:nvGraphicFramePr>
        <p:xfrm>
          <a:off x="406400" y="1447800"/>
          <a:ext cx="8382000" cy="5352218"/>
        </p:xfrm>
        <a:graphic>
          <a:graphicData uri="http://schemas.openxmlformats.org/drawingml/2006/table">
            <a:tbl>
              <a:tblPr>
                <a:tableStyleId>{ED083AE6-46FA-4A59-8FB0-9F97EB10719F}</a:tableStyleId>
              </a:tblPr>
              <a:tblGrid>
                <a:gridCol w="2315027">
                  <a:extLst>
                    <a:ext uri="{9D8B030D-6E8A-4147-A177-3AD203B41FA5}">
                      <a16:colId xmlns:a16="http://schemas.microsoft.com/office/drawing/2014/main" val="20000"/>
                    </a:ext>
                  </a:extLst>
                </a:gridCol>
                <a:gridCol w="1462879">
                  <a:extLst>
                    <a:ext uri="{9D8B030D-6E8A-4147-A177-3AD203B41FA5}">
                      <a16:colId xmlns:a16="http://schemas.microsoft.com/office/drawing/2014/main" val="20001"/>
                    </a:ext>
                  </a:extLst>
                </a:gridCol>
                <a:gridCol w="1252023">
                  <a:extLst>
                    <a:ext uri="{9D8B030D-6E8A-4147-A177-3AD203B41FA5}">
                      <a16:colId xmlns:a16="http://schemas.microsoft.com/office/drawing/2014/main" val="20002"/>
                    </a:ext>
                  </a:extLst>
                </a:gridCol>
                <a:gridCol w="820007">
                  <a:extLst>
                    <a:ext uri="{9D8B030D-6E8A-4147-A177-3AD203B41FA5}">
                      <a16:colId xmlns:a16="http://schemas.microsoft.com/office/drawing/2014/main" val="20003"/>
                    </a:ext>
                  </a:extLst>
                </a:gridCol>
                <a:gridCol w="1266032">
                  <a:extLst>
                    <a:ext uri="{9D8B030D-6E8A-4147-A177-3AD203B41FA5}">
                      <a16:colId xmlns:a16="http://schemas.microsoft.com/office/drawing/2014/main" val="20004"/>
                    </a:ext>
                  </a:extLst>
                </a:gridCol>
                <a:gridCol w="1266032">
                  <a:extLst>
                    <a:ext uri="{9D8B030D-6E8A-4147-A177-3AD203B41FA5}">
                      <a16:colId xmlns:a16="http://schemas.microsoft.com/office/drawing/2014/main" val="20005"/>
                    </a:ext>
                  </a:extLst>
                </a:gridCol>
              </a:tblGrid>
              <a:tr h="491060">
                <a:tc>
                  <a:txBody>
                    <a:bodyPr/>
                    <a:lstStyle/>
                    <a:p>
                      <a:pPr algn="l" fontAlgn="ctr"/>
                      <a:r>
                        <a:rPr lang="en-US" sz="900" u="none" strike="noStrike" dirty="0">
                          <a:effectLst/>
                          <a:latin typeface="+mj-lt"/>
                          <a:ea typeface="宋体" panose="02010600030101010101" pitchFamily="2" charset="-122"/>
                        </a:rPr>
                        <a:t>Name</a:t>
                      </a:r>
                      <a:endParaRPr lang="en-US" sz="900" b="1" i="0" u="none" strike="noStrike" dirty="0">
                        <a:solidFill>
                          <a:srgbClr val="002060"/>
                        </a:solidFill>
                        <a:effectLst/>
                        <a:latin typeface="+mj-lt"/>
                        <a:ea typeface="宋体" panose="02010600030101010101" pitchFamily="2" charset="-122"/>
                      </a:endParaRPr>
                    </a:p>
                  </a:txBody>
                  <a:tcPr marL="6378" marR="6378" marT="6378" marB="0" anchor="ctr"/>
                </a:tc>
                <a:tc>
                  <a:txBody>
                    <a:bodyPr/>
                    <a:lstStyle/>
                    <a:p>
                      <a:pPr algn="ctr" fontAlgn="ctr"/>
                      <a:r>
                        <a:rPr lang="en-US" sz="900" u="none" strike="noStrike" dirty="0">
                          <a:effectLst/>
                          <a:latin typeface="+mj-lt"/>
                          <a:ea typeface="宋体" panose="02010600030101010101" pitchFamily="2" charset="-122"/>
                        </a:rPr>
                        <a:t>CAS </a:t>
                      </a:r>
                      <a:r>
                        <a:rPr lang="en-US" sz="900" u="none" strike="noStrike" dirty="0" err="1">
                          <a:effectLst/>
                          <a:latin typeface="+mj-lt"/>
                          <a:ea typeface="宋体" panose="02010600030101010101" pitchFamily="2" charset="-122"/>
                        </a:rPr>
                        <a:t>Ref.No</a:t>
                      </a:r>
                      <a:r>
                        <a:rPr lang="en-US" sz="900" u="none" strike="noStrike" dirty="0">
                          <a:effectLst/>
                          <a:latin typeface="+mj-lt"/>
                          <a:ea typeface="宋体" panose="02010600030101010101" pitchFamily="2" charset="-122"/>
                        </a:rPr>
                        <a:t>.</a:t>
                      </a:r>
                      <a:endParaRPr lang="en-US" sz="900" b="1" i="0" u="none" strike="noStrike" dirty="0">
                        <a:solidFill>
                          <a:srgbClr val="002060"/>
                        </a:solidFill>
                        <a:effectLst/>
                        <a:latin typeface="+mj-lt"/>
                        <a:ea typeface="宋体" panose="02010600030101010101" pitchFamily="2" charset="-122"/>
                      </a:endParaRPr>
                    </a:p>
                  </a:txBody>
                  <a:tcPr marL="6378" marR="6378" marT="6378" marB="0" anchor="ctr"/>
                </a:tc>
                <a:tc>
                  <a:txBody>
                    <a:bodyPr/>
                    <a:lstStyle/>
                    <a:p>
                      <a:pPr algn="ctr" fontAlgn="ctr"/>
                      <a:r>
                        <a:rPr lang="zh-CN" altLang="en-US" sz="900" u="none" strike="noStrike" dirty="0">
                          <a:effectLst/>
                          <a:latin typeface="+mj-lt"/>
                          <a:ea typeface="宋体" panose="02010600030101010101" pitchFamily="2" charset="-122"/>
                        </a:rPr>
                        <a:t>表面自由能 </a:t>
                      </a:r>
                      <a:r>
                        <a:rPr lang="en-US" sz="900" u="none" strike="noStrike" dirty="0">
                          <a:effectLst/>
                          <a:latin typeface="+mj-lt"/>
                          <a:ea typeface="宋体" panose="02010600030101010101" pitchFamily="2" charset="-122"/>
                        </a:rPr>
                        <a:t>(SFE) </a:t>
                      </a:r>
                      <a:br>
                        <a:rPr lang="en-US" sz="900" u="none" strike="noStrike" dirty="0">
                          <a:effectLst/>
                          <a:latin typeface="+mj-lt"/>
                          <a:ea typeface="宋体" panose="02010600030101010101" pitchFamily="2" charset="-122"/>
                        </a:rPr>
                      </a:br>
                      <a:r>
                        <a:rPr lang="en-US" sz="900" u="none" strike="noStrike" dirty="0">
                          <a:effectLst/>
                          <a:latin typeface="+mj-lt"/>
                          <a:ea typeface="宋体" panose="02010600030101010101" pitchFamily="2" charset="-122"/>
                        </a:rPr>
                        <a:t>at 20℃ in </a:t>
                      </a:r>
                      <a:r>
                        <a:rPr lang="en-US" sz="900" u="none" strike="noStrike" dirty="0" err="1">
                          <a:effectLst/>
                          <a:latin typeface="+mj-lt"/>
                          <a:ea typeface="宋体" panose="02010600030101010101" pitchFamily="2" charset="-122"/>
                        </a:rPr>
                        <a:t>mN</a:t>
                      </a:r>
                      <a:r>
                        <a:rPr lang="en-US" sz="900" u="none" strike="noStrike" dirty="0">
                          <a:effectLst/>
                          <a:latin typeface="+mj-lt"/>
                          <a:ea typeface="宋体" panose="02010600030101010101" pitchFamily="2" charset="-122"/>
                        </a:rPr>
                        <a:t>/m</a:t>
                      </a:r>
                      <a:endParaRPr lang="en-US" sz="900" b="1" i="0" u="none" strike="noStrike" dirty="0">
                        <a:solidFill>
                          <a:srgbClr val="002060"/>
                        </a:solidFill>
                        <a:effectLst/>
                        <a:latin typeface="+mj-lt"/>
                        <a:ea typeface="宋体" panose="02010600030101010101" pitchFamily="2" charset="-122"/>
                      </a:endParaRPr>
                    </a:p>
                  </a:txBody>
                  <a:tcPr marL="6378" marR="6378" marT="6378" marB="0" anchor="ctr"/>
                </a:tc>
                <a:tc>
                  <a:txBody>
                    <a:bodyPr/>
                    <a:lstStyle/>
                    <a:p>
                      <a:pPr algn="ctr" fontAlgn="ctr"/>
                      <a:r>
                        <a:rPr lang="zh-CN" altLang="en-US" sz="900" u="none" strike="noStrike" dirty="0">
                          <a:effectLst/>
                          <a:latin typeface="+mj-lt"/>
                          <a:ea typeface="宋体" panose="02010600030101010101" pitchFamily="2" charset="-122"/>
                        </a:rPr>
                        <a:t>温度系数 </a:t>
                      </a:r>
                      <a:r>
                        <a:rPr lang="it-IT" sz="900" u="none" strike="noStrike" dirty="0">
                          <a:effectLst/>
                          <a:latin typeface="+mj-lt"/>
                          <a:ea typeface="宋体" panose="02010600030101010101" pitchFamily="2" charset="-122"/>
                        </a:rPr>
                        <a:t>SFE </a:t>
                      </a:r>
                      <a:br>
                        <a:rPr lang="it-IT" sz="900" u="none" strike="noStrike" dirty="0">
                          <a:effectLst/>
                          <a:latin typeface="+mj-lt"/>
                          <a:ea typeface="宋体" panose="02010600030101010101" pitchFamily="2" charset="-122"/>
                        </a:rPr>
                      </a:br>
                      <a:r>
                        <a:rPr lang="it-IT" sz="900" u="none" strike="noStrike" dirty="0">
                          <a:effectLst/>
                          <a:latin typeface="+mj-lt"/>
                          <a:ea typeface="宋体" panose="02010600030101010101" pitchFamily="2" charset="-122"/>
                        </a:rPr>
                        <a:t>in mN/(m K)</a:t>
                      </a:r>
                      <a:endParaRPr lang="it-IT" sz="900" b="1" i="0" u="none" strike="noStrike" dirty="0">
                        <a:solidFill>
                          <a:srgbClr val="002060"/>
                        </a:solidFill>
                        <a:effectLst/>
                        <a:latin typeface="+mj-lt"/>
                        <a:ea typeface="宋体" panose="02010600030101010101" pitchFamily="2" charset="-122"/>
                      </a:endParaRPr>
                    </a:p>
                  </a:txBody>
                  <a:tcPr marL="6378" marR="6378" marT="6378" marB="0" anchor="ctr"/>
                </a:tc>
                <a:tc>
                  <a:txBody>
                    <a:bodyPr/>
                    <a:lstStyle/>
                    <a:p>
                      <a:pPr algn="ctr" fontAlgn="ctr"/>
                      <a:r>
                        <a:rPr lang="zh-CN" altLang="en-US" sz="900" u="none" strike="noStrike" dirty="0">
                          <a:effectLst/>
                          <a:latin typeface="+mj-lt"/>
                          <a:ea typeface="宋体" panose="02010600030101010101" pitchFamily="2" charset="-122"/>
                        </a:rPr>
                        <a:t>色散力</a:t>
                      </a:r>
                      <a:endParaRPr lang="en-US" altLang="zh-CN" sz="900" u="none" strike="noStrike" dirty="0">
                        <a:effectLst/>
                        <a:latin typeface="+mj-lt"/>
                        <a:ea typeface="宋体" panose="02010600030101010101" pitchFamily="2" charset="-122"/>
                      </a:endParaRPr>
                    </a:p>
                    <a:p>
                      <a:pPr algn="ctr" fontAlgn="ctr"/>
                      <a:r>
                        <a:rPr lang="it-IT" sz="900" u="none" strike="noStrike" dirty="0">
                          <a:effectLst/>
                          <a:latin typeface="+mj-lt"/>
                          <a:ea typeface="宋体" panose="02010600030101010101" pitchFamily="2" charset="-122"/>
                        </a:rPr>
                        <a:t>SFE </a:t>
                      </a:r>
                      <a:br>
                        <a:rPr lang="it-IT" sz="900" u="none" strike="noStrike" dirty="0">
                          <a:effectLst/>
                          <a:latin typeface="+mj-lt"/>
                          <a:ea typeface="宋体" panose="02010600030101010101" pitchFamily="2" charset="-122"/>
                        </a:rPr>
                      </a:br>
                      <a:r>
                        <a:rPr lang="it-IT" sz="900" u="none" strike="noStrike" dirty="0">
                          <a:effectLst/>
                          <a:latin typeface="+mj-lt"/>
                          <a:ea typeface="宋体" panose="02010600030101010101" pitchFamily="2" charset="-122"/>
                        </a:rPr>
                        <a:t>in mN/m</a:t>
                      </a:r>
                      <a:endParaRPr lang="it-IT" sz="900" b="1" i="0" u="none" strike="noStrike" dirty="0">
                        <a:solidFill>
                          <a:srgbClr val="002060"/>
                        </a:solidFill>
                        <a:effectLst/>
                        <a:latin typeface="+mj-lt"/>
                        <a:ea typeface="宋体" panose="02010600030101010101" pitchFamily="2" charset="-122"/>
                      </a:endParaRPr>
                    </a:p>
                  </a:txBody>
                  <a:tcPr marL="6378" marR="6378" marT="6378" marB="0" anchor="ctr"/>
                </a:tc>
                <a:tc>
                  <a:txBody>
                    <a:bodyPr/>
                    <a:lstStyle/>
                    <a:p>
                      <a:pPr algn="ctr" fontAlgn="ctr"/>
                      <a:r>
                        <a:rPr lang="zh-CN" altLang="en-US" sz="900" u="none" strike="noStrike" dirty="0">
                          <a:effectLst/>
                          <a:latin typeface="+mj-lt"/>
                          <a:ea typeface="宋体" panose="02010600030101010101" pitchFamily="2" charset="-122"/>
                        </a:rPr>
                        <a:t>极性力</a:t>
                      </a:r>
                      <a:br>
                        <a:rPr lang="en-US" sz="900" u="none" strike="noStrike" dirty="0">
                          <a:effectLst/>
                          <a:latin typeface="+mj-lt"/>
                          <a:ea typeface="宋体" panose="02010600030101010101" pitchFamily="2" charset="-122"/>
                        </a:rPr>
                      </a:br>
                      <a:r>
                        <a:rPr lang="en-US" sz="900" u="none" strike="noStrike" dirty="0">
                          <a:effectLst/>
                          <a:latin typeface="+mj-lt"/>
                          <a:ea typeface="宋体" panose="02010600030101010101" pitchFamily="2" charset="-122"/>
                        </a:rPr>
                        <a:t>in </a:t>
                      </a:r>
                      <a:r>
                        <a:rPr lang="en-US" sz="900" u="none" strike="noStrike" dirty="0" err="1">
                          <a:effectLst/>
                          <a:latin typeface="+mj-lt"/>
                          <a:ea typeface="宋体" panose="02010600030101010101" pitchFamily="2" charset="-122"/>
                        </a:rPr>
                        <a:t>mN</a:t>
                      </a:r>
                      <a:r>
                        <a:rPr lang="en-US" sz="900" u="none" strike="noStrike" dirty="0">
                          <a:effectLst/>
                          <a:latin typeface="+mj-lt"/>
                          <a:ea typeface="宋体" panose="02010600030101010101" pitchFamily="2" charset="-122"/>
                        </a:rPr>
                        <a:t>/m</a:t>
                      </a:r>
                      <a:endParaRPr lang="en-US" sz="900" b="1" i="0" u="none" strike="noStrike" dirty="0">
                        <a:solidFill>
                          <a:srgbClr val="00206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00"/>
                  </a:ext>
                </a:extLst>
              </a:tr>
              <a:tr h="127547">
                <a:tc>
                  <a:txBody>
                    <a:bodyPr/>
                    <a:lstStyle/>
                    <a:p>
                      <a:pPr algn="l" fontAlgn="ctr"/>
                      <a:r>
                        <a:rPr lang="en-US" sz="900" u="none" strike="noStrike">
                          <a:effectLst/>
                          <a:latin typeface="+mj-lt"/>
                          <a:ea typeface="宋体" panose="02010600030101010101" pitchFamily="2" charset="-122"/>
                        </a:rPr>
                        <a:t>Polyethylene-linear PE</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9002-88-4</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35.7</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-0.057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35.7</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01"/>
                  </a:ext>
                </a:extLst>
              </a:tr>
              <a:tr h="127547">
                <a:tc>
                  <a:txBody>
                    <a:bodyPr/>
                    <a:lstStyle/>
                    <a:p>
                      <a:pPr algn="l" fontAlgn="ctr"/>
                      <a:r>
                        <a:rPr lang="en-US" sz="900" u="none" strike="noStrike">
                          <a:effectLst/>
                          <a:latin typeface="+mj-lt"/>
                          <a:ea typeface="宋体" panose="02010600030101010101" pitchFamily="2" charset="-122"/>
                        </a:rPr>
                        <a:t>Polyethylene-branched PE</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9002-88-4</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35.3</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-0.067</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35.3</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0</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02"/>
                  </a:ext>
                </a:extLst>
              </a:tr>
              <a:tr h="127547">
                <a:tc>
                  <a:txBody>
                    <a:bodyPr/>
                    <a:lstStyle/>
                    <a:p>
                      <a:pPr algn="l" fontAlgn="ctr"/>
                      <a:r>
                        <a:rPr lang="en-US" sz="900" u="none" strike="noStrike">
                          <a:effectLst/>
                          <a:latin typeface="+mj-lt"/>
                          <a:ea typeface="宋体" panose="02010600030101010101" pitchFamily="2" charset="-122"/>
                        </a:rPr>
                        <a:t>Polypropylene-isotactic PP</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25085-53-4</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30.1</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-0.058</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30.1</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0</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03"/>
                  </a:ext>
                </a:extLst>
              </a:tr>
              <a:tr h="127547">
                <a:tc>
                  <a:txBody>
                    <a:bodyPr/>
                    <a:lstStyle/>
                    <a:p>
                      <a:pPr algn="l" fontAlgn="ctr"/>
                      <a:r>
                        <a:rPr lang="en-US" sz="900" u="none" strike="noStrike">
                          <a:effectLst/>
                          <a:latin typeface="+mj-lt"/>
                          <a:ea typeface="宋体" panose="02010600030101010101" pitchFamily="2" charset="-122"/>
                        </a:rPr>
                        <a:t>Polyisobutylene PIB</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9003-27-4</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33.6</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-0.064</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33.6</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0</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04"/>
                  </a:ext>
                </a:extLst>
              </a:tr>
              <a:tr h="127547">
                <a:tc>
                  <a:txBody>
                    <a:bodyPr/>
                    <a:lstStyle/>
                    <a:p>
                      <a:pPr algn="l" fontAlgn="ctr"/>
                      <a:r>
                        <a:rPr lang="en-US" sz="900" u="none" strike="noStrike">
                          <a:effectLst/>
                          <a:latin typeface="+mj-lt"/>
                          <a:ea typeface="宋体" panose="02010600030101010101" pitchFamily="2" charset="-122"/>
                        </a:rPr>
                        <a:t>Polystyrene PS</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9003-53-6</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40.7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-0.072</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(34.5)</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(6.1)</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05"/>
                  </a:ext>
                </a:extLst>
              </a:tr>
              <a:tr h="255097">
                <a:tc>
                  <a:txBody>
                    <a:bodyPr/>
                    <a:lstStyle/>
                    <a:p>
                      <a:pPr algn="l" fontAlgn="ctr"/>
                      <a:r>
                        <a:rPr lang="en-US" sz="900" u="none" strike="noStrike">
                          <a:effectLst/>
                          <a:latin typeface="+mj-lt"/>
                          <a:ea typeface="宋体" panose="02010600030101010101" pitchFamily="2" charset="-122"/>
                        </a:rPr>
                        <a:t>Poly-a-methyl styrene PMS (Polyvinyltoluene PVT)</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9017-21-4</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-0.058</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(35)</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(4)</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06"/>
                  </a:ext>
                </a:extLst>
              </a:tr>
              <a:tr h="127547">
                <a:tc>
                  <a:txBody>
                    <a:bodyPr/>
                    <a:lstStyle/>
                    <a:p>
                      <a:pPr algn="l" fontAlgn="ctr"/>
                      <a:r>
                        <a:rPr lang="en-US" sz="900" u="none" strike="noStrike">
                          <a:effectLst/>
                          <a:latin typeface="+mj-lt"/>
                          <a:ea typeface="宋体" panose="02010600030101010101" pitchFamily="2" charset="-122"/>
                        </a:rPr>
                        <a:t>Polyvinyl fluoride PVF</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24981-14-4</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36.7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(31.2)</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(5.5)</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07"/>
                  </a:ext>
                </a:extLst>
              </a:tr>
              <a:tr h="127547">
                <a:tc>
                  <a:txBody>
                    <a:bodyPr/>
                    <a:lstStyle/>
                    <a:p>
                      <a:pPr algn="l" fontAlgn="ctr"/>
                      <a:r>
                        <a:rPr lang="en-US" sz="900" u="none" strike="noStrike">
                          <a:effectLst/>
                          <a:latin typeface="+mj-lt"/>
                          <a:ea typeface="宋体" panose="02010600030101010101" pitchFamily="2" charset="-122"/>
                        </a:rPr>
                        <a:t>Polyvinylidene fluoride PVDF</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24937-79-9</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30.3</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(23.3)</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08"/>
                  </a:ext>
                </a:extLst>
              </a:tr>
              <a:tr h="127547">
                <a:tc>
                  <a:txBody>
                    <a:bodyPr/>
                    <a:lstStyle/>
                    <a:p>
                      <a:pPr algn="l" fontAlgn="ctr"/>
                      <a:r>
                        <a:rPr lang="en-US" sz="900" u="none" strike="noStrike">
                          <a:effectLst/>
                          <a:latin typeface="+mj-lt"/>
                          <a:ea typeface="宋体" panose="02010600030101010101" pitchFamily="2" charset="-122"/>
                        </a:rPr>
                        <a:t>PolytrifluoroethyleneP3FEt/PTrFE</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24980-67-4</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23.9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19.8</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4.1</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09"/>
                  </a:ext>
                </a:extLst>
              </a:tr>
              <a:tr h="127547">
                <a:tc>
                  <a:txBody>
                    <a:bodyPr/>
                    <a:lstStyle/>
                    <a:p>
                      <a:pPr algn="l" fontAlgn="ctr"/>
                      <a:r>
                        <a:rPr lang="en-US" sz="900" u="none" strike="noStrike">
                          <a:effectLst/>
                          <a:latin typeface="+mj-lt"/>
                          <a:ea typeface="宋体" panose="02010600030101010101" pitchFamily="2" charset="-122"/>
                        </a:rPr>
                        <a:t>Polytetrafluoroethylene PTFE</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9002-84-0</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20</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-0.058</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18.4</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1.6</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10"/>
                  </a:ext>
                </a:extLst>
              </a:tr>
              <a:tr h="127547">
                <a:tc>
                  <a:txBody>
                    <a:bodyPr/>
                    <a:lstStyle/>
                    <a:p>
                      <a:pPr algn="l" fontAlgn="ctr"/>
                      <a:r>
                        <a:rPr lang="en-US" sz="900" u="none" strike="noStrike">
                          <a:effectLst/>
                          <a:latin typeface="+mj-lt"/>
                          <a:ea typeface="宋体" panose="02010600030101010101" pitchFamily="2" charset="-122"/>
                        </a:rPr>
                        <a:t>(Teflon™)</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endParaRPr lang="zh-CN" altLang="en-US"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endParaRPr lang="zh-CN" alt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endParaRPr lang="zh-CN" alt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endParaRPr lang="zh-CN" altLang="en-US"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endParaRPr lang="zh-CN" altLang="en-US"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11"/>
                  </a:ext>
                </a:extLst>
              </a:tr>
              <a:tr h="127547">
                <a:tc>
                  <a:txBody>
                    <a:bodyPr/>
                    <a:lstStyle/>
                    <a:p>
                      <a:pPr algn="l" fontAlgn="ctr"/>
                      <a:r>
                        <a:rPr lang="en-US" sz="900" u="none" strike="noStrike">
                          <a:effectLst/>
                          <a:latin typeface="+mj-lt"/>
                          <a:ea typeface="宋体" panose="02010600030101010101" pitchFamily="2" charset="-122"/>
                        </a:rPr>
                        <a:t>Polyvinylchloride PVC</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9002-86-2</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41.5</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(39.5)</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(2)</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12"/>
                  </a:ext>
                </a:extLst>
              </a:tr>
              <a:tr h="127547">
                <a:tc>
                  <a:txBody>
                    <a:bodyPr/>
                    <a:lstStyle/>
                    <a:p>
                      <a:pPr algn="l" fontAlgn="ctr"/>
                      <a:r>
                        <a:rPr lang="en-US" sz="900" u="none" strike="noStrike">
                          <a:effectLst/>
                          <a:latin typeface="+mj-lt"/>
                          <a:ea typeface="宋体" panose="02010600030101010101" pitchFamily="2" charset="-122"/>
                        </a:rPr>
                        <a:t>Polyvinylidene chloride PVDC</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9002-85-1</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45</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(40.5)</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(4.5)</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13"/>
                  </a:ext>
                </a:extLst>
              </a:tr>
              <a:tr h="127547">
                <a:tc>
                  <a:txBody>
                    <a:bodyPr/>
                    <a:lstStyle/>
                    <a:p>
                      <a:pPr algn="l" fontAlgn="ctr"/>
                      <a:r>
                        <a:rPr lang="en-US" sz="900" u="none" strike="noStrike">
                          <a:effectLst/>
                          <a:latin typeface="+mj-lt"/>
                          <a:ea typeface="宋体" panose="02010600030101010101" pitchFamily="2" charset="-122"/>
                        </a:rPr>
                        <a:t>Polychlorotrifluoroethylene PCTrFE</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25101-45-5</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30.9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-0.067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22.3</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8.6</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14"/>
                  </a:ext>
                </a:extLst>
              </a:tr>
              <a:tr h="127547">
                <a:tc>
                  <a:txBody>
                    <a:bodyPr/>
                    <a:lstStyle/>
                    <a:p>
                      <a:pPr algn="l" fontAlgn="ctr"/>
                      <a:r>
                        <a:rPr lang="en-US" sz="900" u="none" strike="noStrike">
                          <a:effectLst/>
                          <a:latin typeface="+mj-lt"/>
                          <a:ea typeface="宋体" panose="02010600030101010101" pitchFamily="2" charset="-122"/>
                        </a:rPr>
                        <a:t>Polyvinylacetate PVA</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9003-20-7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36.5</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-0.066</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25.1</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11.4</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15"/>
                  </a:ext>
                </a:extLst>
              </a:tr>
              <a:tr h="255097">
                <a:tc>
                  <a:txBody>
                    <a:bodyPr/>
                    <a:lstStyle/>
                    <a:p>
                      <a:pPr algn="l" fontAlgn="ctr"/>
                      <a:r>
                        <a:rPr lang="en-US" sz="900" u="none" strike="noStrike">
                          <a:effectLst/>
                          <a:latin typeface="+mj-lt"/>
                          <a:ea typeface="宋体" panose="02010600030101010101" pitchFamily="2" charset="-122"/>
                        </a:rPr>
                        <a:t>Polymethylacrylate (Polymethacrylic acid) PMAA</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25087-26-7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41</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-0.077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29.7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10.3</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16"/>
                  </a:ext>
                </a:extLst>
              </a:tr>
              <a:tr h="127547">
                <a:tc>
                  <a:txBody>
                    <a:bodyPr/>
                    <a:lstStyle/>
                    <a:p>
                      <a:pPr algn="l" fontAlgn="ctr"/>
                      <a:r>
                        <a:rPr lang="en-US" sz="900" u="none" strike="noStrike">
                          <a:effectLst/>
                          <a:latin typeface="+mj-lt"/>
                          <a:ea typeface="宋体" panose="02010600030101010101" pitchFamily="2" charset="-122"/>
                        </a:rPr>
                        <a:t>Polyethylacrylate PEA</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9003-32-1</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-0.077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30.7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6.3</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17"/>
                  </a:ext>
                </a:extLst>
              </a:tr>
              <a:tr h="127547">
                <a:tc>
                  <a:txBody>
                    <a:bodyPr/>
                    <a:lstStyle/>
                    <a:p>
                      <a:pPr algn="l" fontAlgn="ctr"/>
                      <a:r>
                        <a:rPr lang="en-US" sz="900" u="none" strike="noStrike">
                          <a:effectLst/>
                          <a:latin typeface="+mj-lt"/>
                          <a:ea typeface="宋体" panose="02010600030101010101" pitchFamily="2" charset="-122"/>
                        </a:rPr>
                        <a:t>Polymethylmethacrylate PMMA</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87210-32-0</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41.1</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-0.076</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29.6</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11.5</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18"/>
                  </a:ext>
                </a:extLst>
              </a:tr>
              <a:tr h="127547">
                <a:tc>
                  <a:txBody>
                    <a:bodyPr/>
                    <a:lstStyle/>
                    <a:p>
                      <a:pPr algn="l" fontAlgn="ctr"/>
                      <a:r>
                        <a:rPr lang="en-US" sz="900" u="none" strike="noStrike">
                          <a:effectLst/>
                          <a:latin typeface="+mj-lt"/>
                          <a:ea typeface="宋体" panose="02010600030101010101" pitchFamily="2" charset="-122"/>
                        </a:rPr>
                        <a:t>Polyethylmethacrylate PEMA</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9003-42-3</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35.9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26.9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9</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19"/>
                  </a:ext>
                </a:extLst>
              </a:tr>
              <a:tr h="127547">
                <a:tc>
                  <a:txBody>
                    <a:bodyPr/>
                    <a:lstStyle/>
                    <a:p>
                      <a:pPr algn="l" fontAlgn="ctr"/>
                      <a:r>
                        <a:rPr lang="en-US" sz="900" u="none" strike="noStrike">
                          <a:effectLst/>
                          <a:latin typeface="+mj-lt"/>
                          <a:ea typeface="宋体" panose="02010600030101010101" pitchFamily="2" charset="-122"/>
                        </a:rPr>
                        <a:t>Polybutylmethacrylate PBMA</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25608-33-7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31.2</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-0.059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26.2</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5</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20"/>
                  </a:ext>
                </a:extLst>
              </a:tr>
              <a:tr h="127547">
                <a:tc>
                  <a:txBody>
                    <a:bodyPr/>
                    <a:lstStyle/>
                    <a:p>
                      <a:pPr algn="l" fontAlgn="ctr"/>
                      <a:r>
                        <a:rPr lang="en-US" sz="900" u="none" strike="noStrike">
                          <a:effectLst/>
                          <a:latin typeface="+mj-lt"/>
                          <a:ea typeface="宋体" panose="02010600030101010101" pitchFamily="2" charset="-122"/>
                        </a:rPr>
                        <a:t>Polyisobutylmethacrylate PIBMA</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9011-15-8</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30.9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-0.06</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26.6</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4.3</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21"/>
                  </a:ext>
                </a:extLst>
              </a:tr>
              <a:tr h="127547">
                <a:tc>
                  <a:txBody>
                    <a:bodyPr/>
                    <a:lstStyle/>
                    <a:p>
                      <a:pPr algn="l" fontAlgn="ctr"/>
                      <a:r>
                        <a:rPr lang="en-US" sz="900" u="none" strike="noStrike">
                          <a:effectLst/>
                          <a:latin typeface="+mj-lt"/>
                          <a:ea typeface="宋体" panose="02010600030101010101" pitchFamily="2" charset="-122"/>
                        </a:rPr>
                        <a:t>Poly(t-butylmethacrylate) PtBMA</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30.4</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-0.059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26.7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3.7</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22"/>
                  </a:ext>
                </a:extLst>
              </a:tr>
              <a:tr h="127547">
                <a:tc>
                  <a:txBody>
                    <a:bodyPr/>
                    <a:lstStyle/>
                    <a:p>
                      <a:pPr algn="l" fontAlgn="ctr"/>
                      <a:r>
                        <a:rPr lang="en-US" sz="900" u="none" strike="noStrike">
                          <a:effectLst/>
                          <a:latin typeface="+mj-lt"/>
                          <a:ea typeface="宋体" panose="02010600030101010101" pitchFamily="2" charset="-122"/>
                        </a:rPr>
                        <a:t>Polyhexylmethacrylate PHMA</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25087-17-6</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30</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-0.062</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(3)</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23"/>
                  </a:ext>
                </a:extLst>
              </a:tr>
              <a:tr h="127547">
                <a:tc>
                  <a:txBody>
                    <a:bodyPr/>
                    <a:lstStyle/>
                    <a:p>
                      <a:pPr algn="l" fontAlgn="ctr"/>
                      <a:r>
                        <a:rPr lang="en-US" sz="900" u="none" strike="noStrike">
                          <a:effectLst/>
                          <a:latin typeface="+mj-lt"/>
                          <a:ea typeface="宋体" panose="02010600030101010101" pitchFamily="2" charset="-122"/>
                        </a:rPr>
                        <a:t>Polyethyleneoxide PEO</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25322-68-3</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42.9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-0.076</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30.9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12</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24"/>
                  </a:ext>
                </a:extLst>
              </a:tr>
              <a:tr h="255097">
                <a:tc>
                  <a:txBody>
                    <a:bodyPr/>
                    <a:lstStyle/>
                    <a:p>
                      <a:pPr algn="l" fontAlgn="ctr"/>
                      <a:r>
                        <a:rPr lang="en-US" sz="900" u="none" strike="noStrike">
                          <a:effectLst/>
                          <a:latin typeface="+mj-lt"/>
                          <a:ea typeface="宋体" panose="02010600030101010101" pitchFamily="2" charset="-122"/>
                        </a:rPr>
                        <a:t>Polytetramethylene oxide PTME (Polytetrahydrofurane PTHF) </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25190-06-1</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31.9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-0.061</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27.4</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4.5</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25"/>
                  </a:ext>
                </a:extLst>
              </a:tr>
              <a:tr h="127547">
                <a:tc>
                  <a:txBody>
                    <a:bodyPr/>
                    <a:lstStyle/>
                    <a:p>
                      <a:pPr algn="l" fontAlgn="ctr"/>
                      <a:r>
                        <a:rPr lang="en-US" sz="900" u="none" strike="noStrike">
                          <a:effectLst/>
                          <a:latin typeface="+mj-lt"/>
                          <a:ea typeface="宋体" panose="02010600030101010101" pitchFamily="2" charset="-122"/>
                        </a:rPr>
                        <a:t>Polyethyleneterephthalate PET</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25038-59-9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44.6</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-0.065</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(35.6)</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(9)</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26"/>
                  </a:ext>
                </a:extLst>
              </a:tr>
              <a:tr h="127547">
                <a:tc>
                  <a:txBody>
                    <a:bodyPr/>
                    <a:lstStyle/>
                    <a:p>
                      <a:pPr algn="l" fontAlgn="ctr"/>
                      <a:r>
                        <a:rPr lang="en-US" sz="900" u="none" strike="noStrike">
                          <a:effectLst/>
                          <a:latin typeface="+mj-lt"/>
                          <a:ea typeface="宋体" panose="02010600030101010101" pitchFamily="2" charset="-122"/>
                        </a:rPr>
                        <a:t>Polyamide-6,6 PA-66</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32131-17-2</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46.5</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-0.065</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(32.5)</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(14)</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27"/>
                  </a:ext>
                </a:extLst>
              </a:tr>
              <a:tr h="127547">
                <a:tc>
                  <a:txBody>
                    <a:bodyPr/>
                    <a:lstStyle/>
                    <a:p>
                      <a:pPr algn="l" fontAlgn="ctr"/>
                      <a:r>
                        <a:rPr lang="en-US" sz="900" u="none" strike="noStrike">
                          <a:effectLst/>
                          <a:latin typeface="+mj-lt"/>
                          <a:ea typeface="宋体" panose="02010600030101010101" pitchFamily="2" charset="-122"/>
                        </a:rPr>
                        <a:t>Polyamide-12 PA-12</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24937-16-4</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40.7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35.9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4.9</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28"/>
                  </a:ext>
                </a:extLst>
              </a:tr>
              <a:tr h="127547">
                <a:tc>
                  <a:txBody>
                    <a:bodyPr/>
                    <a:lstStyle/>
                    <a:p>
                      <a:pPr algn="l" fontAlgn="ctr"/>
                      <a:r>
                        <a:rPr lang="en-US" sz="900" u="none" strike="noStrike">
                          <a:effectLst/>
                          <a:latin typeface="+mj-lt"/>
                          <a:ea typeface="宋体" panose="02010600030101010101" pitchFamily="2" charset="-122"/>
                        </a:rPr>
                        <a:t>Polydimethylsiloxane PDMS</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9016-00-6</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19.8</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-0.048</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19</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0.8</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29"/>
                  </a:ext>
                </a:extLst>
              </a:tr>
              <a:tr h="53094">
                <a:tc>
                  <a:txBody>
                    <a:bodyPr/>
                    <a:lstStyle/>
                    <a:p>
                      <a:pPr algn="l" fontAlgn="ctr"/>
                      <a:r>
                        <a:rPr lang="en-US" sz="900" u="none" strike="noStrike">
                          <a:effectLst/>
                          <a:latin typeface="+mj-lt"/>
                          <a:ea typeface="宋体" panose="02010600030101010101" pitchFamily="2" charset="-122"/>
                        </a:rPr>
                        <a:t>Polycarbonate PC</a:t>
                      </a:r>
                      <a:endParaRPr lang="en-US"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24936-68-3</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34.2</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-0.04</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27.7</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6.5</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30"/>
                  </a:ext>
                </a:extLst>
              </a:tr>
              <a:tr h="127547">
                <a:tc>
                  <a:txBody>
                    <a:bodyPr/>
                    <a:lstStyle/>
                    <a:p>
                      <a:pPr algn="l" fontAlgn="ctr"/>
                      <a:r>
                        <a:rPr lang="en-US" sz="900" u="none" strike="noStrike" dirty="0" err="1">
                          <a:effectLst/>
                          <a:latin typeface="+mj-lt"/>
                          <a:ea typeface="宋体" panose="02010600030101010101" pitchFamily="2" charset="-122"/>
                        </a:rPr>
                        <a:t>Polyetheretherketone</a:t>
                      </a:r>
                      <a:r>
                        <a:rPr lang="en-US" sz="900" u="none" strike="noStrike" dirty="0">
                          <a:effectLst/>
                          <a:latin typeface="+mj-lt"/>
                          <a:ea typeface="宋体" panose="02010600030101010101" pitchFamily="2" charset="-122"/>
                        </a:rPr>
                        <a:t> PEEK</a:t>
                      </a:r>
                      <a:endParaRPr lang="en-US" sz="900" b="0" i="0" u="none" strike="noStrike" dirty="0">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31694-16-13</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42.1</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a:effectLst/>
                          <a:latin typeface="+mj-lt"/>
                          <a:ea typeface="宋体" panose="02010600030101010101" pitchFamily="2" charset="-122"/>
                        </a:rPr>
                        <a:t>36.2</a:t>
                      </a:r>
                      <a:endParaRPr lang="en-US" altLang="zh-CN" sz="900" b="0" i="0" u="none" strike="noStrike">
                        <a:solidFill>
                          <a:srgbClr val="000000"/>
                        </a:solidFill>
                        <a:effectLst/>
                        <a:latin typeface="+mj-lt"/>
                        <a:ea typeface="宋体" panose="02010600030101010101" pitchFamily="2" charset="-122"/>
                      </a:endParaRPr>
                    </a:p>
                  </a:txBody>
                  <a:tcPr marL="6378" marR="6378" marT="6378" marB="0" anchor="ctr"/>
                </a:tc>
                <a:tc>
                  <a:txBody>
                    <a:bodyPr/>
                    <a:lstStyle/>
                    <a:p>
                      <a:pPr algn="ctr" fontAlgn="ctr"/>
                      <a:r>
                        <a:rPr lang="en-US" altLang="zh-CN" sz="900" u="none" strike="noStrike" dirty="0">
                          <a:effectLst/>
                          <a:latin typeface="+mj-lt"/>
                          <a:ea typeface="宋体" panose="02010600030101010101" pitchFamily="2" charset="-122"/>
                        </a:rPr>
                        <a:t>5.9</a:t>
                      </a:r>
                      <a:endParaRPr lang="en-US" altLang="zh-CN" sz="900" b="0" i="0" u="none" strike="noStrike" dirty="0">
                        <a:solidFill>
                          <a:srgbClr val="000000"/>
                        </a:solidFill>
                        <a:effectLst/>
                        <a:latin typeface="+mj-lt"/>
                        <a:ea typeface="宋体" panose="02010600030101010101" pitchFamily="2" charset="-122"/>
                      </a:endParaRPr>
                    </a:p>
                  </a:txBody>
                  <a:tcPr marL="6378" marR="6378" marT="6378" marB="0" anchor="ctr"/>
                </a:tc>
                <a:extLst>
                  <a:ext uri="{0D108BD9-81ED-4DB2-BD59-A6C34878D82A}">
                    <a16:rowId xmlns:a16="http://schemas.microsoft.com/office/drawing/2014/main" val="10031"/>
                  </a:ext>
                </a:extLst>
              </a:tr>
            </a:tbl>
          </a:graphicData>
        </a:graphic>
      </p:graphicFrame>
      <p:sp>
        <p:nvSpPr>
          <p:cNvPr id="8" name="Rectangle 2">
            <a:extLst>
              <a:ext uri="{FF2B5EF4-FFF2-40B4-BE49-F238E27FC236}">
                <a16:creationId xmlns:a16="http://schemas.microsoft.com/office/drawing/2014/main" id="{3D07CA5B-5BF8-46D4-A0A6-57F11CEB5729}"/>
              </a:ext>
            </a:extLst>
          </p:cNvPr>
          <p:cNvSpPr>
            <a:spLocks noGrp="1" noChangeArrowheads="1"/>
          </p:cNvSpPr>
          <p:nvPr>
            <p:ph type="title"/>
          </p:nvPr>
        </p:nvSpPr>
        <p:spPr>
          <a:xfrm>
            <a:off x="1295400" y="304418"/>
            <a:ext cx="8229600" cy="9271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rPr>
              <a:t>什么是表面张力？</a:t>
            </a:r>
            <a:br>
              <a:rPr lang="en-US" altLang="zh-CN" sz="1800" kern="1200" dirty="0">
                <a:solidFill>
                  <a:srgbClr val="244279"/>
                </a:solidFill>
                <a:latin typeface="Adobe 黑体 Std R" panose="020B0400000000000000" pitchFamily="34" charset="-122"/>
                <a:ea typeface="Adobe 黑体 Std R" panose="020B0400000000000000" pitchFamily="34" charset="-122"/>
              </a:rPr>
            </a:br>
            <a:r>
              <a:rPr lang="en-US" altLang="zh-CN" sz="1800" kern="1200" dirty="0">
                <a:solidFill>
                  <a:srgbClr val="244279"/>
                </a:solidFill>
                <a:latin typeface="Adobe 黑体 Std R" panose="020B0400000000000000" pitchFamily="34" charset="-122"/>
                <a:ea typeface="Adobe 黑体 Std R" panose="020B0400000000000000" pitchFamily="34" charset="-122"/>
              </a:rPr>
              <a:t>— </a:t>
            </a:r>
            <a:r>
              <a:rPr lang="zh-CN" altLang="en-US" sz="1800" kern="1200" dirty="0">
                <a:solidFill>
                  <a:srgbClr val="244279"/>
                </a:solidFill>
                <a:latin typeface="Adobe 黑体 Std R" panose="020B0400000000000000" pitchFamily="34" charset="-122"/>
                <a:ea typeface="Adobe 黑体 Std R" panose="020B0400000000000000" pitchFamily="34" charset="-122"/>
              </a:rPr>
              <a:t>表面张力和接触角</a:t>
            </a:r>
            <a:endParaRPr lang="en-US" altLang="zh-CN" sz="1800" kern="1200" dirty="0">
              <a:solidFill>
                <a:srgbClr val="244279"/>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317284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400475" y="1568125"/>
            <a:ext cx="6154198" cy="307777"/>
          </a:xfrm>
          <a:prstGeom prst="rect">
            <a:avLst/>
          </a:prstGeom>
        </p:spPr>
        <p:txBody>
          <a:bodyPr wrap="square">
            <a:spAutoFit/>
          </a:bodyPr>
          <a:lstStyle/>
          <a:p>
            <a:r>
              <a:rPr lang="en-US" altLang="zh-CN" sz="1400" b="1" dirty="0">
                <a:latin typeface="宋体" panose="02010600030101010101" pitchFamily="2" charset="-122"/>
                <a:ea typeface="宋体" panose="02010600030101010101" pitchFamily="2" charset="-122"/>
              </a:rPr>
              <a:t>Young-Laplace</a:t>
            </a:r>
            <a:r>
              <a:rPr lang="zh-CN" altLang="en-US" sz="1400" b="1" dirty="0">
                <a:latin typeface="宋体" panose="02010600030101010101" pitchFamily="2" charset="-122"/>
                <a:ea typeface="宋体" panose="02010600030101010101" pitchFamily="2" charset="-122"/>
              </a:rPr>
              <a:t>方程拟合法</a:t>
            </a:r>
            <a:r>
              <a:rPr lang="en-US" altLang="zh-CN" sz="1400" b="1" dirty="0">
                <a:latin typeface="宋体" panose="02010600030101010101" pitchFamily="2" charset="-122"/>
                <a:ea typeface="宋体" panose="02010600030101010101" pitchFamily="2" charset="-122"/>
              </a:rPr>
              <a:t>-</a:t>
            </a:r>
            <a:r>
              <a:rPr lang="zh-CN" altLang="en-US" sz="1400" b="1" dirty="0">
                <a:latin typeface="宋体" panose="02010600030101010101" pitchFamily="2" charset="-122"/>
                <a:ea typeface="宋体" panose="02010600030101010101" pitchFamily="2" charset="-122"/>
              </a:rPr>
              <a:t>液滴影像分析法（</a:t>
            </a:r>
            <a:r>
              <a:rPr lang="en-US" altLang="zh-CN" sz="1400" b="1" dirty="0">
                <a:latin typeface="宋体" panose="02010600030101010101" pitchFamily="2" charset="-122"/>
                <a:ea typeface="宋体" panose="02010600030101010101" pitchFamily="2" charset="-122"/>
              </a:rPr>
              <a:t>Drop</a:t>
            </a:r>
            <a:r>
              <a:rPr lang="zh-CN" altLang="en-US" sz="1400" b="1" dirty="0">
                <a:latin typeface="宋体" panose="02010600030101010101" pitchFamily="2" charset="-122"/>
                <a:ea typeface="宋体" panose="02010600030101010101" pitchFamily="2" charset="-122"/>
              </a:rPr>
              <a:t> </a:t>
            </a:r>
            <a:r>
              <a:rPr lang="en-US" altLang="zh-CN" sz="1400" b="1" dirty="0">
                <a:latin typeface="宋体" panose="02010600030101010101" pitchFamily="2" charset="-122"/>
                <a:ea typeface="宋体" panose="02010600030101010101" pitchFamily="2" charset="-122"/>
              </a:rPr>
              <a:t>Shape Analysis)</a:t>
            </a:r>
            <a:endParaRPr lang="zh-CN" altLang="en-US" sz="1400" b="1" dirty="0">
              <a:latin typeface="宋体" panose="02010600030101010101" pitchFamily="2" charset="-122"/>
              <a:ea typeface="宋体" panose="02010600030101010101" pitchFamily="2" charset="-122"/>
            </a:endParaRPr>
          </a:p>
        </p:txBody>
      </p:sp>
      <p:sp>
        <p:nvSpPr>
          <p:cNvPr id="10" name="矩形 9">
            <a:extLst>
              <a:ext uri="{FF2B5EF4-FFF2-40B4-BE49-F238E27FC236}">
                <a16:creationId xmlns:a16="http://schemas.microsoft.com/office/drawing/2014/main" id="{C1F2674D-DE76-43BF-B7BF-CCF34561113A}"/>
              </a:ext>
            </a:extLst>
          </p:cNvPr>
          <p:cNvSpPr/>
          <p:nvPr/>
        </p:nvSpPr>
        <p:spPr>
          <a:xfrm>
            <a:off x="2445589" y="2090444"/>
            <a:ext cx="4572000" cy="293991"/>
          </a:xfrm>
          <a:prstGeom prst="rect">
            <a:avLst/>
          </a:prstGeom>
        </p:spPr>
        <p:txBody>
          <a:bodyPr wrap="square">
            <a:spAutoFit/>
          </a:bodyPr>
          <a:lstStyle/>
          <a:p>
            <a:pPr>
              <a:lnSpc>
                <a:spcPct val="150000"/>
              </a:lnSpc>
            </a:pPr>
            <a:r>
              <a:rPr lang="zh-CN" altLang="en-US" sz="1000" b="1" dirty="0">
                <a:solidFill>
                  <a:srgbClr val="244279"/>
                </a:solidFill>
                <a:ea typeface="宋体" panose="02010600030101010101" pitchFamily="2" charset="-122"/>
              </a:rPr>
              <a:t>不同液滴量时采用</a:t>
            </a:r>
            <a:r>
              <a:rPr lang="en-US" altLang="zh-CN" sz="1000" b="1" dirty="0">
                <a:solidFill>
                  <a:srgbClr val="244279"/>
                </a:solidFill>
                <a:ea typeface="宋体" panose="02010600030101010101" pitchFamily="2" charset="-122"/>
              </a:rPr>
              <a:t>Young-Laplace</a:t>
            </a:r>
            <a:r>
              <a:rPr lang="zh-CN" altLang="en-US" sz="1000" b="1" dirty="0">
                <a:solidFill>
                  <a:srgbClr val="244279"/>
                </a:solidFill>
                <a:ea typeface="宋体" panose="02010600030101010101" pitchFamily="2" charset="-122"/>
              </a:rPr>
              <a:t>方程拟合技术测得的接触角值变化：</a:t>
            </a:r>
            <a:endParaRPr lang="en-US" altLang="zh-CN" sz="1000" b="1" dirty="0">
              <a:solidFill>
                <a:srgbClr val="244279"/>
              </a:solidFill>
              <a:ea typeface="宋体" panose="02010600030101010101" pitchFamily="2" charset="-122"/>
            </a:endParaRPr>
          </a:p>
        </p:txBody>
      </p:sp>
      <p:graphicFrame>
        <p:nvGraphicFramePr>
          <p:cNvPr id="2" name="表格 1">
            <a:extLst>
              <a:ext uri="{FF2B5EF4-FFF2-40B4-BE49-F238E27FC236}">
                <a16:creationId xmlns:a16="http://schemas.microsoft.com/office/drawing/2014/main" id="{54877467-FACB-46E6-B4B0-06F971A4EF4E}"/>
              </a:ext>
            </a:extLst>
          </p:cNvPr>
          <p:cNvGraphicFramePr>
            <a:graphicFrameLocks noGrp="1"/>
          </p:cNvGraphicFramePr>
          <p:nvPr>
            <p:extLst>
              <p:ext uri="{D42A27DB-BD31-4B8C-83A1-F6EECF244321}">
                <p14:modId xmlns:p14="http://schemas.microsoft.com/office/powerpoint/2010/main" val="2419849246"/>
              </p:ext>
            </p:extLst>
          </p:nvPr>
        </p:nvGraphicFramePr>
        <p:xfrm>
          <a:off x="1205730" y="2471091"/>
          <a:ext cx="6568704" cy="1066800"/>
        </p:xfrm>
        <a:graphic>
          <a:graphicData uri="http://schemas.openxmlformats.org/drawingml/2006/table">
            <a:tbl>
              <a:tblPr/>
              <a:tblGrid>
                <a:gridCol w="821088">
                  <a:extLst>
                    <a:ext uri="{9D8B030D-6E8A-4147-A177-3AD203B41FA5}">
                      <a16:colId xmlns:a16="http://schemas.microsoft.com/office/drawing/2014/main" val="1265895725"/>
                    </a:ext>
                  </a:extLst>
                </a:gridCol>
                <a:gridCol w="821088">
                  <a:extLst>
                    <a:ext uri="{9D8B030D-6E8A-4147-A177-3AD203B41FA5}">
                      <a16:colId xmlns:a16="http://schemas.microsoft.com/office/drawing/2014/main" val="3707716581"/>
                    </a:ext>
                  </a:extLst>
                </a:gridCol>
                <a:gridCol w="821088">
                  <a:extLst>
                    <a:ext uri="{9D8B030D-6E8A-4147-A177-3AD203B41FA5}">
                      <a16:colId xmlns:a16="http://schemas.microsoft.com/office/drawing/2014/main" val="1230230600"/>
                    </a:ext>
                  </a:extLst>
                </a:gridCol>
                <a:gridCol w="821088">
                  <a:extLst>
                    <a:ext uri="{9D8B030D-6E8A-4147-A177-3AD203B41FA5}">
                      <a16:colId xmlns:a16="http://schemas.microsoft.com/office/drawing/2014/main" val="284106669"/>
                    </a:ext>
                  </a:extLst>
                </a:gridCol>
                <a:gridCol w="821088">
                  <a:extLst>
                    <a:ext uri="{9D8B030D-6E8A-4147-A177-3AD203B41FA5}">
                      <a16:colId xmlns:a16="http://schemas.microsoft.com/office/drawing/2014/main" val="3415955176"/>
                    </a:ext>
                  </a:extLst>
                </a:gridCol>
                <a:gridCol w="821088">
                  <a:extLst>
                    <a:ext uri="{9D8B030D-6E8A-4147-A177-3AD203B41FA5}">
                      <a16:colId xmlns:a16="http://schemas.microsoft.com/office/drawing/2014/main" val="1585985357"/>
                    </a:ext>
                  </a:extLst>
                </a:gridCol>
                <a:gridCol w="821088">
                  <a:extLst>
                    <a:ext uri="{9D8B030D-6E8A-4147-A177-3AD203B41FA5}">
                      <a16:colId xmlns:a16="http://schemas.microsoft.com/office/drawing/2014/main" val="1284917255"/>
                    </a:ext>
                  </a:extLst>
                </a:gridCol>
                <a:gridCol w="821088">
                  <a:extLst>
                    <a:ext uri="{9D8B030D-6E8A-4147-A177-3AD203B41FA5}">
                      <a16:colId xmlns:a16="http://schemas.microsoft.com/office/drawing/2014/main" val="2370937853"/>
                    </a:ext>
                  </a:extLst>
                </a:gridCol>
              </a:tblGrid>
              <a:tr h="533400">
                <a:tc>
                  <a:txBody>
                    <a:bodyPr/>
                    <a:lstStyle/>
                    <a:p>
                      <a:pPr algn="ctr" fontAlgn="ctr"/>
                      <a:r>
                        <a:rPr lang="zh-CN" altLang="en-US" sz="1100" b="0" i="0" u="none" strike="noStrike" dirty="0">
                          <a:solidFill>
                            <a:srgbClr val="000000"/>
                          </a:solidFill>
                          <a:effectLst/>
                          <a:latin typeface="宋体" panose="02010600030101010101" pitchFamily="2" charset="-122"/>
                          <a:ea typeface="宋体" panose="02010600030101010101" pitchFamily="2" charset="-122"/>
                        </a:rPr>
                        <a:t>体积</a:t>
                      </a:r>
                      <a:r>
                        <a:rPr lang="en-US" altLang="zh-CN" sz="1100" b="0" i="0" u="none" strike="noStrike" dirty="0" err="1">
                          <a:solidFill>
                            <a:srgbClr val="000000"/>
                          </a:solidFill>
                          <a:effectLst/>
                          <a:latin typeface="宋体" panose="02010600030101010101" pitchFamily="2" charset="-122"/>
                          <a:ea typeface="宋体" panose="02010600030101010101" pitchFamily="2" charset="-122"/>
                        </a:rPr>
                        <a:t>uL</a:t>
                      </a:r>
                      <a:endParaRPr lang="en-US" altLang="zh-CN" sz="11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2.042595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4.607085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13.71156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18.18168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28.77387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panose="02010600030101010101" pitchFamily="2" charset="-122"/>
                          <a:ea typeface="宋体" panose="02010600030101010101" pitchFamily="2" charset="-122"/>
                        </a:rPr>
                        <a:t>36.55385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panose="02010600030101010101" pitchFamily="2" charset="-122"/>
                          <a:ea typeface="宋体" panose="02010600030101010101" pitchFamily="2" charset="-122"/>
                        </a:rPr>
                        <a:t>40.58236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0188020"/>
                  </a:ext>
                </a:extLst>
              </a:tr>
              <a:tr h="533400">
                <a:tc>
                  <a:txBody>
                    <a:bodyPr/>
                    <a:lstStyle/>
                    <a:p>
                      <a:pPr algn="ctr" fontAlgn="ctr"/>
                      <a:r>
                        <a:rPr lang="zh-CN" altLang="en-US" sz="1100" b="0" i="0" u="none" strike="noStrike" dirty="0">
                          <a:solidFill>
                            <a:srgbClr val="000000"/>
                          </a:solidFill>
                          <a:effectLst/>
                          <a:latin typeface="宋体" panose="02010600030101010101" pitchFamily="2" charset="-122"/>
                          <a:ea typeface="宋体" panose="02010600030101010101" pitchFamily="2" charset="-122"/>
                        </a:rPr>
                        <a:t>接触角值</a:t>
                      </a:r>
                      <a:endParaRPr lang="en-US" altLang="zh-CN" sz="11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106.7364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102.6433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101.9869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101.0295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107.1986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106.994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107.3059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142954"/>
                  </a:ext>
                </a:extLst>
              </a:tr>
            </a:tbl>
          </a:graphicData>
        </a:graphic>
      </p:graphicFrame>
      <p:pic>
        <p:nvPicPr>
          <p:cNvPr id="5" name="图片 4">
            <a:extLst>
              <a:ext uri="{FF2B5EF4-FFF2-40B4-BE49-F238E27FC236}">
                <a16:creationId xmlns:a16="http://schemas.microsoft.com/office/drawing/2014/main" id="{083C20C2-36F7-40CD-8330-346E5BC973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708" y="3810000"/>
            <a:ext cx="1820174" cy="1161814"/>
          </a:xfrm>
          <a:prstGeom prst="rect">
            <a:avLst/>
          </a:prstGeom>
        </p:spPr>
      </p:pic>
      <p:pic>
        <p:nvPicPr>
          <p:cNvPr id="8" name="图片 7">
            <a:extLst>
              <a:ext uri="{FF2B5EF4-FFF2-40B4-BE49-F238E27FC236}">
                <a16:creationId xmlns:a16="http://schemas.microsoft.com/office/drawing/2014/main" id="{19AA7925-8FFF-443E-8527-2E7417F16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3810000"/>
            <a:ext cx="1823082" cy="1163669"/>
          </a:xfrm>
          <a:prstGeom prst="rect">
            <a:avLst/>
          </a:prstGeom>
        </p:spPr>
      </p:pic>
      <p:pic>
        <p:nvPicPr>
          <p:cNvPr id="12" name="图片 11">
            <a:extLst>
              <a:ext uri="{FF2B5EF4-FFF2-40B4-BE49-F238E27FC236}">
                <a16:creationId xmlns:a16="http://schemas.microsoft.com/office/drawing/2014/main" id="{449E6129-FC16-4A70-83FE-91F8E944EF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3803699"/>
            <a:ext cx="1823081" cy="1163669"/>
          </a:xfrm>
          <a:prstGeom prst="rect">
            <a:avLst/>
          </a:prstGeom>
        </p:spPr>
      </p:pic>
      <p:pic>
        <p:nvPicPr>
          <p:cNvPr id="15" name="图片 14">
            <a:extLst>
              <a:ext uri="{FF2B5EF4-FFF2-40B4-BE49-F238E27FC236}">
                <a16:creationId xmlns:a16="http://schemas.microsoft.com/office/drawing/2014/main" id="{C87347F6-90FC-458F-87E7-D29D038E3D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9530" y="3803699"/>
            <a:ext cx="1823081" cy="1163669"/>
          </a:xfrm>
          <a:prstGeom prst="rect">
            <a:avLst/>
          </a:prstGeom>
        </p:spPr>
      </p:pic>
      <p:pic>
        <p:nvPicPr>
          <p:cNvPr id="17" name="图片 16">
            <a:extLst>
              <a:ext uri="{FF2B5EF4-FFF2-40B4-BE49-F238E27FC236}">
                <a16:creationId xmlns:a16="http://schemas.microsoft.com/office/drawing/2014/main" id="{39731250-0D0E-46FC-9F8B-3E17872C4C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08" y="5145126"/>
            <a:ext cx="1820174" cy="1161813"/>
          </a:xfrm>
          <a:prstGeom prst="rect">
            <a:avLst/>
          </a:prstGeom>
        </p:spPr>
      </p:pic>
      <p:pic>
        <p:nvPicPr>
          <p:cNvPr id="20" name="图片 19">
            <a:extLst>
              <a:ext uri="{FF2B5EF4-FFF2-40B4-BE49-F238E27FC236}">
                <a16:creationId xmlns:a16="http://schemas.microsoft.com/office/drawing/2014/main" id="{9D1B03A5-459A-4040-B924-08184FF885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1345" y="5146565"/>
            <a:ext cx="1818737" cy="1160896"/>
          </a:xfrm>
          <a:prstGeom prst="rect">
            <a:avLst/>
          </a:prstGeom>
        </p:spPr>
      </p:pic>
      <p:pic>
        <p:nvPicPr>
          <p:cNvPr id="25" name="图片 24">
            <a:extLst>
              <a:ext uri="{FF2B5EF4-FFF2-40B4-BE49-F238E27FC236}">
                <a16:creationId xmlns:a16="http://schemas.microsoft.com/office/drawing/2014/main" id="{4FFF9609-7C77-46F4-9426-DB3F10E6EF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8200" y="5107212"/>
            <a:ext cx="1879572" cy="1199727"/>
          </a:xfrm>
          <a:prstGeom prst="rect">
            <a:avLst/>
          </a:prstGeom>
        </p:spPr>
      </p:pic>
      <p:sp>
        <p:nvSpPr>
          <p:cNvPr id="18" name="Rectangle 2">
            <a:extLst>
              <a:ext uri="{FF2B5EF4-FFF2-40B4-BE49-F238E27FC236}">
                <a16:creationId xmlns:a16="http://schemas.microsoft.com/office/drawing/2014/main" id="{BE68C50D-8461-4520-BF49-B581BA486715}"/>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9" name="图片 18">
            <a:extLst>
              <a:ext uri="{FF2B5EF4-FFF2-40B4-BE49-F238E27FC236}">
                <a16:creationId xmlns:a16="http://schemas.microsoft.com/office/drawing/2014/main" id="{223FB44C-4EF5-47AE-856A-312C5C6EDB23}"/>
              </a:ext>
            </a:extLst>
          </p:cNvPr>
          <p:cNvPicPr>
            <a:picLocks noChangeAspect="1"/>
          </p:cNvPicPr>
          <p:nvPr/>
        </p:nvPicPr>
        <p:blipFill>
          <a:blip r:embed="rId9"/>
          <a:stretch>
            <a:fillRect/>
          </a:stretch>
        </p:blipFill>
        <p:spPr>
          <a:xfrm>
            <a:off x="1285754" y="315901"/>
            <a:ext cx="999077" cy="924821"/>
          </a:xfrm>
          <a:prstGeom prst="rect">
            <a:avLst/>
          </a:prstGeom>
        </p:spPr>
      </p:pic>
    </p:spTree>
    <p:extLst>
      <p:ext uri="{BB962C8B-B14F-4D97-AF65-F5344CB8AC3E}">
        <p14:creationId xmlns:p14="http://schemas.microsoft.com/office/powerpoint/2010/main" val="400944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991B5AB-3633-47A7-97CC-1E285850C3C9}"/>
              </a:ext>
            </a:extLst>
          </p:cNvPr>
          <p:cNvPicPr>
            <a:picLocks noChangeAspect="1"/>
          </p:cNvPicPr>
          <p:nvPr/>
        </p:nvPicPr>
        <p:blipFill>
          <a:blip r:embed="rId2"/>
          <a:stretch>
            <a:fillRect/>
          </a:stretch>
        </p:blipFill>
        <p:spPr>
          <a:xfrm>
            <a:off x="1371600" y="1839086"/>
            <a:ext cx="6047619" cy="4542857"/>
          </a:xfrm>
          <a:prstGeom prst="rect">
            <a:avLst/>
          </a:prstGeom>
        </p:spPr>
      </p:pic>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168215" y="1426861"/>
            <a:ext cx="6154198" cy="307777"/>
          </a:xfrm>
          <a:prstGeom prst="rect">
            <a:avLst/>
          </a:prstGeom>
        </p:spPr>
        <p:txBody>
          <a:bodyPr wrap="square">
            <a:spAutoFit/>
          </a:bodyPr>
          <a:lstStyle/>
          <a:p>
            <a:r>
              <a:rPr lang="en-US" altLang="zh-CN" sz="1400" b="1" dirty="0">
                <a:latin typeface="宋体" panose="02010600030101010101" pitchFamily="2" charset="-122"/>
                <a:ea typeface="宋体" panose="02010600030101010101" pitchFamily="2" charset="-122"/>
              </a:rPr>
              <a:t>Young-Laplace</a:t>
            </a:r>
            <a:r>
              <a:rPr lang="zh-CN" altLang="en-US" sz="1400" b="1" dirty="0">
                <a:latin typeface="宋体" panose="02010600030101010101" pitchFamily="2" charset="-122"/>
                <a:ea typeface="宋体" panose="02010600030101010101" pitchFamily="2" charset="-122"/>
              </a:rPr>
              <a:t>方程拟合法</a:t>
            </a:r>
            <a:r>
              <a:rPr lang="en-US" altLang="zh-CN" sz="1400" b="1" dirty="0">
                <a:latin typeface="宋体" panose="02010600030101010101" pitchFamily="2" charset="-122"/>
                <a:ea typeface="宋体" panose="02010600030101010101" pitchFamily="2" charset="-122"/>
              </a:rPr>
              <a:t>-</a:t>
            </a:r>
            <a:r>
              <a:rPr lang="zh-CN" altLang="en-US" sz="1400" b="1" dirty="0">
                <a:latin typeface="宋体" panose="02010600030101010101" pitchFamily="2" charset="-122"/>
                <a:ea typeface="宋体" panose="02010600030101010101" pitchFamily="2" charset="-122"/>
              </a:rPr>
              <a:t>液滴影像分析法（</a:t>
            </a:r>
            <a:r>
              <a:rPr lang="en-US" altLang="zh-CN" sz="1400" b="1" dirty="0">
                <a:latin typeface="宋体" panose="02010600030101010101" pitchFamily="2" charset="-122"/>
                <a:ea typeface="宋体" panose="02010600030101010101" pitchFamily="2" charset="-122"/>
              </a:rPr>
              <a:t>Drop</a:t>
            </a:r>
            <a:r>
              <a:rPr lang="zh-CN" altLang="en-US" sz="1400" b="1" dirty="0">
                <a:latin typeface="宋体" panose="02010600030101010101" pitchFamily="2" charset="-122"/>
                <a:ea typeface="宋体" panose="02010600030101010101" pitchFamily="2" charset="-122"/>
              </a:rPr>
              <a:t> </a:t>
            </a:r>
            <a:r>
              <a:rPr lang="en-US" altLang="zh-CN" sz="1400" b="1" dirty="0">
                <a:latin typeface="宋体" panose="02010600030101010101" pitchFamily="2" charset="-122"/>
                <a:ea typeface="宋体" panose="02010600030101010101" pitchFamily="2" charset="-122"/>
              </a:rPr>
              <a:t>Shape Analysis)</a:t>
            </a:r>
            <a:endParaRPr lang="zh-CN" altLang="en-US" sz="1400" b="1" dirty="0">
              <a:latin typeface="宋体" panose="02010600030101010101" pitchFamily="2" charset="-122"/>
              <a:ea typeface="宋体" panose="02010600030101010101" pitchFamily="2" charset="-122"/>
            </a:endParaRPr>
          </a:p>
        </p:txBody>
      </p:sp>
      <p:pic>
        <p:nvPicPr>
          <p:cNvPr id="8" name="图片 7">
            <a:extLst>
              <a:ext uri="{FF2B5EF4-FFF2-40B4-BE49-F238E27FC236}">
                <a16:creationId xmlns:a16="http://schemas.microsoft.com/office/drawing/2014/main" id="{4F16CBDB-B32F-4130-BCA1-DFE3B7981949}"/>
              </a:ext>
            </a:extLst>
          </p:cNvPr>
          <p:cNvPicPr>
            <a:picLocks noChangeAspect="1"/>
          </p:cNvPicPr>
          <p:nvPr/>
        </p:nvPicPr>
        <p:blipFill>
          <a:blip r:embed="rId3"/>
          <a:stretch>
            <a:fillRect/>
          </a:stretch>
        </p:blipFill>
        <p:spPr>
          <a:xfrm>
            <a:off x="6350" y="2179187"/>
            <a:ext cx="4946650" cy="2974154"/>
          </a:xfrm>
          <a:prstGeom prst="rect">
            <a:avLst/>
          </a:prstGeom>
        </p:spPr>
      </p:pic>
      <p:sp>
        <p:nvSpPr>
          <p:cNvPr id="2" name="文本框 1">
            <a:extLst>
              <a:ext uri="{FF2B5EF4-FFF2-40B4-BE49-F238E27FC236}">
                <a16:creationId xmlns:a16="http://schemas.microsoft.com/office/drawing/2014/main" id="{2C15B93A-C5CB-491B-A3B1-93177B16EF79}"/>
              </a:ext>
            </a:extLst>
          </p:cNvPr>
          <p:cNvSpPr txBox="1"/>
          <p:nvPr/>
        </p:nvSpPr>
        <p:spPr>
          <a:xfrm>
            <a:off x="152400" y="1826979"/>
            <a:ext cx="3810000"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基于</a:t>
            </a:r>
            <a:r>
              <a:rPr lang="en-US" altLang="zh-CN" sz="1400" dirty="0">
                <a:latin typeface="宋体" panose="02010600030101010101" pitchFamily="2" charset="-122"/>
                <a:ea typeface="宋体" panose="02010600030101010101" pitchFamily="2" charset="-122"/>
              </a:rPr>
              <a:t>Select </a:t>
            </a:r>
            <a:r>
              <a:rPr lang="en-US" altLang="zh-CN" sz="1400" dirty="0" err="1">
                <a:latin typeface="宋体" panose="02010600030101010101" pitchFamily="2" charset="-122"/>
                <a:ea typeface="宋体" panose="02010600030101010101" pitchFamily="2" charset="-122"/>
              </a:rPr>
              <a:t>Plance</a:t>
            </a:r>
            <a:r>
              <a:rPr lang="zh-CN" altLang="en-US" sz="1400" dirty="0">
                <a:latin typeface="宋体" panose="02010600030101010101" pitchFamily="2" charset="-122"/>
                <a:ea typeface="宋体" panose="02010600030101010101" pitchFamily="2" charset="-122"/>
              </a:rPr>
              <a:t>和</a:t>
            </a:r>
            <a:r>
              <a:rPr lang="en-US" altLang="zh-CN" sz="1400" dirty="0">
                <a:latin typeface="宋体" panose="02010600030101010101" pitchFamily="2" charset="-122"/>
                <a:ea typeface="宋体" panose="02010600030101010101" pitchFamily="2" charset="-122"/>
              </a:rPr>
              <a:t>Young-Laplace</a:t>
            </a:r>
            <a:r>
              <a:rPr lang="zh-CN" altLang="en-US" sz="1400" dirty="0">
                <a:latin typeface="宋体" panose="02010600030101010101" pitchFamily="2" charset="-122"/>
                <a:ea typeface="宋体" panose="02010600030101010101" pitchFamily="2" charset="-122"/>
              </a:rPr>
              <a:t>方程拟合</a:t>
            </a:r>
          </a:p>
        </p:txBody>
      </p:sp>
      <p:sp>
        <p:nvSpPr>
          <p:cNvPr id="14" name="文本框 13">
            <a:extLst>
              <a:ext uri="{FF2B5EF4-FFF2-40B4-BE49-F238E27FC236}">
                <a16:creationId xmlns:a16="http://schemas.microsoft.com/office/drawing/2014/main" id="{4E3A3053-4264-4DFB-BE54-7CE55AE55A22}"/>
              </a:ext>
            </a:extLst>
          </p:cNvPr>
          <p:cNvSpPr txBox="1"/>
          <p:nvPr/>
        </p:nvSpPr>
        <p:spPr>
          <a:xfrm>
            <a:off x="4572000" y="1811306"/>
            <a:ext cx="3810000" cy="307777"/>
          </a:xfrm>
          <a:prstGeom prst="rect">
            <a:avLst/>
          </a:prstGeom>
          <a:noFill/>
        </p:spPr>
        <p:txBody>
          <a:bodyPr wrap="square" rtlCol="0">
            <a:spAutoFit/>
          </a:bodyPr>
          <a:lstStyle/>
          <a:p>
            <a:r>
              <a:rPr lang="en-US" altLang="zh-CN" sz="1400" dirty="0">
                <a:latin typeface="宋体" panose="02010600030101010101" pitchFamily="2" charset="-122"/>
                <a:ea typeface="宋体" panose="02010600030101010101" pitchFamily="2" charset="-122"/>
              </a:rPr>
              <a:t>ADSA-</a:t>
            </a:r>
            <a:r>
              <a:rPr lang="en-US" altLang="zh-CN" sz="1400" dirty="0" err="1">
                <a:latin typeface="宋体" panose="02010600030101010101" pitchFamily="2" charset="-122"/>
                <a:ea typeface="宋体" panose="02010600030101010101" pitchFamily="2" charset="-122"/>
              </a:rPr>
              <a:t>RealDrop</a:t>
            </a:r>
            <a:r>
              <a:rPr lang="zh-CN" altLang="en-US" sz="1400" dirty="0">
                <a:latin typeface="宋体" panose="02010600030101010101" pitchFamily="2" charset="-122"/>
                <a:ea typeface="宋体" panose="02010600030101010101" pitchFamily="2" charset="-122"/>
              </a:rPr>
              <a:t>算法的</a:t>
            </a:r>
            <a:r>
              <a:rPr lang="en-US" altLang="zh-CN" sz="1400" dirty="0">
                <a:latin typeface="宋体" panose="02010600030101010101" pitchFamily="2" charset="-122"/>
                <a:ea typeface="宋体" panose="02010600030101010101" pitchFamily="2" charset="-122"/>
              </a:rPr>
              <a:t>Young-Laplace</a:t>
            </a:r>
            <a:r>
              <a:rPr lang="zh-CN" altLang="en-US" sz="1400" dirty="0">
                <a:latin typeface="宋体" panose="02010600030101010101" pitchFamily="2" charset="-122"/>
                <a:ea typeface="宋体" panose="02010600030101010101" pitchFamily="2" charset="-122"/>
              </a:rPr>
              <a:t>方程拟合</a:t>
            </a:r>
          </a:p>
        </p:txBody>
      </p:sp>
      <p:sp>
        <p:nvSpPr>
          <p:cNvPr id="16" name="文本框 15">
            <a:extLst>
              <a:ext uri="{FF2B5EF4-FFF2-40B4-BE49-F238E27FC236}">
                <a16:creationId xmlns:a16="http://schemas.microsoft.com/office/drawing/2014/main" id="{F8118B40-33FD-4F64-9793-21CA4DA1AAE2}"/>
              </a:ext>
            </a:extLst>
          </p:cNvPr>
          <p:cNvSpPr txBox="1"/>
          <p:nvPr/>
        </p:nvSpPr>
        <p:spPr>
          <a:xfrm>
            <a:off x="5913690" y="2063694"/>
            <a:ext cx="3810000"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椭圆拟合时所得接触角值</a:t>
            </a:r>
          </a:p>
        </p:txBody>
      </p:sp>
      <p:pic>
        <p:nvPicPr>
          <p:cNvPr id="12" name="图片 11">
            <a:extLst>
              <a:ext uri="{FF2B5EF4-FFF2-40B4-BE49-F238E27FC236}">
                <a16:creationId xmlns:a16="http://schemas.microsoft.com/office/drawing/2014/main" id="{2E95BE67-97E4-4B5E-B773-9848B2533A17}"/>
              </a:ext>
            </a:extLst>
          </p:cNvPr>
          <p:cNvPicPr>
            <a:picLocks noChangeAspect="1"/>
          </p:cNvPicPr>
          <p:nvPr/>
        </p:nvPicPr>
        <p:blipFill rotWithShape="1">
          <a:blip r:embed="rId4">
            <a:extLst>
              <a:ext uri="{28A0092B-C50C-407E-A947-70E740481C1C}">
                <a14:useLocalDpi xmlns:a14="http://schemas.microsoft.com/office/drawing/2010/main" val="0"/>
              </a:ext>
            </a:extLst>
          </a:blip>
          <a:srcRect b="18174"/>
          <a:stretch/>
        </p:blipFill>
        <p:spPr>
          <a:xfrm>
            <a:off x="4177404" y="2143441"/>
            <a:ext cx="4966596" cy="3048000"/>
          </a:xfrm>
          <a:prstGeom prst="rect">
            <a:avLst/>
          </a:prstGeom>
        </p:spPr>
      </p:pic>
      <p:sp>
        <p:nvSpPr>
          <p:cNvPr id="15" name="Rectangle 2">
            <a:extLst>
              <a:ext uri="{FF2B5EF4-FFF2-40B4-BE49-F238E27FC236}">
                <a16:creationId xmlns:a16="http://schemas.microsoft.com/office/drawing/2014/main" id="{11D365A0-4C11-40C4-AEF7-41AD6BC51E77}"/>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7" name="图片 16">
            <a:extLst>
              <a:ext uri="{FF2B5EF4-FFF2-40B4-BE49-F238E27FC236}">
                <a16:creationId xmlns:a16="http://schemas.microsoft.com/office/drawing/2014/main" id="{D8106F68-32AF-4521-ACE7-DB097A5B78A2}"/>
              </a:ext>
            </a:extLst>
          </p:cNvPr>
          <p:cNvPicPr>
            <a:picLocks noChangeAspect="1"/>
          </p:cNvPicPr>
          <p:nvPr/>
        </p:nvPicPr>
        <p:blipFill>
          <a:blip r:embed="rId5"/>
          <a:stretch>
            <a:fillRect/>
          </a:stretch>
        </p:blipFill>
        <p:spPr>
          <a:xfrm>
            <a:off x="1285754" y="315901"/>
            <a:ext cx="999077" cy="924821"/>
          </a:xfrm>
          <a:prstGeom prst="rect">
            <a:avLst/>
          </a:prstGeom>
        </p:spPr>
      </p:pic>
    </p:spTree>
    <p:extLst>
      <p:ext uri="{BB962C8B-B14F-4D97-AF65-F5344CB8AC3E}">
        <p14:creationId xmlns:p14="http://schemas.microsoft.com/office/powerpoint/2010/main" val="105434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par>
                          <p:cTn id="50" fill="hold">
                            <p:stCondLst>
                              <p:cond delay="500"/>
                            </p:stCondLst>
                            <p:childTnLst>
                              <p:par>
                                <p:cTn id="51" presetID="22" presetClass="entr" presetSubtype="4"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2" grpId="1"/>
      <p:bldP spid="14" grpId="0"/>
      <p:bldP spid="14" grpId="1"/>
      <p:bldP spid="16"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文本框 13">
            <a:extLst>
              <a:ext uri="{FF2B5EF4-FFF2-40B4-BE49-F238E27FC236}">
                <a16:creationId xmlns:a16="http://schemas.microsoft.com/office/drawing/2014/main" id="{4E3A3053-4264-4DFB-BE54-7CE55AE55A22}"/>
              </a:ext>
            </a:extLst>
          </p:cNvPr>
          <p:cNvSpPr txBox="1"/>
          <p:nvPr/>
        </p:nvSpPr>
        <p:spPr>
          <a:xfrm>
            <a:off x="326033" y="1332551"/>
            <a:ext cx="8820842" cy="523220"/>
          </a:xfrm>
          <a:prstGeom prst="rect">
            <a:avLst/>
          </a:prstGeom>
          <a:noFill/>
        </p:spPr>
        <p:txBody>
          <a:bodyPr wrap="square" rtlCol="0">
            <a:spAutoFit/>
          </a:bodyPr>
          <a:lstStyle/>
          <a:p>
            <a:r>
              <a:rPr lang="en-US" altLang="zh-CN" sz="1400" dirty="0">
                <a:latin typeface="宋体" panose="02010600030101010101" pitchFamily="2" charset="-122"/>
                <a:ea typeface="宋体" panose="02010600030101010101" pitchFamily="2" charset="-122"/>
              </a:rPr>
              <a:t>Young-Laplace</a:t>
            </a:r>
            <a:r>
              <a:rPr lang="zh-CN" altLang="en-US" sz="1400" dirty="0">
                <a:latin typeface="宋体" panose="02010600030101010101" pitchFamily="2" charset="-122"/>
                <a:ea typeface="宋体" panose="02010600030101010101" pitchFamily="2" charset="-122"/>
              </a:rPr>
              <a:t>方程拟合（</a:t>
            </a:r>
            <a:r>
              <a:rPr lang="en-US" altLang="zh-CN" sz="1400" dirty="0">
                <a:latin typeface="宋体" panose="02010600030101010101" pitchFamily="2" charset="-122"/>
                <a:ea typeface="宋体" panose="02010600030101010101" pitchFamily="2" charset="-122"/>
              </a:rPr>
              <a:t>Select Plane</a:t>
            </a:r>
            <a:r>
              <a:rPr lang="zh-CN" altLang="en-US" sz="1400" dirty="0">
                <a:latin typeface="宋体" panose="02010600030101010101" pitchFamily="2" charset="-122"/>
                <a:ea typeface="宋体" panose="02010600030101010101" pitchFamily="2" charset="-122"/>
              </a:rPr>
              <a:t>与</a:t>
            </a:r>
            <a:r>
              <a:rPr lang="en-US" altLang="zh-CN" sz="1400" dirty="0">
                <a:latin typeface="宋体" panose="02010600030101010101" pitchFamily="2" charset="-122"/>
                <a:ea typeface="宋体" panose="02010600030101010101" pitchFamily="2" charset="-122"/>
              </a:rPr>
              <a:t>ADSA-</a:t>
            </a:r>
            <a:r>
              <a:rPr lang="en-US" altLang="zh-CN" sz="1400" dirty="0" err="1">
                <a:latin typeface="宋体" panose="02010600030101010101" pitchFamily="2" charset="-122"/>
                <a:ea typeface="宋体" panose="02010600030101010101" pitchFamily="2" charset="-122"/>
              </a:rPr>
              <a:t>RealDrop</a:t>
            </a:r>
            <a:r>
              <a:rPr lang="zh-CN" altLang="en-US" sz="1400" dirty="0">
                <a:latin typeface="宋体" panose="02010600030101010101" pitchFamily="2" charset="-122"/>
                <a:ea typeface="宋体" panose="02010600030101010101" pitchFamily="2" charset="-122"/>
              </a:rPr>
              <a:t>算法）与椭圆拟合对比</a:t>
            </a:r>
            <a:r>
              <a:rPr lang="en-US" altLang="zh-CN" sz="1400" dirty="0">
                <a:latin typeface="宋体" panose="02010600030101010101" pitchFamily="2" charset="-122"/>
                <a:ea typeface="宋体" panose="02010600030101010101" pitchFamily="2" charset="-122"/>
              </a:rPr>
              <a:t>(118.5</a:t>
            </a:r>
            <a:r>
              <a:rPr lang="zh-CN" altLang="en-US" sz="1400" dirty="0">
                <a:latin typeface="宋体" panose="02010600030101010101" pitchFamily="2" charset="-122"/>
                <a:ea typeface="宋体" panose="02010600030101010101" pitchFamily="2" charset="-122"/>
              </a:rPr>
              <a:t>和</a:t>
            </a:r>
            <a:r>
              <a:rPr lang="en-US" altLang="zh-CN" sz="1400" dirty="0">
                <a:latin typeface="宋体" panose="02010600030101010101" pitchFamily="2" charset="-122"/>
                <a:ea typeface="宋体" panose="02010600030101010101" pitchFamily="2" charset="-122"/>
              </a:rPr>
              <a:t>120</a:t>
            </a:r>
            <a:r>
              <a:rPr lang="zh-CN" altLang="en-US" sz="1400" dirty="0">
                <a:latin typeface="宋体" panose="02010600030101010101" pitchFamily="2" charset="-122"/>
                <a:ea typeface="宋体" panose="02010600030101010101" pitchFamily="2" charset="-122"/>
              </a:rPr>
              <a:t>度两张图像，相差</a:t>
            </a:r>
            <a:r>
              <a:rPr lang="en-US" altLang="zh-CN" sz="1400" dirty="0">
                <a:latin typeface="宋体" panose="02010600030101010101" pitchFamily="2" charset="-122"/>
                <a:ea typeface="宋体" panose="02010600030101010101" pitchFamily="2" charset="-122"/>
              </a:rPr>
              <a:t>1.5</a:t>
            </a:r>
            <a:r>
              <a:rPr lang="zh-CN" altLang="en-US" sz="1400" dirty="0">
                <a:latin typeface="宋体" panose="02010600030101010101" pitchFamily="2" charset="-122"/>
                <a:ea typeface="宋体" panose="02010600030101010101" pitchFamily="2" charset="-122"/>
              </a:rPr>
              <a:t>度接触角值的图片对比。</a:t>
            </a:r>
            <a:r>
              <a:rPr lang="en-US" altLang="zh-CN" sz="1400" dirty="0">
                <a:latin typeface="宋体" panose="02010600030101010101" pitchFamily="2" charset="-122"/>
                <a:ea typeface="宋体" panose="02010600030101010101" pitchFamily="2" charset="-122"/>
              </a:rPr>
              <a:t>119</a:t>
            </a:r>
            <a:r>
              <a:rPr lang="zh-CN" altLang="en-US" sz="1400" dirty="0">
                <a:latin typeface="宋体" panose="02010600030101010101" pitchFamily="2" charset="-122"/>
                <a:ea typeface="宋体" panose="02010600030101010101" pitchFamily="2" charset="-122"/>
              </a:rPr>
              <a:t>度时图片。</a:t>
            </a:r>
          </a:p>
        </p:txBody>
      </p:sp>
      <p:pic>
        <p:nvPicPr>
          <p:cNvPr id="5" name="图片 4">
            <a:extLst>
              <a:ext uri="{FF2B5EF4-FFF2-40B4-BE49-F238E27FC236}">
                <a16:creationId xmlns:a16="http://schemas.microsoft.com/office/drawing/2014/main" id="{7417C1AD-F1E2-4321-8530-41C1D1367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837" y="1891711"/>
            <a:ext cx="3581400" cy="2387600"/>
          </a:xfrm>
          <a:prstGeom prst="rect">
            <a:avLst/>
          </a:prstGeom>
        </p:spPr>
      </p:pic>
      <p:pic>
        <p:nvPicPr>
          <p:cNvPr id="13" name="图片 12">
            <a:extLst>
              <a:ext uri="{FF2B5EF4-FFF2-40B4-BE49-F238E27FC236}">
                <a16:creationId xmlns:a16="http://schemas.microsoft.com/office/drawing/2014/main" id="{4F248267-B4D6-467B-BA9D-0DC574FE5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6" y="1891710"/>
            <a:ext cx="3582000" cy="2388000"/>
          </a:xfrm>
          <a:prstGeom prst="rect">
            <a:avLst/>
          </a:prstGeom>
        </p:spPr>
      </p:pic>
      <p:pic>
        <p:nvPicPr>
          <p:cNvPr id="20" name="图片 19">
            <a:extLst>
              <a:ext uri="{FF2B5EF4-FFF2-40B4-BE49-F238E27FC236}">
                <a16:creationId xmlns:a16="http://schemas.microsoft.com/office/drawing/2014/main" id="{C28888D4-3D28-4AF2-9DCD-903D0BF24D81}"/>
              </a:ext>
            </a:extLst>
          </p:cNvPr>
          <p:cNvPicPr>
            <a:picLocks noChangeAspect="1"/>
          </p:cNvPicPr>
          <p:nvPr/>
        </p:nvPicPr>
        <p:blipFill>
          <a:blip r:embed="rId4"/>
          <a:stretch>
            <a:fillRect/>
          </a:stretch>
        </p:blipFill>
        <p:spPr>
          <a:xfrm>
            <a:off x="1112837" y="4279311"/>
            <a:ext cx="3581400" cy="2393834"/>
          </a:xfrm>
          <a:prstGeom prst="rect">
            <a:avLst/>
          </a:prstGeom>
        </p:spPr>
      </p:pic>
      <p:pic>
        <p:nvPicPr>
          <p:cNvPr id="22" name="图片 21">
            <a:extLst>
              <a:ext uri="{FF2B5EF4-FFF2-40B4-BE49-F238E27FC236}">
                <a16:creationId xmlns:a16="http://schemas.microsoft.com/office/drawing/2014/main" id="{1DCDC64F-149E-4925-BEFA-93CDEB2FE62C}"/>
              </a:ext>
            </a:extLst>
          </p:cNvPr>
          <p:cNvPicPr>
            <a:picLocks noChangeAspect="1"/>
          </p:cNvPicPr>
          <p:nvPr/>
        </p:nvPicPr>
        <p:blipFill>
          <a:blip r:embed="rId5"/>
          <a:stretch>
            <a:fillRect/>
          </a:stretch>
        </p:blipFill>
        <p:spPr>
          <a:xfrm>
            <a:off x="1112836" y="6673145"/>
            <a:ext cx="3582000" cy="111502"/>
          </a:xfrm>
          <a:prstGeom prst="rect">
            <a:avLst/>
          </a:prstGeom>
        </p:spPr>
      </p:pic>
      <p:pic>
        <p:nvPicPr>
          <p:cNvPr id="2" name="图片 1">
            <a:extLst>
              <a:ext uri="{FF2B5EF4-FFF2-40B4-BE49-F238E27FC236}">
                <a16:creationId xmlns:a16="http://schemas.microsoft.com/office/drawing/2014/main" id="{C0188769-31AD-4A78-8FA1-AA49A144A864}"/>
              </a:ext>
            </a:extLst>
          </p:cNvPr>
          <p:cNvPicPr>
            <a:picLocks noChangeAspect="1"/>
          </p:cNvPicPr>
          <p:nvPr/>
        </p:nvPicPr>
        <p:blipFill>
          <a:blip r:embed="rId6"/>
          <a:stretch>
            <a:fillRect/>
          </a:stretch>
        </p:blipFill>
        <p:spPr>
          <a:xfrm>
            <a:off x="4846636" y="4286702"/>
            <a:ext cx="3582000" cy="2386443"/>
          </a:xfrm>
          <a:prstGeom prst="rect">
            <a:avLst/>
          </a:prstGeom>
        </p:spPr>
      </p:pic>
      <p:pic>
        <p:nvPicPr>
          <p:cNvPr id="3" name="图片 2">
            <a:extLst>
              <a:ext uri="{FF2B5EF4-FFF2-40B4-BE49-F238E27FC236}">
                <a16:creationId xmlns:a16="http://schemas.microsoft.com/office/drawing/2014/main" id="{B98B3E95-3E8B-41AA-A0C1-F5FC8B3D814E}"/>
              </a:ext>
            </a:extLst>
          </p:cNvPr>
          <p:cNvPicPr>
            <a:picLocks noChangeAspect="1"/>
          </p:cNvPicPr>
          <p:nvPr/>
        </p:nvPicPr>
        <p:blipFill>
          <a:blip r:embed="rId7"/>
          <a:stretch>
            <a:fillRect/>
          </a:stretch>
        </p:blipFill>
        <p:spPr>
          <a:xfrm>
            <a:off x="4846636" y="6673145"/>
            <a:ext cx="2796974" cy="111600"/>
          </a:xfrm>
          <a:prstGeom prst="rect">
            <a:avLst/>
          </a:prstGeom>
        </p:spPr>
      </p:pic>
      <p:sp>
        <p:nvSpPr>
          <p:cNvPr id="17" name="Rectangle 2">
            <a:extLst>
              <a:ext uri="{FF2B5EF4-FFF2-40B4-BE49-F238E27FC236}">
                <a16:creationId xmlns:a16="http://schemas.microsoft.com/office/drawing/2014/main" id="{07095C3B-D505-4574-9E12-E8E21FBD67A2}"/>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8" name="图片 17">
            <a:extLst>
              <a:ext uri="{FF2B5EF4-FFF2-40B4-BE49-F238E27FC236}">
                <a16:creationId xmlns:a16="http://schemas.microsoft.com/office/drawing/2014/main" id="{A79950CC-AD16-46A2-B550-46424E2496D6}"/>
              </a:ext>
            </a:extLst>
          </p:cNvPr>
          <p:cNvPicPr>
            <a:picLocks noChangeAspect="1"/>
          </p:cNvPicPr>
          <p:nvPr/>
        </p:nvPicPr>
        <p:blipFill>
          <a:blip r:embed="rId8"/>
          <a:stretch>
            <a:fillRect/>
          </a:stretch>
        </p:blipFill>
        <p:spPr>
          <a:xfrm>
            <a:off x="1285754" y="315901"/>
            <a:ext cx="999077" cy="924821"/>
          </a:xfrm>
          <a:prstGeom prst="rect">
            <a:avLst/>
          </a:prstGeom>
        </p:spPr>
      </p:pic>
    </p:spTree>
    <p:extLst>
      <p:ext uri="{BB962C8B-B14F-4D97-AF65-F5344CB8AC3E}">
        <p14:creationId xmlns:p14="http://schemas.microsoft.com/office/powerpoint/2010/main" val="87709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7" name="图片 16">
            <a:extLst>
              <a:ext uri="{FF2B5EF4-FFF2-40B4-BE49-F238E27FC236}">
                <a16:creationId xmlns:a16="http://schemas.microsoft.com/office/drawing/2014/main" id="{BA8CDA7E-0BBB-46D6-85F0-2702CFE46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000" y="1877643"/>
            <a:ext cx="3582000" cy="2686500"/>
          </a:xfrm>
          <a:prstGeom prst="rect">
            <a:avLst/>
          </a:prstGeom>
        </p:spPr>
      </p:pic>
      <p:pic>
        <p:nvPicPr>
          <p:cNvPr id="19" name="图片 18">
            <a:extLst>
              <a:ext uri="{FF2B5EF4-FFF2-40B4-BE49-F238E27FC236}">
                <a16:creationId xmlns:a16="http://schemas.microsoft.com/office/drawing/2014/main" id="{ABAC130F-A530-42F0-A116-BD6D2359E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021" y="1877643"/>
            <a:ext cx="3582000" cy="2686500"/>
          </a:xfrm>
          <a:prstGeom prst="rect">
            <a:avLst/>
          </a:prstGeom>
        </p:spPr>
      </p:pic>
      <p:pic>
        <p:nvPicPr>
          <p:cNvPr id="23" name="图片 22">
            <a:extLst>
              <a:ext uri="{FF2B5EF4-FFF2-40B4-BE49-F238E27FC236}">
                <a16:creationId xmlns:a16="http://schemas.microsoft.com/office/drawing/2014/main" id="{C8D22095-6100-4823-9C07-04EBF8BAFBD3}"/>
              </a:ext>
            </a:extLst>
          </p:cNvPr>
          <p:cNvPicPr>
            <a:picLocks noChangeAspect="1"/>
          </p:cNvPicPr>
          <p:nvPr/>
        </p:nvPicPr>
        <p:blipFill>
          <a:blip r:embed="rId4"/>
          <a:stretch>
            <a:fillRect/>
          </a:stretch>
        </p:blipFill>
        <p:spPr>
          <a:xfrm>
            <a:off x="990000" y="3873720"/>
            <a:ext cx="3582000" cy="2679767"/>
          </a:xfrm>
          <a:prstGeom prst="rect">
            <a:avLst/>
          </a:prstGeom>
        </p:spPr>
      </p:pic>
      <p:pic>
        <p:nvPicPr>
          <p:cNvPr id="24" name="图片 23">
            <a:extLst>
              <a:ext uri="{FF2B5EF4-FFF2-40B4-BE49-F238E27FC236}">
                <a16:creationId xmlns:a16="http://schemas.microsoft.com/office/drawing/2014/main" id="{398F9C78-64CD-410F-9C05-88FB55A12589}"/>
              </a:ext>
            </a:extLst>
          </p:cNvPr>
          <p:cNvPicPr>
            <a:picLocks noChangeAspect="1"/>
          </p:cNvPicPr>
          <p:nvPr/>
        </p:nvPicPr>
        <p:blipFill>
          <a:blip r:embed="rId5"/>
          <a:stretch>
            <a:fillRect/>
          </a:stretch>
        </p:blipFill>
        <p:spPr>
          <a:xfrm>
            <a:off x="990000" y="6552884"/>
            <a:ext cx="3582000" cy="124471"/>
          </a:xfrm>
          <a:prstGeom prst="rect">
            <a:avLst/>
          </a:prstGeom>
        </p:spPr>
      </p:pic>
      <p:pic>
        <p:nvPicPr>
          <p:cNvPr id="25" name="图片 24">
            <a:extLst>
              <a:ext uri="{FF2B5EF4-FFF2-40B4-BE49-F238E27FC236}">
                <a16:creationId xmlns:a16="http://schemas.microsoft.com/office/drawing/2014/main" id="{D12FB88C-4209-4C05-8F8C-61242381D2A3}"/>
              </a:ext>
            </a:extLst>
          </p:cNvPr>
          <p:cNvPicPr>
            <a:picLocks noChangeAspect="1"/>
          </p:cNvPicPr>
          <p:nvPr/>
        </p:nvPicPr>
        <p:blipFill>
          <a:blip r:embed="rId6"/>
          <a:stretch>
            <a:fillRect/>
          </a:stretch>
        </p:blipFill>
        <p:spPr>
          <a:xfrm>
            <a:off x="4753021" y="3898135"/>
            <a:ext cx="3582000" cy="2688744"/>
          </a:xfrm>
          <a:prstGeom prst="rect">
            <a:avLst/>
          </a:prstGeom>
        </p:spPr>
      </p:pic>
      <p:pic>
        <p:nvPicPr>
          <p:cNvPr id="26" name="图片 25">
            <a:extLst>
              <a:ext uri="{FF2B5EF4-FFF2-40B4-BE49-F238E27FC236}">
                <a16:creationId xmlns:a16="http://schemas.microsoft.com/office/drawing/2014/main" id="{E063C8C4-E00B-4CCC-8F73-E51C5E9C5E65}"/>
              </a:ext>
            </a:extLst>
          </p:cNvPr>
          <p:cNvPicPr>
            <a:picLocks noChangeAspect="1"/>
          </p:cNvPicPr>
          <p:nvPr/>
        </p:nvPicPr>
        <p:blipFill>
          <a:blip r:embed="rId7"/>
          <a:stretch>
            <a:fillRect/>
          </a:stretch>
        </p:blipFill>
        <p:spPr>
          <a:xfrm>
            <a:off x="4753021" y="6556169"/>
            <a:ext cx="2652637" cy="126000"/>
          </a:xfrm>
          <a:prstGeom prst="rect">
            <a:avLst/>
          </a:prstGeom>
        </p:spPr>
      </p:pic>
      <p:sp>
        <p:nvSpPr>
          <p:cNvPr id="31" name="文本框 30">
            <a:extLst>
              <a:ext uri="{FF2B5EF4-FFF2-40B4-BE49-F238E27FC236}">
                <a16:creationId xmlns:a16="http://schemas.microsoft.com/office/drawing/2014/main" id="{49115B36-1421-459F-BAE9-8D3476E8A3A0}"/>
              </a:ext>
            </a:extLst>
          </p:cNvPr>
          <p:cNvSpPr txBox="1"/>
          <p:nvPr/>
        </p:nvSpPr>
        <p:spPr>
          <a:xfrm>
            <a:off x="228600" y="1298142"/>
            <a:ext cx="8820842" cy="523220"/>
          </a:xfrm>
          <a:prstGeom prst="rect">
            <a:avLst/>
          </a:prstGeom>
          <a:noFill/>
        </p:spPr>
        <p:txBody>
          <a:bodyPr wrap="square" rtlCol="0">
            <a:spAutoFit/>
          </a:bodyPr>
          <a:lstStyle/>
          <a:p>
            <a:r>
              <a:rPr lang="en-US" altLang="zh-CN" sz="1400" dirty="0">
                <a:latin typeface="宋体" panose="02010600030101010101" pitchFamily="2" charset="-122"/>
                <a:ea typeface="宋体" panose="02010600030101010101" pitchFamily="2" charset="-122"/>
              </a:rPr>
              <a:t>Young-Laplace</a:t>
            </a:r>
            <a:r>
              <a:rPr lang="zh-CN" altLang="en-US" sz="1400" dirty="0">
                <a:latin typeface="宋体" panose="02010600030101010101" pitchFamily="2" charset="-122"/>
                <a:ea typeface="宋体" panose="02010600030101010101" pitchFamily="2" charset="-122"/>
              </a:rPr>
              <a:t>方程拟合（</a:t>
            </a:r>
            <a:r>
              <a:rPr lang="en-US" altLang="zh-CN" sz="1400" dirty="0">
                <a:latin typeface="宋体" panose="02010600030101010101" pitchFamily="2" charset="-122"/>
                <a:ea typeface="宋体" panose="02010600030101010101" pitchFamily="2" charset="-122"/>
              </a:rPr>
              <a:t>Select Plane</a:t>
            </a:r>
            <a:r>
              <a:rPr lang="zh-CN" altLang="en-US" sz="1400" dirty="0">
                <a:latin typeface="宋体" panose="02010600030101010101" pitchFamily="2" charset="-122"/>
                <a:ea typeface="宋体" panose="02010600030101010101" pitchFamily="2" charset="-122"/>
              </a:rPr>
              <a:t>与</a:t>
            </a:r>
            <a:r>
              <a:rPr lang="en-US" altLang="zh-CN" sz="1400" dirty="0">
                <a:latin typeface="宋体" panose="02010600030101010101" pitchFamily="2" charset="-122"/>
                <a:ea typeface="宋体" panose="02010600030101010101" pitchFamily="2" charset="-122"/>
              </a:rPr>
              <a:t>ADSA-</a:t>
            </a:r>
            <a:r>
              <a:rPr lang="en-US" altLang="zh-CN" sz="1400" dirty="0" err="1">
                <a:latin typeface="宋体" panose="02010600030101010101" pitchFamily="2" charset="-122"/>
                <a:ea typeface="宋体" panose="02010600030101010101" pitchFamily="2" charset="-122"/>
              </a:rPr>
              <a:t>RealDrop</a:t>
            </a:r>
            <a:r>
              <a:rPr lang="zh-CN" altLang="en-US" sz="1400" dirty="0">
                <a:latin typeface="宋体" panose="02010600030101010101" pitchFamily="2" charset="-122"/>
                <a:ea typeface="宋体" panose="02010600030101010101" pitchFamily="2" charset="-122"/>
              </a:rPr>
              <a:t>算法）与椭圆拟合对比</a:t>
            </a:r>
            <a:r>
              <a:rPr lang="en-US" altLang="zh-CN" sz="1400" dirty="0">
                <a:latin typeface="宋体" panose="02010600030101010101" pitchFamily="2" charset="-122"/>
                <a:ea typeface="宋体" panose="02010600030101010101" pitchFamily="2" charset="-122"/>
              </a:rPr>
              <a:t>(118.5</a:t>
            </a:r>
            <a:r>
              <a:rPr lang="zh-CN" altLang="en-US" sz="1400" dirty="0">
                <a:latin typeface="宋体" panose="02010600030101010101" pitchFamily="2" charset="-122"/>
                <a:ea typeface="宋体" panose="02010600030101010101" pitchFamily="2" charset="-122"/>
              </a:rPr>
              <a:t>和</a:t>
            </a:r>
            <a:r>
              <a:rPr lang="en-US" altLang="zh-CN" sz="1400" dirty="0">
                <a:latin typeface="宋体" panose="02010600030101010101" pitchFamily="2" charset="-122"/>
                <a:ea typeface="宋体" panose="02010600030101010101" pitchFamily="2" charset="-122"/>
              </a:rPr>
              <a:t>120</a:t>
            </a:r>
            <a:r>
              <a:rPr lang="zh-CN" altLang="en-US" sz="1400" dirty="0">
                <a:latin typeface="宋体" panose="02010600030101010101" pitchFamily="2" charset="-122"/>
                <a:ea typeface="宋体" panose="02010600030101010101" pitchFamily="2" charset="-122"/>
              </a:rPr>
              <a:t>度两张图像，相差</a:t>
            </a:r>
            <a:r>
              <a:rPr lang="en-US" altLang="zh-CN" sz="1400" dirty="0">
                <a:latin typeface="宋体" panose="02010600030101010101" pitchFamily="2" charset="-122"/>
                <a:ea typeface="宋体" panose="02010600030101010101" pitchFamily="2" charset="-122"/>
              </a:rPr>
              <a:t>1.5</a:t>
            </a:r>
            <a:r>
              <a:rPr lang="zh-CN" altLang="en-US" sz="1400" dirty="0">
                <a:latin typeface="宋体" panose="02010600030101010101" pitchFamily="2" charset="-122"/>
                <a:ea typeface="宋体" panose="02010600030101010101" pitchFamily="2" charset="-122"/>
              </a:rPr>
              <a:t>度接触角值的图片对比。</a:t>
            </a:r>
            <a:r>
              <a:rPr lang="en-US" altLang="zh-CN" sz="1400" dirty="0">
                <a:latin typeface="宋体" panose="02010600030101010101" pitchFamily="2" charset="-122"/>
                <a:ea typeface="宋体" panose="02010600030101010101" pitchFamily="2" charset="-122"/>
              </a:rPr>
              <a:t>120</a:t>
            </a:r>
            <a:r>
              <a:rPr lang="zh-CN" altLang="en-US" sz="1400" dirty="0">
                <a:latin typeface="宋体" panose="02010600030101010101" pitchFamily="2" charset="-122"/>
                <a:ea typeface="宋体" panose="02010600030101010101" pitchFamily="2" charset="-122"/>
              </a:rPr>
              <a:t>度时图片。</a:t>
            </a:r>
          </a:p>
        </p:txBody>
      </p:sp>
      <p:sp>
        <p:nvSpPr>
          <p:cNvPr id="15" name="Rectangle 2">
            <a:extLst>
              <a:ext uri="{FF2B5EF4-FFF2-40B4-BE49-F238E27FC236}">
                <a16:creationId xmlns:a16="http://schemas.microsoft.com/office/drawing/2014/main" id="{E533E123-3397-4C88-9DCF-CC874A1893CD}"/>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6" name="图片 15">
            <a:extLst>
              <a:ext uri="{FF2B5EF4-FFF2-40B4-BE49-F238E27FC236}">
                <a16:creationId xmlns:a16="http://schemas.microsoft.com/office/drawing/2014/main" id="{C5E71899-FAB6-4929-A27B-A4ADF3250561}"/>
              </a:ext>
            </a:extLst>
          </p:cNvPr>
          <p:cNvPicPr>
            <a:picLocks noChangeAspect="1"/>
          </p:cNvPicPr>
          <p:nvPr/>
        </p:nvPicPr>
        <p:blipFill>
          <a:blip r:embed="rId8"/>
          <a:stretch>
            <a:fillRect/>
          </a:stretch>
        </p:blipFill>
        <p:spPr>
          <a:xfrm>
            <a:off x="1285754" y="315901"/>
            <a:ext cx="999077" cy="924821"/>
          </a:xfrm>
          <a:prstGeom prst="rect">
            <a:avLst/>
          </a:prstGeom>
        </p:spPr>
      </p:pic>
    </p:spTree>
    <p:extLst>
      <p:ext uri="{BB962C8B-B14F-4D97-AF65-F5344CB8AC3E}">
        <p14:creationId xmlns:p14="http://schemas.microsoft.com/office/powerpoint/2010/main" val="83253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a:extLst>
              <a:ext uri="{FF2B5EF4-FFF2-40B4-BE49-F238E27FC236}">
                <a16:creationId xmlns:a16="http://schemas.microsoft.com/office/drawing/2014/main" id="{58CE5DA7-6B9C-4B60-990E-1F9FCCA2ACC7}"/>
              </a:ext>
            </a:extLst>
          </p:cNvPr>
          <p:cNvSpPr/>
          <p:nvPr/>
        </p:nvSpPr>
        <p:spPr>
          <a:xfrm>
            <a:off x="323158" y="1507225"/>
            <a:ext cx="6154198" cy="307777"/>
          </a:xfrm>
          <a:prstGeom prst="rect">
            <a:avLst/>
          </a:prstGeom>
        </p:spPr>
        <p:txBody>
          <a:bodyPr wrap="square">
            <a:spAutoFit/>
          </a:bodyPr>
          <a:lstStyle/>
          <a:p>
            <a:r>
              <a:rPr lang="en-US" altLang="zh-CN" sz="1400" b="1" dirty="0">
                <a:latin typeface="宋体" panose="02010600030101010101" pitchFamily="2" charset="-122"/>
                <a:ea typeface="宋体" panose="02010600030101010101" pitchFamily="2" charset="-122"/>
              </a:rPr>
              <a:t>Young-Laplace</a:t>
            </a:r>
            <a:r>
              <a:rPr lang="zh-CN" altLang="en-US" sz="1400" b="1" dirty="0">
                <a:latin typeface="宋体" panose="02010600030101010101" pitchFamily="2" charset="-122"/>
                <a:ea typeface="宋体" panose="02010600030101010101" pitchFamily="2" charset="-122"/>
              </a:rPr>
              <a:t>方程拟合法</a:t>
            </a:r>
            <a:r>
              <a:rPr lang="en-US" altLang="zh-CN" sz="1400" b="1" dirty="0">
                <a:latin typeface="宋体" panose="02010600030101010101" pitchFamily="2" charset="-122"/>
                <a:ea typeface="宋体" panose="02010600030101010101" pitchFamily="2" charset="-122"/>
              </a:rPr>
              <a:t>-</a:t>
            </a:r>
            <a:r>
              <a:rPr lang="zh-CN" altLang="en-US" sz="1400" b="1" dirty="0">
                <a:latin typeface="宋体" panose="02010600030101010101" pitchFamily="2" charset="-122"/>
                <a:ea typeface="宋体" panose="02010600030101010101" pitchFamily="2" charset="-122"/>
              </a:rPr>
              <a:t>液滴影像分析法（</a:t>
            </a:r>
            <a:r>
              <a:rPr lang="en-US" altLang="zh-CN" sz="1400" b="1" dirty="0">
                <a:latin typeface="宋体" panose="02010600030101010101" pitchFamily="2" charset="-122"/>
                <a:ea typeface="宋体" panose="02010600030101010101" pitchFamily="2" charset="-122"/>
              </a:rPr>
              <a:t>Drop</a:t>
            </a:r>
            <a:r>
              <a:rPr lang="zh-CN" altLang="en-US" sz="1400" b="1" dirty="0">
                <a:latin typeface="宋体" panose="02010600030101010101" pitchFamily="2" charset="-122"/>
                <a:ea typeface="宋体" panose="02010600030101010101" pitchFamily="2" charset="-122"/>
              </a:rPr>
              <a:t> </a:t>
            </a:r>
            <a:r>
              <a:rPr lang="en-US" altLang="zh-CN" sz="1400" b="1" dirty="0">
                <a:latin typeface="宋体" panose="02010600030101010101" pitchFamily="2" charset="-122"/>
                <a:ea typeface="宋体" panose="02010600030101010101" pitchFamily="2" charset="-122"/>
              </a:rPr>
              <a:t>Shape Analysis)</a:t>
            </a:r>
            <a:endParaRPr lang="zh-CN" altLang="en-US" sz="1400" b="1" dirty="0">
              <a:latin typeface="宋体" panose="02010600030101010101" pitchFamily="2" charset="-122"/>
              <a:ea typeface="宋体" panose="02010600030101010101" pitchFamily="2" charset="-122"/>
            </a:endParaRPr>
          </a:p>
        </p:txBody>
      </p:sp>
      <p:sp>
        <p:nvSpPr>
          <p:cNvPr id="14" name="文本框 13">
            <a:extLst>
              <a:ext uri="{FF2B5EF4-FFF2-40B4-BE49-F238E27FC236}">
                <a16:creationId xmlns:a16="http://schemas.microsoft.com/office/drawing/2014/main" id="{4E3A3053-4264-4DFB-BE54-7CE55AE55A22}"/>
              </a:ext>
            </a:extLst>
          </p:cNvPr>
          <p:cNvSpPr txBox="1"/>
          <p:nvPr/>
        </p:nvSpPr>
        <p:spPr>
          <a:xfrm>
            <a:off x="341250" y="1924474"/>
            <a:ext cx="8820842" cy="738664"/>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滚动角测试</a:t>
            </a:r>
            <a:r>
              <a:rPr lang="en-US" altLang="zh-CN" sz="1400" dirty="0">
                <a:latin typeface="宋体" panose="02010600030101010101" pitchFamily="2" charset="-122"/>
                <a:ea typeface="宋体" panose="02010600030101010101" pitchFamily="2" charset="-122"/>
              </a:rPr>
              <a:t>ADSA-</a:t>
            </a:r>
            <a:r>
              <a:rPr lang="en-US" altLang="zh-CN" sz="1400" dirty="0" err="1">
                <a:latin typeface="宋体" panose="02010600030101010101" pitchFamily="2" charset="-122"/>
                <a:ea typeface="宋体" panose="02010600030101010101" pitchFamily="2" charset="-122"/>
              </a:rPr>
              <a:t>RealDrop</a:t>
            </a:r>
            <a:r>
              <a:rPr lang="zh-CN" altLang="en-US" sz="1400" dirty="0">
                <a:latin typeface="宋体" panose="02010600030101010101" pitchFamily="2" charset="-122"/>
                <a:ea typeface="宋体" panose="02010600030101010101" pitchFamily="2" charset="-122"/>
              </a:rPr>
              <a:t>算法、切线法与椭圆拟合区别。左图为椭圆拟合图、中图为切线法、右图为</a:t>
            </a:r>
            <a:r>
              <a:rPr lang="en-US" altLang="zh-CN" sz="1400" dirty="0">
                <a:latin typeface="宋体" panose="02010600030101010101" pitchFamily="2" charset="-122"/>
                <a:ea typeface="宋体" panose="02010600030101010101" pitchFamily="2" charset="-122"/>
              </a:rPr>
              <a:t>ADSA-</a:t>
            </a:r>
            <a:r>
              <a:rPr lang="en-US" altLang="zh-CN" sz="1400" dirty="0" err="1">
                <a:latin typeface="宋体" panose="02010600030101010101" pitchFamily="2" charset="-122"/>
                <a:ea typeface="宋体" panose="02010600030101010101" pitchFamily="2" charset="-122"/>
              </a:rPr>
              <a:t>RealDrop</a:t>
            </a:r>
            <a:r>
              <a:rPr lang="zh-CN" altLang="en-US" sz="1400" dirty="0">
                <a:latin typeface="宋体" panose="02010600030101010101" pitchFamily="2" charset="-122"/>
                <a:ea typeface="宋体" panose="02010600030101010101" pitchFamily="2" charset="-122"/>
              </a:rPr>
              <a:t>算法。计算结果为</a:t>
            </a:r>
            <a:r>
              <a:rPr lang="en-US" altLang="zh-CN" sz="1400" dirty="0">
                <a:latin typeface="宋体" panose="02010600030101010101" pitchFamily="2" charset="-122"/>
                <a:ea typeface="宋体" panose="02010600030101010101" pitchFamily="2" charset="-122"/>
              </a:rPr>
              <a:t>134.6°</a:t>
            </a:r>
            <a:r>
              <a:rPr lang="zh-CN" altLang="en-US" sz="1400" dirty="0">
                <a:latin typeface="宋体" panose="02010600030101010101" pitchFamily="2" charset="-122"/>
                <a:ea typeface="宋体" panose="02010600030101010101" pitchFamily="2" charset="-122"/>
              </a:rPr>
              <a:t>和</a:t>
            </a:r>
            <a:r>
              <a:rPr lang="en-US" altLang="zh-CN" sz="1400" dirty="0">
                <a:latin typeface="宋体" panose="02010600030101010101" pitchFamily="2" charset="-122"/>
                <a:ea typeface="宋体" panose="02010600030101010101" pitchFamily="2" charset="-122"/>
              </a:rPr>
              <a:t>160.7°</a:t>
            </a:r>
            <a:r>
              <a:rPr lang="zh-CN" altLang="en-US" sz="1400" dirty="0">
                <a:latin typeface="宋体" panose="02010600030101010101" pitchFamily="2" charset="-122"/>
                <a:ea typeface="宋体" panose="02010600030101010101" pitchFamily="2" charset="-122"/>
              </a:rPr>
              <a:t>，本征接触角值为</a:t>
            </a:r>
            <a:r>
              <a:rPr lang="en-US" altLang="zh-CN" sz="1400" dirty="0">
                <a:latin typeface="宋体" panose="02010600030101010101" pitchFamily="2" charset="-122"/>
                <a:ea typeface="宋体" panose="02010600030101010101" pitchFamily="2" charset="-122"/>
              </a:rPr>
              <a:t>141.05°</a:t>
            </a:r>
            <a:r>
              <a:rPr lang="zh-CN" altLang="en-US" sz="1400" dirty="0">
                <a:latin typeface="宋体" panose="02010600030101010101" pitchFamily="2" charset="-122"/>
                <a:ea typeface="宋体" panose="02010600030101010101" pitchFamily="2" charset="-122"/>
              </a:rPr>
              <a:t>。与切线法拟合所得</a:t>
            </a:r>
            <a:r>
              <a:rPr lang="en-US" altLang="zh-CN" sz="1400" dirty="0">
                <a:latin typeface="宋体" panose="02010600030101010101" pitchFamily="2" charset="-122"/>
                <a:ea typeface="宋体" panose="02010600030101010101" pitchFamily="2" charset="-122"/>
              </a:rPr>
              <a:t>121 °</a:t>
            </a:r>
            <a:r>
              <a:rPr lang="zh-CN" altLang="en-US" sz="1400" dirty="0">
                <a:latin typeface="宋体" panose="02010600030101010101" pitchFamily="2" charset="-122"/>
                <a:ea typeface="宋体" panose="02010600030101010101" pitchFamily="2" charset="-122"/>
              </a:rPr>
              <a:t>和</a:t>
            </a:r>
            <a:r>
              <a:rPr lang="en-US" altLang="zh-CN" sz="1400" dirty="0">
                <a:latin typeface="宋体" panose="02010600030101010101" pitchFamily="2" charset="-122"/>
                <a:ea typeface="宋体" panose="02010600030101010101" pitchFamily="2" charset="-122"/>
              </a:rPr>
              <a:t>152.8 °</a:t>
            </a:r>
            <a:r>
              <a:rPr lang="zh-CN" altLang="en-US" sz="1400" dirty="0">
                <a:latin typeface="宋体" panose="02010600030101010101" pitchFamily="2" charset="-122"/>
                <a:ea typeface="宋体" panose="02010600030101010101" pitchFamily="2" charset="-122"/>
              </a:rPr>
              <a:t>具有明显区别。</a:t>
            </a:r>
          </a:p>
        </p:txBody>
      </p:sp>
      <p:pic>
        <p:nvPicPr>
          <p:cNvPr id="15" name="图片 14">
            <a:extLst>
              <a:ext uri="{FF2B5EF4-FFF2-40B4-BE49-F238E27FC236}">
                <a16:creationId xmlns:a16="http://schemas.microsoft.com/office/drawing/2014/main" id="{0BED98D1-657C-4416-9A00-3944C2A18B38}"/>
              </a:ext>
            </a:extLst>
          </p:cNvPr>
          <p:cNvPicPr>
            <a:picLocks noChangeAspect="1"/>
          </p:cNvPicPr>
          <p:nvPr/>
        </p:nvPicPr>
        <p:blipFill>
          <a:blip r:embed="rId2"/>
          <a:stretch>
            <a:fillRect/>
          </a:stretch>
        </p:blipFill>
        <p:spPr>
          <a:xfrm>
            <a:off x="24442" y="2811977"/>
            <a:ext cx="2835502" cy="2684121"/>
          </a:xfrm>
          <a:prstGeom prst="rect">
            <a:avLst/>
          </a:prstGeom>
        </p:spPr>
      </p:pic>
      <p:pic>
        <p:nvPicPr>
          <p:cNvPr id="16" name="图片 15">
            <a:extLst>
              <a:ext uri="{FF2B5EF4-FFF2-40B4-BE49-F238E27FC236}">
                <a16:creationId xmlns:a16="http://schemas.microsoft.com/office/drawing/2014/main" id="{4F849E77-BC05-454C-A54B-940F08F337C9}"/>
              </a:ext>
            </a:extLst>
          </p:cNvPr>
          <p:cNvPicPr>
            <a:picLocks noChangeAspect="1"/>
          </p:cNvPicPr>
          <p:nvPr/>
        </p:nvPicPr>
        <p:blipFill>
          <a:blip r:embed="rId3"/>
          <a:stretch>
            <a:fillRect/>
          </a:stretch>
        </p:blipFill>
        <p:spPr>
          <a:xfrm>
            <a:off x="6190292" y="2833794"/>
            <a:ext cx="2895559" cy="2724257"/>
          </a:xfrm>
          <a:prstGeom prst="rect">
            <a:avLst/>
          </a:prstGeom>
        </p:spPr>
      </p:pic>
      <p:grpSp>
        <p:nvGrpSpPr>
          <p:cNvPr id="7" name="组合 6">
            <a:extLst>
              <a:ext uri="{FF2B5EF4-FFF2-40B4-BE49-F238E27FC236}">
                <a16:creationId xmlns:a16="http://schemas.microsoft.com/office/drawing/2014/main" id="{D6E7F8C4-7DB2-42E3-91C9-351E3A5272A4}"/>
              </a:ext>
            </a:extLst>
          </p:cNvPr>
          <p:cNvGrpSpPr/>
          <p:nvPr/>
        </p:nvGrpSpPr>
        <p:grpSpPr>
          <a:xfrm>
            <a:off x="3137529" y="2845678"/>
            <a:ext cx="2905125" cy="2721432"/>
            <a:chOff x="2910726" y="2192678"/>
            <a:chExt cx="2804274" cy="2626958"/>
          </a:xfrm>
        </p:grpSpPr>
        <p:pic>
          <p:nvPicPr>
            <p:cNvPr id="4" name="图片 3">
              <a:extLst>
                <a:ext uri="{FF2B5EF4-FFF2-40B4-BE49-F238E27FC236}">
                  <a16:creationId xmlns:a16="http://schemas.microsoft.com/office/drawing/2014/main" id="{DBA589A1-BBE2-4C86-BDC0-97A0B1142BD3}"/>
                </a:ext>
              </a:extLst>
            </p:cNvPr>
            <p:cNvPicPr>
              <a:picLocks noChangeAspect="1"/>
            </p:cNvPicPr>
            <p:nvPr/>
          </p:nvPicPr>
          <p:blipFill>
            <a:blip r:embed="rId4"/>
            <a:stretch>
              <a:fillRect/>
            </a:stretch>
          </p:blipFill>
          <p:spPr>
            <a:xfrm>
              <a:off x="2923392" y="2192678"/>
              <a:ext cx="2791608" cy="2458717"/>
            </a:xfrm>
            <a:prstGeom prst="rect">
              <a:avLst/>
            </a:prstGeom>
          </p:spPr>
        </p:pic>
        <p:pic>
          <p:nvPicPr>
            <p:cNvPr id="6" name="图片 5">
              <a:extLst>
                <a:ext uri="{FF2B5EF4-FFF2-40B4-BE49-F238E27FC236}">
                  <a16:creationId xmlns:a16="http://schemas.microsoft.com/office/drawing/2014/main" id="{12D14EE2-1FAA-4E69-A688-50D199FD6E33}"/>
                </a:ext>
              </a:extLst>
            </p:cNvPr>
            <p:cNvPicPr>
              <a:picLocks noChangeAspect="1"/>
            </p:cNvPicPr>
            <p:nvPr/>
          </p:nvPicPr>
          <p:blipFill>
            <a:blip r:embed="rId5"/>
            <a:stretch>
              <a:fillRect/>
            </a:stretch>
          </p:blipFill>
          <p:spPr>
            <a:xfrm>
              <a:off x="2910726" y="4651395"/>
              <a:ext cx="2790000" cy="168241"/>
            </a:xfrm>
            <a:prstGeom prst="rect">
              <a:avLst/>
            </a:prstGeom>
          </p:spPr>
        </p:pic>
      </p:grpSp>
      <p:sp>
        <p:nvSpPr>
          <p:cNvPr id="17" name="Rectangle 2">
            <a:extLst>
              <a:ext uri="{FF2B5EF4-FFF2-40B4-BE49-F238E27FC236}">
                <a16:creationId xmlns:a16="http://schemas.microsoft.com/office/drawing/2014/main" id="{84EB3D27-15A8-4557-8DF4-AED7259ADCEA}"/>
              </a:ext>
            </a:extLst>
          </p:cNvPr>
          <p:cNvSpPr txBox="1">
            <a:spLocks noChangeArrowheads="1"/>
          </p:cNvSpPr>
          <p:nvPr/>
        </p:nvSpPr>
        <p:spPr bwMode="black">
          <a:xfrm>
            <a:off x="2225249" y="314761"/>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接触角测试方法</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停滴法 </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Sessile Drop Method</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8" name="图片 17">
            <a:extLst>
              <a:ext uri="{FF2B5EF4-FFF2-40B4-BE49-F238E27FC236}">
                <a16:creationId xmlns:a16="http://schemas.microsoft.com/office/drawing/2014/main" id="{8227E768-840A-4E23-B326-9DBDE81B918F}"/>
              </a:ext>
            </a:extLst>
          </p:cNvPr>
          <p:cNvPicPr>
            <a:picLocks noChangeAspect="1"/>
          </p:cNvPicPr>
          <p:nvPr/>
        </p:nvPicPr>
        <p:blipFill>
          <a:blip r:embed="rId6"/>
          <a:stretch>
            <a:fillRect/>
          </a:stretch>
        </p:blipFill>
        <p:spPr>
          <a:xfrm>
            <a:off x="1285754" y="315901"/>
            <a:ext cx="999077" cy="924821"/>
          </a:xfrm>
          <a:prstGeom prst="rect">
            <a:avLst/>
          </a:prstGeom>
        </p:spPr>
      </p:pic>
    </p:spTree>
    <p:extLst>
      <p:ext uri="{BB962C8B-B14F-4D97-AF65-F5344CB8AC3E}">
        <p14:creationId xmlns:p14="http://schemas.microsoft.com/office/powerpoint/2010/main" val="287683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1" name="Rectangle 2"/>
          <p:cNvSpPr txBox="1">
            <a:spLocks noChangeArrowheads="1"/>
          </p:cNvSpPr>
          <p:nvPr/>
        </p:nvSpPr>
        <p:spPr bwMode="black">
          <a:xfrm>
            <a:off x="2234860" y="333195"/>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动态接触角的测试方式</a:t>
            </a:r>
            <a:endParaRPr lang="de-DE" altLang="zh-CN" sz="20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21" name="图片 20">
            <a:extLst>
              <a:ext uri="{FF2B5EF4-FFF2-40B4-BE49-F238E27FC236}">
                <a16:creationId xmlns:a16="http://schemas.microsoft.com/office/drawing/2014/main" id="{97A97414-1C40-4C30-A05E-8EE78A2B768B}"/>
              </a:ext>
            </a:extLst>
          </p:cNvPr>
          <p:cNvPicPr>
            <a:picLocks noChangeAspect="1"/>
          </p:cNvPicPr>
          <p:nvPr/>
        </p:nvPicPr>
        <p:blipFill>
          <a:blip r:embed="rId2"/>
          <a:stretch>
            <a:fillRect/>
          </a:stretch>
        </p:blipFill>
        <p:spPr>
          <a:xfrm>
            <a:off x="1255911" y="325249"/>
            <a:ext cx="999077" cy="924821"/>
          </a:xfrm>
          <a:prstGeom prst="rect">
            <a:avLst/>
          </a:prstGeom>
        </p:spPr>
      </p:pic>
      <p:graphicFrame>
        <p:nvGraphicFramePr>
          <p:cNvPr id="10" name="表格 9">
            <a:extLst>
              <a:ext uri="{FF2B5EF4-FFF2-40B4-BE49-F238E27FC236}">
                <a16:creationId xmlns:a16="http://schemas.microsoft.com/office/drawing/2014/main" id="{DD9F32A6-594E-4604-8502-97B50948F9AB}"/>
              </a:ext>
            </a:extLst>
          </p:cNvPr>
          <p:cNvGraphicFramePr>
            <a:graphicFrameLocks noGrp="1"/>
          </p:cNvGraphicFramePr>
          <p:nvPr>
            <p:extLst>
              <p:ext uri="{D42A27DB-BD31-4B8C-83A1-F6EECF244321}">
                <p14:modId xmlns:p14="http://schemas.microsoft.com/office/powerpoint/2010/main" val="137438059"/>
              </p:ext>
            </p:extLst>
          </p:nvPr>
        </p:nvGraphicFramePr>
        <p:xfrm>
          <a:off x="266701" y="1447800"/>
          <a:ext cx="8610598" cy="5172393"/>
        </p:xfrm>
        <a:graphic>
          <a:graphicData uri="http://schemas.openxmlformats.org/drawingml/2006/table">
            <a:tbl>
              <a:tblPr firstRow="1" firstCol="1" bandRow="1">
                <a:tableStyleId>{17292A2E-F333-43FB-9621-5CBBE7FDCDCB}</a:tableStyleId>
              </a:tblPr>
              <a:tblGrid>
                <a:gridCol w="381000">
                  <a:extLst>
                    <a:ext uri="{9D8B030D-6E8A-4147-A177-3AD203B41FA5}">
                      <a16:colId xmlns:a16="http://schemas.microsoft.com/office/drawing/2014/main" val="4016184409"/>
                    </a:ext>
                  </a:extLst>
                </a:gridCol>
                <a:gridCol w="1371600">
                  <a:extLst>
                    <a:ext uri="{9D8B030D-6E8A-4147-A177-3AD203B41FA5}">
                      <a16:colId xmlns:a16="http://schemas.microsoft.com/office/drawing/2014/main" val="3887353610"/>
                    </a:ext>
                  </a:extLst>
                </a:gridCol>
                <a:gridCol w="3657600">
                  <a:extLst>
                    <a:ext uri="{9D8B030D-6E8A-4147-A177-3AD203B41FA5}">
                      <a16:colId xmlns:a16="http://schemas.microsoft.com/office/drawing/2014/main" val="2893349533"/>
                    </a:ext>
                  </a:extLst>
                </a:gridCol>
                <a:gridCol w="3200398">
                  <a:extLst>
                    <a:ext uri="{9D8B030D-6E8A-4147-A177-3AD203B41FA5}">
                      <a16:colId xmlns:a16="http://schemas.microsoft.com/office/drawing/2014/main" val="2813881809"/>
                    </a:ext>
                  </a:extLst>
                </a:gridCol>
              </a:tblGrid>
              <a:tr h="113149">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序号</a:t>
                      </a:r>
                      <a:endParaRPr lang="zh-CN" sz="10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 </a:t>
                      </a:r>
                      <a:endParaRPr lang="zh-CN" sz="1000" kern="10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a:effectLst/>
                          <a:latin typeface="宋体" panose="02010600030101010101" pitchFamily="2" charset="-122"/>
                          <a:ea typeface="宋体" panose="02010600030101010101" pitchFamily="2" charset="-122"/>
                        </a:rPr>
                        <a:t>优势</a:t>
                      </a:r>
                      <a:endParaRPr lang="zh-CN" sz="1000" kern="10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a:effectLst/>
                          <a:latin typeface="宋体" panose="02010600030101010101" pitchFamily="2" charset="-122"/>
                          <a:ea typeface="宋体" panose="02010600030101010101" pitchFamily="2" charset="-122"/>
                        </a:rPr>
                        <a:t>缺点</a:t>
                      </a:r>
                      <a:endParaRPr lang="zh-CN" sz="1000" kern="10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633518"/>
                  </a:ext>
                </a:extLst>
              </a:tr>
              <a:tr h="2262981">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1</a:t>
                      </a:r>
                      <a:endParaRPr lang="zh-CN" sz="1000" kern="10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增、减液体法</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（针头插入）</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endParaRPr lang="zh-CN" sz="10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a:effectLst/>
                          <a:latin typeface="宋体" panose="02010600030101010101" pitchFamily="2" charset="-122"/>
                          <a:ea typeface="宋体" panose="02010600030101010101" pitchFamily="2" charset="-122"/>
                        </a:rPr>
                        <a:t>操作简单</a:t>
                      </a:r>
                      <a:endParaRPr lang="zh-CN" sz="1000" kern="10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1</a:t>
                      </a:r>
                      <a:r>
                        <a:rPr lang="zh-CN" sz="1000" kern="100">
                          <a:effectLst/>
                          <a:latin typeface="宋体" panose="02010600030101010101" pitchFamily="2" charset="-122"/>
                          <a:ea typeface="宋体" panose="02010600030101010101" pitchFamily="2" charset="-122"/>
                        </a:rPr>
                        <a:t>、重现性差</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2</a:t>
                      </a:r>
                      <a:r>
                        <a:rPr lang="zh-CN" sz="1000" kern="100">
                          <a:effectLst/>
                          <a:latin typeface="宋体" panose="02010600030101010101" pitchFamily="2" charset="-122"/>
                          <a:ea typeface="宋体" panose="02010600030101010101" pitchFamily="2" charset="-122"/>
                        </a:rPr>
                        <a:t>、无法精确控制弹出瞬间（增加、减少液体的流量控制精度要求非常高）</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3</a:t>
                      </a:r>
                      <a:r>
                        <a:rPr lang="zh-CN" sz="1000" kern="100">
                          <a:effectLst/>
                          <a:latin typeface="宋体" panose="02010600030101010101" pitchFamily="2" charset="-122"/>
                          <a:ea typeface="宋体" panose="02010600030101010101" pitchFamily="2" charset="-122"/>
                        </a:rPr>
                        <a:t>、受接角点位置的噪声影响非常大，测值精度不高</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4</a:t>
                      </a:r>
                      <a:r>
                        <a:rPr lang="zh-CN" sz="1000" kern="100">
                          <a:effectLst/>
                          <a:latin typeface="宋体" panose="02010600030101010101" pitchFamily="2" charset="-122"/>
                          <a:ea typeface="宋体" panose="02010600030101010101" pitchFamily="2" charset="-122"/>
                        </a:rPr>
                        <a:t>、受针头位置及材质影响较大；</a:t>
                      </a:r>
                    </a:p>
                    <a:p>
                      <a:pPr algn="just">
                        <a:lnSpc>
                          <a:spcPct val="150000"/>
                        </a:lnSpc>
                        <a:spcAft>
                          <a:spcPts val="0"/>
                        </a:spcAft>
                      </a:pPr>
                      <a:r>
                        <a:rPr lang="en-US" sz="1000" kern="100">
                          <a:effectLst/>
                          <a:latin typeface="宋体" panose="02010600030101010101" pitchFamily="2" charset="-122"/>
                          <a:ea typeface="宋体" panose="02010600030101010101" pitchFamily="2" charset="-122"/>
                        </a:rPr>
                        <a:t>5</a:t>
                      </a:r>
                      <a:r>
                        <a:rPr lang="zh-CN" sz="1000" kern="100">
                          <a:effectLst/>
                          <a:latin typeface="宋体" panose="02010600030101010101" pitchFamily="2" charset="-122"/>
                          <a:ea typeface="宋体" panose="02010600030101010101" pitchFamily="2" charset="-122"/>
                        </a:rPr>
                        <a:t>、软件算法非常简单，仅仅可以采用切线法（一次曲线、二次曲线或复合曲线）。虽然可以采用</a:t>
                      </a:r>
                      <a:r>
                        <a:rPr lang="en-US" sz="1000" kern="100">
                          <a:effectLst/>
                          <a:latin typeface="宋体" panose="02010600030101010101" pitchFamily="2" charset="-122"/>
                          <a:ea typeface="宋体" panose="02010600030101010101" pitchFamily="2" charset="-122"/>
                        </a:rPr>
                        <a:t>ADSA</a:t>
                      </a:r>
                      <a:r>
                        <a:rPr lang="zh-CN" sz="1000" kern="100">
                          <a:effectLst/>
                          <a:latin typeface="宋体" panose="02010600030101010101" pitchFamily="2" charset="-122"/>
                          <a:ea typeface="宋体" panose="02010600030101010101" pitchFamily="2" charset="-122"/>
                        </a:rPr>
                        <a:t>－</a:t>
                      </a:r>
                      <a:r>
                        <a:rPr lang="en-US" sz="1000" kern="100">
                          <a:effectLst/>
                          <a:latin typeface="宋体" panose="02010600030101010101" pitchFamily="2" charset="-122"/>
                          <a:ea typeface="宋体" panose="02010600030101010101" pitchFamily="2" charset="-122"/>
                        </a:rPr>
                        <a:t>NA</a:t>
                      </a:r>
                      <a:r>
                        <a:rPr lang="zh-CN" sz="1000" kern="100">
                          <a:effectLst/>
                          <a:latin typeface="宋体" panose="02010600030101010101" pitchFamily="2" charset="-122"/>
                          <a:ea typeface="宋体" panose="02010600030101010101" pitchFamily="2" charset="-122"/>
                        </a:rPr>
                        <a:t>算法测试，但其在算起始角度与接触点时，受接触线位置的噪声影响仍很大，精度无法与滚动样品台的算法相比较。</a:t>
                      </a:r>
                      <a:endParaRPr lang="zh-CN" sz="1000" kern="10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8348511"/>
                  </a:ext>
                </a:extLst>
              </a:tr>
              <a:tr h="1244640">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2</a:t>
                      </a:r>
                      <a:endParaRPr lang="zh-CN" sz="1000" kern="10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a:effectLst/>
                          <a:latin typeface="宋体" panose="02010600030101010101" pitchFamily="2" charset="-122"/>
                          <a:ea typeface="宋体" panose="02010600030101010101" pitchFamily="2" charset="-122"/>
                        </a:rPr>
                        <a:t>滚动样品台（滚动角）</a:t>
                      </a:r>
                      <a:endParaRPr lang="zh-CN" sz="1000" kern="10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、重复性好</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、具有更多的接触角滞后信息，包括了前进角、后退角和滚动角；</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3</a:t>
                      </a:r>
                      <a:r>
                        <a:rPr lang="zh-CN" sz="1000" kern="100" dirty="0">
                          <a:effectLst/>
                          <a:latin typeface="宋体" panose="02010600030101010101" pitchFamily="2" charset="-122"/>
                          <a:ea typeface="宋体" panose="02010600030101010101" pitchFamily="2" charset="-122"/>
                        </a:rPr>
                        <a:t>、可以实时测试基于</a:t>
                      </a:r>
                      <a:r>
                        <a:rPr lang="en-US" sz="1000" kern="100" dirty="0">
                          <a:effectLst/>
                          <a:latin typeface="宋体" panose="02010600030101010101" pitchFamily="2" charset="-122"/>
                          <a:ea typeface="宋体" panose="02010600030101010101" pitchFamily="2" charset="-122"/>
                        </a:rPr>
                        <a:t>Wenzel-Cassie</a:t>
                      </a:r>
                      <a:r>
                        <a:rPr lang="zh-CN" sz="1000" kern="100" dirty="0">
                          <a:effectLst/>
                          <a:latin typeface="宋体" panose="02010600030101010101" pitchFamily="2" charset="-122"/>
                          <a:ea typeface="宋体" panose="02010600030101010101" pitchFamily="2" charset="-122"/>
                        </a:rPr>
                        <a:t>模型的热平衡接触角值（本征接触角值）</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4</a:t>
                      </a:r>
                      <a:r>
                        <a:rPr lang="zh-CN" sz="1000" kern="100" dirty="0">
                          <a:effectLst/>
                          <a:latin typeface="宋体" panose="02010600030101010101" pitchFamily="2" charset="-122"/>
                          <a:ea typeface="宋体" panose="02010600030101010101" pitchFamily="2" charset="-122"/>
                        </a:rPr>
                        <a:t>、整体轮廓测试技术，</a:t>
                      </a:r>
                      <a:r>
                        <a:rPr lang="en-US" sz="1000" kern="100" dirty="0">
                          <a:effectLst/>
                          <a:latin typeface="宋体" panose="02010600030101010101" pitchFamily="2" charset="-122"/>
                          <a:ea typeface="宋体" panose="02010600030101010101" pitchFamily="2" charset="-122"/>
                        </a:rPr>
                        <a:t>ADSA</a:t>
                      </a:r>
                      <a:r>
                        <a:rPr lang="zh-CN" sz="1000" kern="100" dirty="0">
                          <a:effectLst/>
                          <a:latin typeface="宋体" panose="02010600030101010101" pitchFamily="2" charset="-122"/>
                          <a:ea typeface="宋体" panose="02010600030101010101" pitchFamily="2" charset="-122"/>
                        </a:rPr>
                        <a:t>－</a:t>
                      </a:r>
                      <a:r>
                        <a:rPr lang="en-US" sz="1000" kern="100" dirty="0" err="1">
                          <a:effectLst/>
                          <a:latin typeface="宋体" panose="02010600030101010101" pitchFamily="2" charset="-122"/>
                          <a:ea typeface="宋体" panose="02010600030101010101" pitchFamily="2" charset="-122"/>
                        </a:rPr>
                        <a:t>RealDrop</a:t>
                      </a:r>
                      <a:r>
                        <a:rPr lang="zh-CN" sz="1000" kern="100" dirty="0">
                          <a:effectLst/>
                          <a:latin typeface="宋体" panose="02010600030101010101" pitchFamily="2" charset="-122"/>
                          <a:ea typeface="宋体" panose="02010600030101010101" pitchFamily="2" charset="-122"/>
                        </a:rPr>
                        <a:t>算法，测值精度高。</a:t>
                      </a:r>
                      <a:endParaRPr lang="zh-CN" sz="10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、需要专门的机械结构</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、成本较高</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3</a:t>
                      </a:r>
                      <a:r>
                        <a:rPr lang="zh-CN" sz="1000" kern="100" dirty="0">
                          <a:effectLst/>
                          <a:latin typeface="宋体" panose="02010600030101010101" pitchFamily="2" charset="-122"/>
                          <a:ea typeface="宋体" panose="02010600030101010101" pitchFamily="2" charset="-122"/>
                        </a:rPr>
                        <a:t>、需要专门的软件算法支持，如</a:t>
                      </a:r>
                      <a:r>
                        <a:rPr lang="en-US" sz="1000" kern="100" dirty="0">
                          <a:effectLst/>
                          <a:latin typeface="宋体" panose="02010600030101010101" pitchFamily="2" charset="-122"/>
                          <a:ea typeface="宋体" panose="02010600030101010101" pitchFamily="2" charset="-122"/>
                        </a:rPr>
                        <a:t>ADSA-</a:t>
                      </a:r>
                      <a:r>
                        <a:rPr lang="en-US" sz="1000" kern="100" dirty="0" err="1">
                          <a:effectLst/>
                          <a:latin typeface="宋体" panose="02010600030101010101" pitchFamily="2" charset="-122"/>
                          <a:ea typeface="宋体" panose="02010600030101010101" pitchFamily="2" charset="-122"/>
                        </a:rPr>
                        <a:t>RealDrop</a:t>
                      </a:r>
                      <a:r>
                        <a:rPr lang="zh-CN" sz="1000" kern="100" dirty="0">
                          <a:effectLst/>
                          <a:latin typeface="宋体" panose="02010600030101010101" pitchFamily="2" charset="-122"/>
                          <a:ea typeface="宋体" panose="02010600030101010101" pitchFamily="2" charset="-122"/>
                        </a:rPr>
                        <a:t>算法。其他算法如切线法等采用局部轮廓时仍会受接触线位置的噪声影响非常大。</a:t>
                      </a:r>
                      <a:endParaRPr lang="zh-CN" sz="10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576865"/>
                  </a:ext>
                </a:extLst>
              </a:tr>
              <a:tr h="1286193">
                <a:tc>
                  <a:txBody>
                    <a:bodyPr/>
                    <a:lstStyle/>
                    <a:p>
                      <a:pPr algn="just">
                        <a:lnSpc>
                          <a:spcPct val="150000"/>
                        </a:lnSpc>
                        <a:spcAft>
                          <a:spcPts val="0"/>
                        </a:spcAft>
                      </a:pPr>
                      <a:r>
                        <a:rPr lang="en-US" sz="1000" kern="100">
                          <a:effectLst/>
                          <a:latin typeface="宋体" panose="02010600030101010101" pitchFamily="2" charset="-122"/>
                          <a:ea typeface="宋体" panose="02010600030101010101" pitchFamily="2" charset="-122"/>
                        </a:rPr>
                        <a:t>3</a:t>
                      </a:r>
                      <a:endParaRPr lang="zh-CN" sz="1000" kern="10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增、减液体法（样品</a:t>
                      </a:r>
                      <a:endParaRPr lang="en-US" altLang="zh-CN" sz="1000" kern="100" dirty="0">
                        <a:effectLst/>
                        <a:latin typeface="宋体" panose="02010600030101010101" pitchFamily="2" charset="-122"/>
                        <a:ea typeface="宋体" panose="02010600030101010101" pitchFamily="2" charset="-122"/>
                      </a:endParaRPr>
                    </a:p>
                    <a:p>
                      <a:pPr algn="just">
                        <a:lnSpc>
                          <a:spcPct val="150000"/>
                        </a:lnSpc>
                        <a:spcAft>
                          <a:spcPts val="0"/>
                        </a:spcAft>
                      </a:pPr>
                      <a:r>
                        <a:rPr lang="zh-CN" sz="1000" kern="100" dirty="0">
                          <a:effectLst/>
                          <a:latin typeface="宋体" panose="02010600030101010101" pitchFamily="2" charset="-122"/>
                          <a:ea typeface="宋体" panose="02010600030101010101" pitchFamily="2" charset="-122"/>
                        </a:rPr>
                        <a:t>打孔，下侧增液）</a:t>
                      </a:r>
                      <a:endParaRPr lang="zh-CN" sz="10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、专业性较高，可以更多的体现为接触角滞后的信息；</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、可以采用整体轮廓的</a:t>
                      </a:r>
                      <a:r>
                        <a:rPr lang="en-US" sz="1000" kern="100" dirty="0">
                          <a:effectLst/>
                          <a:latin typeface="宋体" panose="02010600030101010101" pitchFamily="2" charset="-122"/>
                          <a:ea typeface="宋体" panose="02010600030101010101" pitchFamily="2" charset="-122"/>
                        </a:rPr>
                        <a:t>ADSA</a:t>
                      </a:r>
                      <a:r>
                        <a:rPr lang="zh-CN" sz="1000" kern="100" dirty="0">
                          <a:effectLst/>
                          <a:latin typeface="宋体" panose="02010600030101010101" pitchFamily="2" charset="-122"/>
                          <a:ea typeface="宋体" panose="02010600030101010101" pitchFamily="2" charset="-122"/>
                        </a:rPr>
                        <a:t>－</a:t>
                      </a:r>
                      <a:r>
                        <a:rPr lang="en-US" sz="1000" kern="100" dirty="0">
                          <a:effectLst/>
                          <a:latin typeface="宋体" panose="02010600030101010101" pitchFamily="2" charset="-122"/>
                          <a:ea typeface="宋体" panose="02010600030101010101" pitchFamily="2" charset="-122"/>
                        </a:rPr>
                        <a:t>P</a:t>
                      </a:r>
                      <a:r>
                        <a:rPr lang="zh-CN" sz="1000" kern="100" dirty="0">
                          <a:effectLst/>
                          <a:latin typeface="宋体" panose="02010600030101010101" pitchFamily="2" charset="-122"/>
                          <a:ea typeface="宋体" panose="02010600030101010101" pitchFamily="2" charset="-122"/>
                        </a:rPr>
                        <a:t>或</a:t>
                      </a:r>
                      <a:r>
                        <a:rPr lang="en-US" sz="1000" kern="100" dirty="0">
                          <a:effectLst/>
                          <a:latin typeface="宋体" panose="02010600030101010101" pitchFamily="2" charset="-122"/>
                          <a:ea typeface="宋体" panose="02010600030101010101" pitchFamily="2" charset="-122"/>
                        </a:rPr>
                        <a:t>ADSA</a:t>
                      </a:r>
                      <a:r>
                        <a:rPr lang="zh-CN" sz="1000" kern="100" dirty="0">
                          <a:effectLst/>
                          <a:latin typeface="宋体" panose="02010600030101010101" pitchFamily="2" charset="-122"/>
                          <a:ea typeface="宋体" panose="02010600030101010101" pitchFamily="2" charset="-122"/>
                        </a:rPr>
                        <a:t>－</a:t>
                      </a:r>
                      <a:r>
                        <a:rPr lang="en-US" sz="1000" kern="100" dirty="0" err="1">
                          <a:effectLst/>
                          <a:latin typeface="宋体" panose="02010600030101010101" pitchFamily="2" charset="-122"/>
                          <a:ea typeface="宋体" panose="02010600030101010101" pitchFamily="2" charset="-122"/>
                        </a:rPr>
                        <a:t>RealDrop</a:t>
                      </a:r>
                      <a:r>
                        <a:rPr lang="zh-CN" sz="1000" kern="100" dirty="0">
                          <a:effectLst/>
                          <a:latin typeface="宋体" panose="02010600030101010101" pitchFamily="2" charset="-122"/>
                          <a:ea typeface="宋体" panose="02010600030101010101" pitchFamily="2" charset="-122"/>
                        </a:rPr>
                        <a:t>算法，精度高。</a:t>
                      </a:r>
                      <a:endParaRPr lang="zh-CN" sz="10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1</a:t>
                      </a:r>
                      <a:r>
                        <a:rPr lang="zh-CN" sz="1000" kern="100" dirty="0">
                          <a:effectLst/>
                          <a:latin typeface="宋体" panose="02010600030101010101" pitchFamily="2" charset="-122"/>
                          <a:ea typeface="宋体" panose="02010600030101010101" pitchFamily="2" charset="-122"/>
                        </a:rPr>
                        <a:t>、重现性差</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2</a:t>
                      </a:r>
                      <a:r>
                        <a:rPr lang="zh-CN" sz="1000" kern="100" dirty="0">
                          <a:effectLst/>
                          <a:latin typeface="宋体" panose="02010600030101010101" pitchFamily="2" charset="-122"/>
                          <a:ea typeface="宋体" panose="02010600030101010101" pitchFamily="2" charset="-122"/>
                        </a:rPr>
                        <a:t>、无法精确控制弹出瞬间（增加、减少液体的流量控制精度要求非常高）</a:t>
                      </a:r>
                    </a:p>
                    <a:p>
                      <a:pPr algn="just">
                        <a:lnSpc>
                          <a:spcPct val="150000"/>
                        </a:lnSpc>
                        <a:spcAft>
                          <a:spcPts val="0"/>
                        </a:spcAft>
                      </a:pPr>
                      <a:r>
                        <a:rPr lang="en-US" sz="1000" kern="100" dirty="0">
                          <a:effectLst/>
                          <a:latin typeface="宋体" panose="02010600030101010101" pitchFamily="2" charset="-122"/>
                          <a:ea typeface="宋体" panose="02010600030101010101" pitchFamily="2" charset="-122"/>
                        </a:rPr>
                        <a:t>3</a:t>
                      </a:r>
                      <a:r>
                        <a:rPr lang="zh-CN" sz="1000" kern="100" dirty="0">
                          <a:effectLst/>
                          <a:latin typeface="宋体" panose="02010600030101010101" pitchFamily="2" charset="-122"/>
                          <a:ea typeface="宋体" panose="02010600030101010101" pitchFamily="2" charset="-122"/>
                        </a:rPr>
                        <a:t>、操作可行性差，特别对于一些无法打孔的样品而言。</a:t>
                      </a:r>
                      <a:endParaRPr lang="zh-CN" sz="10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48492" marR="484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6253552"/>
                  </a:ext>
                </a:extLst>
              </a:tr>
            </a:tbl>
          </a:graphicData>
        </a:graphic>
      </p:graphicFrame>
      <p:pic>
        <p:nvPicPr>
          <p:cNvPr id="17" name="图片 16">
            <a:extLst>
              <a:ext uri="{FF2B5EF4-FFF2-40B4-BE49-F238E27FC236}">
                <a16:creationId xmlns:a16="http://schemas.microsoft.com/office/drawing/2014/main" id="{13E3C17E-9869-42E9-B528-B1CD47D249FE}"/>
              </a:ext>
            </a:extLst>
          </p:cNvPr>
          <p:cNvPicPr/>
          <p:nvPr/>
        </p:nvPicPr>
        <p:blipFill>
          <a:blip r:embed="rId3">
            <a:extLst>
              <a:ext uri="{28A0092B-C50C-407E-A947-70E740481C1C}">
                <a14:useLocalDpi xmlns:a14="http://schemas.microsoft.com/office/drawing/2010/main" val="0"/>
              </a:ext>
            </a:extLst>
          </a:blip>
          <a:stretch>
            <a:fillRect/>
          </a:stretch>
        </p:blipFill>
        <p:spPr>
          <a:xfrm>
            <a:off x="745446" y="2359245"/>
            <a:ext cx="1110721" cy="1078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a:extLst>
              <a:ext uri="{FF2B5EF4-FFF2-40B4-BE49-F238E27FC236}">
                <a16:creationId xmlns:a16="http://schemas.microsoft.com/office/drawing/2014/main" id="{A3622D24-9FB6-4650-9B2B-A3855B49DA71}"/>
              </a:ext>
            </a:extLst>
          </p:cNvPr>
          <p:cNvPicPr/>
          <p:nvPr/>
        </p:nvPicPr>
        <p:blipFill>
          <a:blip r:embed="rId4">
            <a:extLst>
              <a:ext uri="{28A0092B-C50C-407E-A947-70E740481C1C}">
                <a14:useLocalDpi xmlns:a14="http://schemas.microsoft.com/office/drawing/2010/main" val="0"/>
              </a:ext>
            </a:extLst>
          </a:blip>
          <a:stretch>
            <a:fillRect/>
          </a:stretch>
        </p:blipFill>
        <p:spPr>
          <a:xfrm>
            <a:off x="810835" y="4267200"/>
            <a:ext cx="1045332" cy="968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a:extLst>
              <a:ext uri="{FF2B5EF4-FFF2-40B4-BE49-F238E27FC236}">
                <a16:creationId xmlns:a16="http://schemas.microsoft.com/office/drawing/2014/main" id="{C84E995F-2213-4866-9460-C322D781995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81668" y="5867400"/>
            <a:ext cx="903666" cy="63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252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 name="表格 1">
            <a:extLst>
              <a:ext uri="{FF2B5EF4-FFF2-40B4-BE49-F238E27FC236}">
                <a16:creationId xmlns:a16="http://schemas.microsoft.com/office/drawing/2014/main" id="{93621D8F-5C84-4EE0-A50C-05421CC6502E}"/>
              </a:ext>
            </a:extLst>
          </p:cNvPr>
          <p:cNvGraphicFramePr>
            <a:graphicFrameLocks noGrp="1"/>
          </p:cNvGraphicFramePr>
          <p:nvPr>
            <p:extLst>
              <p:ext uri="{D42A27DB-BD31-4B8C-83A1-F6EECF244321}">
                <p14:modId xmlns:p14="http://schemas.microsoft.com/office/powerpoint/2010/main" val="3700750646"/>
              </p:ext>
            </p:extLst>
          </p:nvPr>
        </p:nvGraphicFramePr>
        <p:xfrm>
          <a:off x="914400" y="2269107"/>
          <a:ext cx="7795336" cy="4196999"/>
        </p:xfrm>
        <a:graphic>
          <a:graphicData uri="http://schemas.openxmlformats.org/drawingml/2006/table">
            <a:tbl>
              <a:tblPr firstRow="1" firstCol="1" bandRow="1">
                <a:tableStyleId>{7E9639D4-E3E2-4D34-9284-5A2195B3D0D7}</a:tableStyleId>
              </a:tblPr>
              <a:tblGrid>
                <a:gridCol w="1461684">
                  <a:extLst>
                    <a:ext uri="{9D8B030D-6E8A-4147-A177-3AD203B41FA5}">
                      <a16:colId xmlns:a16="http://schemas.microsoft.com/office/drawing/2014/main" val="3477975470"/>
                    </a:ext>
                  </a:extLst>
                </a:gridCol>
                <a:gridCol w="2129077">
                  <a:extLst>
                    <a:ext uri="{9D8B030D-6E8A-4147-A177-3AD203B41FA5}">
                      <a16:colId xmlns:a16="http://schemas.microsoft.com/office/drawing/2014/main" val="3055454167"/>
                    </a:ext>
                  </a:extLst>
                </a:gridCol>
                <a:gridCol w="2255036">
                  <a:extLst>
                    <a:ext uri="{9D8B030D-6E8A-4147-A177-3AD203B41FA5}">
                      <a16:colId xmlns:a16="http://schemas.microsoft.com/office/drawing/2014/main" val="1129598992"/>
                    </a:ext>
                  </a:extLst>
                </a:gridCol>
                <a:gridCol w="1949539">
                  <a:extLst>
                    <a:ext uri="{9D8B030D-6E8A-4147-A177-3AD203B41FA5}">
                      <a16:colId xmlns:a16="http://schemas.microsoft.com/office/drawing/2014/main" val="3317252892"/>
                    </a:ext>
                  </a:extLst>
                </a:gridCol>
              </a:tblGrid>
              <a:tr h="270776">
                <a:tc>
                  <a:txBody>
                    <a:bodyPr/>
                    <a:lstStyle/>
                    <a:p>
                      <a:pPr algn="just">
                        <a:spcAft>
                          <a:spcPts val="0"/>
                        </a:spcAft>
                      </a:pPr>
                      <a:r>
                        <a:rPr lang="en-US" sz="1200" kern="100" dirty="0">
                          <a:effectLst/>
                          <a:latin typeface="宋体" panose="02010600030101010101" pitchFamily="2" charset="-122"/>
                          <a:ea typeface="宋体" panose="02010600030101010101" pitchFamily="2" charset="-122"/>
                        </a:rPr>
                        <a:t> </a:t>
                      </a:r>
                      <a:endParaRPr lang="zh-CN" sz="1200" b="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en-US" altLang="zh-CN" sz="1200" kern="100" dirty="0">
                          <a:effectLst/>
                          <a:latin typeface="宋体" panose="02010600030101010101" pitchFamily="2" charset="-122"/>
                          <a:ea typeface="宋体" panose="02010600030101010101" pitchFamily="2" charset="-122"/>
                        </a:rPr>
                        <a:t>KINO </a:t>
                      </a:r>
                      <a:r>
                        <a:rPr lang="zh-CN" sz="1200" kern="100" dirty="0">
                          <a:effectLst/>
                          <a:latin typeface="宋体" panose="02010600030101010101" pitchFamily="2" charset="-122"/>
                          <a:ea typeface="宋体" panose="02010600030101010101" pitchFamily="2" charset="-122"/>
                        </a:rPr>
                        <a:t>采用与否</a:t>
                      </a:r>
                      <a:endParaRPr lang="zh-CN" sz="1200" b="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优点</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缺点</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615250"/>
                  </a:ext>
                </a:extLst>
              </a:tr>
              <a:tr h="560889">
                <a:tc>
                  <a:txBody>
                    <a:bodyPr/>
                    <a:lstStyle/>
                    <a:p>
                      <a:pPr algn="just">
                        <a:spcAft>
                          <a:spcPts val="0"/>
                        </a:spcAft>
                      </a:pPr>
                      <a:r>
                        <a:rPr lang="zh-CN" sz="1200" kern="100">
                          <a:effectLst/>
                          <a:latin typeface="宋体" panose="02010600030101010101" pitchFamily="2" charset="-122"/>
                          <a:ea typeface="宋体" panose="02010600030101010101" pitchFamily="2" charset="-122"/>
                        </a:rPr>
                        <a:t>直线法</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否</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简单</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没有任何精度</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1337321"/>
                  </a:ext>
                </a:extLst>
              </a:tr>
              <a:tr h="560889">
                <a:tc>
                  <a:txBody>
                    <a:bodyPr/>
                    <a:lstStyle/>
                    <a:p>
                      <a:pPr algn="just">
                        <a:spcAft>
                          <a:spcPts val="0"/>
                        </a:spcAft>
                      </a:pPr>
                      <a:r>
                        <a:rPr lang="zh-CN" sz="1200" kern="100">
                          <a:effectLst/>
                          <a:latin typeface="宋体" panose="02010600030101010101" pitchFamily="2" charset="-122"/>
                          <a:ea typeface="宋体" panose="02010600030101010101" pitchFamily="2" charset="-122"/>
                        </a:rPr>
                        <a:t>二次曲线法</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是</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简单</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spcAft>
                          <a:spcPts val="0"/>
                        </a:spcAft>
                      </a:pPr>
                      <a:r>
                        <a:rPr lang="en-US" sz="1200" kern="100">
                          <a:effectLst/>
                          <a:latin typeface="宋体" panose="02010600030101010101" pitchFamily="2" charset="-122"/>
                          <a:ea typeface="宋体" panose="02010600030101010101" pitchFamily="2" charset="-122"/>
                        </a:rPr>
                        <a:t>1</a:t>
                      </a:r>
                      <a:r>
                        <a:rPr lang="zh-CN" sz="1200" kern="100">
                          <a:effectLst/>
                          <a:latin typeface="宋体" panose="02010600030101010101" pitchFamily="2" charset="-122"/>
                          <a:ea typeface="宋体" panose="02010600030101010101" pitchFamily="2" charset="-122"/>
                        </a:rPr>
                        <a:t>、无界面化学模型支撑</a:t>
                      </a:r>
                    </a:p>
                    <a:p>
                      <a:pPr algn="just">
                        <a:spcAft>
                          <a:spcPts val="0"/>
                        </a:spcAft>
                      </a:pPr>
                      <a:r>
                        <a:rPr lang="en-US" sz="1200" kern="100">
                          <a:effectLst/>
                          <a:latin typeface="宋体" panose="02010600030101010101" pitchFamily="2" charset="-122"/>
                          <a:ea typeface="宋体" panose="02010600030101010101" pitchFamily="2" charset="-122"/>
                        </a:rPr>
                        <a:t>2</a:t>
                      </a:r>
                      <a:r>
                        <a:rPr lang="zh-CN" sz="1200" kern="100">
                          <a:effectLst/>
                          <a:latin typeface="宋体" panose="02010600030101010101" pitchFamily="2" charset="-122"/>
                          <a:ea typeface="宋体" panose="02010600030101010101" pitchFamily="2" charset="-122"/>
                        </a:rPr>
                        <a:t>、受接触点位置噪声影响较大</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41" marR="101541" marT="50770" marB="507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6089744"/>
                  </a:ext>
                </a:extLst>
              </a:tr>
              <a:tr h="560889">
                <a:tc>
                  <a:txBody>
                    <a:bodyPr/>
                    <a:lstStyle/>
                    <a:p>
                      <a:pPr algn="just">
                        <a:spcAft>
                          <a:spcPts val="0"/>
                        </a:spcAft>
                      </a:pPr>
                      <a:r>
                        <a:rPr lang="zh-CN" sz="1200" kern="100">
                          <a:effectLst/>
                          <a:latin typeface="宋体" panose="02010600030101010101" pitchFamily="2" charset="-122"/>
                          <a:ea typeface="宋体" panose="02010600030101010101" pitchFamily="2" charset="-122"/>
                        </a:rPr>
                        <a:t>复合曲线法</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否</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简单</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310218457"/>
                  </a:ext>
                </a:extLst>
              </a:tr>
              <a:tr h="560889">
                <a:tc>
                  <a:txBody>
                    <a:bodyPr/>
                    <a:lstStyle/>
                    <a:p>
                      <a:pPr algn="just">
                        <a:spcAft>
                          <a:spcPts val="0"/>
                        </a:spcAft>
                      </a:pPr>
                      <a:r>
                        <a:rPr lang="zh-CN" sz="1200" kern="100">
                          <a:effectLst/>
                          <a:latin typeface="宋体" panose="02010600030101010101" pitchFamily="2" charset="-122"/>
                          <a:ea typeface="宋体" panose="02010600030101010101" pitchFamily="2" charset="-122"/>
                        </a:rPr>
                        <a:t>曲线尺法</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是</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简单</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2777301203"/>
                  </a:ext>
                </a:extLst>
              </a:tr>
              <a:tr h="560889">
                <a:tc>
                  <a:txBody>
                    <a:bodyPr/>
                    <a:lstStyle/>
                    <a:p>
                      <a:pPr algn="just">
                        <a:spcAft>
                          <a:spcPts val="0"/>
                        </a:spcAft>
                      </a:pPr>
                      <a:r>
                        <a:rPr lang="zh-CN" sz="1200" kern="100">
                          <a:effectLst/>
                          <a:latin typeface="宋体" panose="02010600030101010101" pitchFamily="2" charset="-122"/>
                          <a:ea typeface="宋体" panose="02010600030101010101" pitchFamily="2" charset="-122"/>
                        </a:rPr>
                        <a:t>双圆曲线</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是</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计算速度快，简单</a:t>
                      </a:r>
                    </a:p>
                    <a:p>
                      <a:pPr algn="just">
                        <a:spcAft>
                          <a:spcPts val="0"/>
                        </a:spcAft>
                      </a:pPr>
                      <a:r>
                        <a:rPr lang="zh-CN" sz="1200" kern="100">
                          <a:effectLst/>
                          <a:latin typeface="宋体" panose="02010600030101010101" pitchFamily="2" charset="-122"/>
                          <a:ea typeface="宋体" panose="02010600030101010101" pitchFamily="2" charset="-122"/>
                        </a:rPr>
                        <a:t>不受接触点位置噪声影响</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200" kern="100">
                          <a:effectLst/>
                          <a:latin typeface="宋体" panose="02010600030101010101" pitchFamily="2" charset="-122"/>
                          <a:ea typeface="宋体" panose="02010600030101010101" pitchFamily="2" charset="-122"/>
                        </a:rPr>
                        <a:t>1</a:t>
                      </a:r>
                      <a:r>
                        <a:rPr lang="zh-CN" sz="1200" kern="100">
                          <a:effectLst/>
                          <a:latin typeface="宋体" panose="02010600030101010101" pitchFamily="2" charset="-122"/>
                          <a:ea typeface="宋体" panose="02010600030101010101" pitchFamily="2" charset="-122"/>
                        </a:rPr>
                        <a:t>、无界面化学模型支撑</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2159877"/>
                  </a:ext>
                </a:extLst>
              </a:tr>
              <a:tr h="560889">
                <a:tc>
                  <a:txBody>
                    <a:bodyPr/>
                    <a:lstStyle/>
                    <a:p>
                      <a:pPr algn="just">
                        <a:spcAft>
                          <a:spcPts val="0"/>
                        </a:spcAft>
                      </a:pPr>
                      <a:r>
                        <a:rPr lang="en-US" sz="1200" kern="100">
                          <a:effectLst/>
                          <a:latin typeface="宋体" panose="02010600030101010101" pitchFamily="2" charset="-122"/>
                          <a:ea typeface="宋体" panose="02010600030101010101" pitchFamily="2" charset="-122"/>
                        </a:rPr>
                        <a:t>ADSA</a:t>
                      </a:r>
                      <a:r>
                        <a:rPr lang="zh-CN" sz="1200" kern="100">
                          <a:effectLst/>
                          <a:latin typeface="宋体" panose="02010600030101010101" pitchFamily="2" charset="-122"/>
                          <a:ea typeface="宋体" panose="02010600030101010101" pitchFamily="2" charset="-122"/>
                        </a:rPr>
                        <a:t>－</a:t>
                      </a:r>
                      <a:r>
                        <a:rPr lang="en-US" sz="1200" kern="100">
                          <a:effectLst/>
                          <a:latin typeface="宋体" panose="02010600030101010101" pitchFamily="2" charset="-122"/>
                          <a:ea typeface="宋体" panose="02010600030101010101" pitchFamily="2" charset="-122"/>
                        </a:rPr>
                        <a:t>NA</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否</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a:effectLst/>
                          <a:latin typeface="宋体" panose="02010600030101010101" pitchFamily="2" charset="-122"/>
                          <a:ea typeface="宋体" panose="02010600030101010101" pitchFamily="2" charset="-122"/>
                        </a:rPr>
                        <a:t>基于</a:t>
                      </a:r>
                      <a:r>
                        <a:rPr lang="en-US" sz="1200" kern="100">
                          <a:effectLst/>
                          <a:latin typeface="宋体" panose="02010600030101010101" pitchFamily="2" charset="-122"/>
                          <a:ea typeface="宋体" panose="02010600030101010101" pitchFamily="2" charset="-122"/>
                        </a:rPr>
                        <a:t>Young-Laplace</a:t>
                      </a:r>
                      <a:r>
                        <a:rPr lang="zh-CN" sz="1200" kern="100">
                          <a:effectLst/>
                          <a:latin typeface="宋体" panose="02010600030101010101" pitchFamily="2" charset="-122"/>
                          <a:ea typeface="宋体" panose="02010600030101010101" pitchFamily="2" charset="-122"/>
                        </a:rPr>
                        <a:t>方程拟合技术，符合界面化学专业</a:t>
                      </a:r>
                      <a:endParaRPr lang="zh-CN" sz="1200" b="0" kern="10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受接触点位置噪声影响较大</a:t>
                      </a:r>
                      <a:endParaRPr lang="zh-CN" sz="1200" b="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5286653"/>
                  </a:ext>
                </a:extLst>
              </a:tr>
              <a:tr h="560889">
                <a:tc>
                  <a:txBody>
                    <a:bodyPr/>
                    <a:lstStyle/>
                    <a:p>
                      <a:pPr algn="just">
                        <a:spcAft>
                          <a:spcPts val="0"/>
                        </a:spcAft>
                      </a:pPr>
                      <a:r>
                        <a:rPr lang="en-US" sz="1200" kern="100" dirty="0">
                          <a:effectLst/>
                          <a:latin typeface="宋体" panose="02010600030101010101" pitchFamily="2" charset="-122"/>
                          <a:ea typeface="宋体" panose="02010600030101010101" pitchFamily="2" charset="-122"/>
                        </a:rPr>
                        <a:t>ADSA-</a:t>
                      </a:r>
                      <a:r>
                        <a:rPr lang="en-US" sz="1200" kern="100" dirty="0" err="1">
                          <a:effectLst/>
                          <a:latin typeface="宋体" panose="02010600030101010101" pitchFamily="2" charset="-122"/>
                          <a:ea typeface="宋体" panose="02010600030101010101" pitchFamily="2" charset="-122"/>
                        </a:rPr>
                        <a:t>RealDrop</a:t>
                      </a:r>
                      <a:endParaRPr lang="zh-CN" sz="1200" b="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是</a:t>
                      </a:r>
                      <a:endParaRPr lang="zh-CN" sz="1200" b="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基于</a:t>
                      </a:r>
                      <a:r>
                        <a:rPr lang="en-US" sz="1200" kern="100" dirty="0">
                          <a:effectLst/>
                          <a:latin typeface="宋体" panose="02010600030101010101" pitchFamily="2" charset="-122"/>
                          <a:ea typeface="宋体" panose="02010600030101010101" pitchFamily="2" charset="-122"/>
                        </a:rPr>
                        <a:t>Young-Laplace</a:t>
                      </a:r>
                      <a:r>
                        <a:rPr lang="zh-CN" sz="1200" kern="100" dirty="0">
                          <a:effectLst/>
                          <a:latin typeface="宋体" panose="02010600030101010101" pitchFamily="2" charset="-122"/>
                          <a:ea typeface="宋体" panose="02010600030101010101" pitchFamily="2" charset="-122"/>
                        </a:rPr>
                        <a:t>方程拟合技术，符合界面化学专业</a:t>
                      </a:r>
                      <a:endParaRPr lang="zh-CN" sz="1200" b="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200" kern="100" dirty="0">
                          <a:effectLst/>
                          <a:latin typeface="宋体" panose="02010600030101010101" pitchFamily="2" charset="-122"/>
                          <a:ea typeface="宋体" panose="02010600030101010101" pitchFamily="2" charset="-122"/>
                        </a:rPr>
                        <a:t> </a:t>
                      </a:r>
                      <a:endParaRPr lang="zh-CN" sz="1200" b="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01519" marR="1015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5522387"/>
                  </a:ext>
                </a:extLst>
              </a:tr>
            </a:tbl>
          </a:graphicData>
        </a:graphic>
      </p:graphicFrame>
      <p:sp>
        <p:nvSpPr>
          <p:cNvPr id="3" name="Rectangle 1">
            <a:extLst>
              <a:ext uri="{FF2B5EF4-FFF2-40B4-BE49-F238E27FC236}">
                <a16:creationId xmlns:a16="http://schemas.microsoft.com/office/drawing/2014/main" id="{CE21EFBC-1A5B-4B22-BC7E-BCDAB20027C3}"/>
              </a:ext>
            </a:extLst>
          </p:cNvPr>
          <p:cNvSpPr>
            <a:spLocks noChangeArrowheads="1"/>
          </p:cNvSpPr>
          <p:nvPr/>
        </p:nvSpPr>
        <p:spPr bwMode="auto">
          <a:xfrm>
            <a:off x="838200" y="1398827"/>
            <a:ext cx="7619159" cy="88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zh-CN" altLang="zh-CN" sz="12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动态接触角测量的软件测试算法或测试方法有哪些？各自的优缺点为什么？</a:t>
            </a:r>
            <a:endParaRPr kumimoji="0" lang="zh-CN" altLang="zh-CN"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zh-CN" altLang="zh-CN"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目前，测试动态接触角值的算法主要为一次曲线（直线）切线法、二次曲线拟合法、双圆曲线拟合法、复合曲线法、曲线尺法以及</a:t>
            </a:r>
            <a:r>
              <a:rPr kumimoji="0" lang="en-US" altLang="zh-CN"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ADSA</a:t>
            </a:r>
            <a:r>
              <a:rPr kumimoji="0" lang="zh-CN" altLang="en-US"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NA</a:t>
            </a:r>
            <a:r>
              <a:rPr kumimoji="0" lang="zh-CN" altLang="en-US"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算法、</a:t>
            </a:r>
            <a:r>
              <a:rPr kumimoji="0" lang="en-US" altLang="zh-CN"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ADSA</a:t>
            </a:r>
            <a:r>
              <a:rPr kumimoji="0" lang="zh-CN" altLang="en-US"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1200" b="0" i="0" u="none" strike="noStrike" cap="none" normalizeH="0" baseline="0" dirty="0" err="1">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RealDrop</a:t>
            </a:r>
            <a:r>
              <a:rPr kumimoji="0" lang="zh-CN" altLang="en-US"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算法。</a:t>
            </a:r>
            <a:endParaRPr kumimoji="0" lang="zh-CN" altLang="en-US"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p:txBody>
      </p:sp>
      <p:sp>
        <p:nvSpPr>
          <p:cNvPr id="9" name="Rectangle 2">
            <a:extLst>
              <a:ext uri="{FF2B5EF4-FFF2-40B4-BE49-F238E27FC236}">
                <a16:creationId xmlns:a16="http://schemas.microsoft.com/office/drawing/2014/main" id="{52C2CA24-8E1E-4FE5-B949-61E0B961F128}"/>
              </a:ext>
            </a:extLst>
          </p:cNvPr>
          <p:cNvSpPr txBox="1">
            <a:spLocks noChangeArrowheads="1"/>
          </p:cNvSpPr>
          <p:nvPr/>
        </p:nvSpPr>
        <p:spPr bwMode="black">
          <a:xfrm>
            <a:off x="2234860" y="333195"/>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动态接触角的测试方式</a:t>
            </a:r>
            <a:endParaRPr lang="de-DE" altLang="zh-CN" sz="20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0" name="图片 9">
            <a:extLst>
              <a:ext uri="{FF2B5EF4-FFF2-40B4-BE49-F238E27FC236}">
                <a16:creationId xmlns:a16="http://schemas.microsoft.com/office/drawing/2014/main" id="{DFFCEDF6-73EB-4A61-B606-F573EC8CD2E3}"/>
              </a:ext>
            </a:extLst>
          </p:cNvPr>
          <p:cNvPicPr>
            <a:picLocks noChangeAspect="1"/>
          </p:cNvPicPr>
          <p:nvPr/>
        </p:nvPicPr>
        <p:blipFill>
          <a:blip r:embed="rId2"/>
          <a:stretch>
            <a:fillRect/>
          </a:stretch>
        </p:blipFill>
        <p:spPr>
          <a:xfrm>
            <a:off x="1255911" y="325249"/>
            <a:ext cx="999077" cy="924821"/>
          </a:xfrm>
          <a:prstGeom prst="rect">
            <a:avLst/>
          </a:prstGeom>
        </p:spPr>
      </p:pic>
    </p:spTree>
    <p:extLst>
      <p:ext uri="{BB962C8B-B14F-4D97-AF65-F5344CB8AC3E}">
        <p14:creationId xmlns:p14="http://schemas.microsoft.com/office/powerpoint/2010/main" val="371133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Rectangle 2">
            <a:extLst>
              <a:ext uri="{FF2B5EF4-FFF2-40B4-BE49-F238E27FC236}">
                <a16:creationId xmlns:a16="http://schemas.microsoft.com/office/drawing/2014/main" id="{E95DB466-55ED-4577-AEB6-9D44D7969F64}"/>
              </a:ext>
            </a:extLst>
          </p:cNvPr>
          <p:cNvSpPr txBox="1">
            <a:spLocks noChangeArrowheads="1"/>
          </p:cNvSpPr>
          <p:nvPr/>
        </p:nvSpPr>
        <p:spPr bwMode="black">
          <a:xfrm>
            <a:off x="2234860" y="333195"/>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动态接触角的测试方式</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增加</a:t>
            </a:r>
            <a:r>
              <a:rPr lang="en-US" altLang="zh-CN" sz="1800" dirty="0">
                <a:solidFill>
                  <a:srgbClr val="244279"/>
                </a:solidFill>
                <a:latin typeface="Adobe 黑体 Std R" panose="020B0400000000000000" pitchFamily="34" charset="-122"/>
                <a:ea typeface="Adobe 黑体 Std R" panose="020B0400000000000000" pitchFamily="34" charset="-122"/>
                <a:cs typeface="+mn-cs"/>
              </a:rPr>
              <a:t>-</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减少液体体积法</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8" name="图片 7">
            <a:extLst>
              <a:ext uri="{FF2B5EF4-FFF2-40B4-BE49-F238E27FC236}">
                <a16:creationId xmlns:a16="http://schemas.microsoft.com/office/drawing/2014/main" id="{1EE5CCDF-2BF2-4FC8-92FE-DA66B861E5DF}"/>
              </a:ext>
            </a:extLst>
          </p:cNvPr>
          <p:cNvPicPr>
            <a:picLocks noChangeAspect="1"/>
          </p:cNvPicPr>
          <p:nvPr/>
        </p:nvPicPr>
        <p:blipFill>
          <a:blip r:embed="rId2"/>
          <a:stretch>
            <a:fillRect/>
          </a:stretch>
        </p:blipFill>
        <p:spPr>
          <a:xfrm>
            <a:off x="1255911" y="325249"/>
            <a:ext cx="999077" cy="924821"/>
          </a:xfrm>
          <a:prstGeom prst="rect">
            <a:avLst/>
          </a:prstGeom>
        </p:spPr>
      </p:pic>
      <p:sp>
        <p:nvSpPr>
          <p:cNvPr id="10" name="文本框 2">
            <a:extLst>
              <a:ext uri="{FF2B5EF4-FFF2-40B4-BE49-F238E27FC236}">
                <a16:creationId xmlns:a16="http://schemas.microsoft.com/office/drawing/2014/main" id="{472B5112-25B9-49E3-B903-3807F79818B6}"/>
              </a:ext>
            </a:extLst>
          </p:cNvPr>
          <p:cNvSpPr txBox="1"/>
          <p:nvPr/>
        </p:nvSpPr>
        <p:spPr>
          <a:xfrm>
            <a:off x="3179349" y="3244334"/>
            <a:ext cx="278530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t>缺视频资料</a:t>
            </a:r>
          </a:p>
        </p:txBody>
      </p:sp>
    </p:spTree>
    <p:extLst>
      <p:ext uri="{BB962C8B-B14F-4D97-AF65-F5344CB8AC3E}">
        <p14:creationId xmlns:p14="http://schemas.microsoft.com/office/powerpoint/2010/main" val="127478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Rectangle 2">
            <a:extLst>
              <a:ext uri="{FF2B5EF4-FFF2-40B4-BE49-F238E27FC236}">
                <a16:creationId xmlns:a16="http://schemas.microsoft.com/office/drawing/2014/main" id="{F738C435-97F8-4B20-87F4-A752C47F0F7D}"/>
              </a:ext>
            </a:extLst>
          </p:cNvPr>
          <p:cNvSpPr txBox="1">
            <a:spLocks noChangeArrowheads="1"/>
          </p:cNvSpPr>
          <p:nvPr/>
        </p:nvSpPr>
        <p:spPr bwMode="black">
          <a:xfrm>
            <a:off x="2234860" y="333195"/>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动态接触角的测试方式</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倾斜样品台法</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8" name="图片 7">
            <a:extLst>
              <a:ext uri="{FF2B5EF4-FFF2-40B4-BE49-F238E27FC236}">
                <a16:creationId xmlns:a16="http://schemas.microsoft.com/office/drawing/2014/main" id="{5B3EC75C-85CD-4B1B-AC89-C1E8F048D660}"/>
              </a:ext>
            </a:extLst>
          </p:cNvPr>
          <p:cNvPicPr>
            <a:picLocks noChangeAspect="1"/>
          </p:cNvPicPr>
          <p:nvPr/>
        </p:nvPicPr>
        <p:blipFill>
          <a:blip r:embed="rId2"/>
          <a:stretch>
            <a:fillRect/>
          </a:stretch>
        </p:blipFill>
        <p:spPr>
          <a:xfrm>
            <a:off x="1255911" y="325249"/>
            <a:ext cx="999077" cy="924821"/>
          </a:xfrm>
          <a:prstGeom prst="rect">
            <a:avLst/>
          </a:prstGeom>
        </p:spPr>
      </p:pic>
      <p:sp>
        <p:nvSpPr>
          <p:cNvPr id="10" name="文本框 2">
            <a:extLst>
              <a:ext uri="{FF2B5EF4-FFF2-40B4-BE49-F238E27FC236}">
                <a16:creationId xmlns:a16="http://schemas.microsoft.com/office/drawing/2014/main" id="{472B5112-25B9-49E3-B903-3807F79818B6}"/>
              </a:ext>
            </a:extLst>
          </p:cNvPr>
          <p:cNvSpPr txBox="1"/>
          <p:nvPr/>
        </p:nvSpPr>
        <p:spPr>
          <a:xfrm>
            <a:off x="3179349" y="3244334"/>
            <a:ext cx="278530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t>缺视频资料</a:t>
            </a:r>
          </a:p>
        </p:txBody>
      </p:sp>
    </p:spTree>
    <p:extLst>
      <p:ext uri="{BB962C8B-B14F-4D97-AF65-F5344CB8AC3E}">
        <p14:creationId xmlns:p14="http://schemas.microsoft.com/office/powerpoint/2010/main" val="333896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Rectangle 2">
            <a:extLst>
              <a:ext uri="{FF2B5EF4-FFF2-40B4-BE49-F238E27FC236}">
                <a16:creationId xmlns:a16="http://schemas.microsoft.com/office/drawing/2014/main" id="{72D620C0-F869-4056-92FC-02A2CC2B1F61}"/>
              </a:ext>
            </a:extLst>
          </p:cNvPr>
          <p:cNvSpPr txBox="1">
            <a:spLocks noChangeArrowheads="1"/>
          </p:cNvSpPr>
          <p:nvPr/>
        </p:nvSpPr>
        <p:spPr bwMode="black">
          <a:xfrm>
            <a:off x="2234860" y="333195"/>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动态接触角的测试方式</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倾斜样品台法</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8" name="图片 7">
            <a:extLst>
              <a:ext uri="{FF2B5EF4-FFF2-40B4-BE49-F238E27FC236}">
                <a16:creationId xmlns:a16="http://schemas.microsoft.com/office/drawing/2014/main" id="{23ACB285-D4E8-4CE3-A38C-23EC9B1BA9D0}"/>
              </a:ext>
            </a:extLst>
          </p:cNvPr>
          <p:cNvPicPr>
            <a:picLocks noChangeAspect="1"/>
          </p:cNvPicPr>
          <p:nvPr/>
        </p:nvPicPr>
        <p:blipFill>
          <a:blip r:embed="rId4"/>
          <a:stretch>
            <a:fillRect/>
          </a:stretch>
        </p:blipFill>
        <p:spPr>
          <a:xfrm>
            <a:off x="1255911" y="325249"/>
            <a:ext cx="999077" cy="924821"/>
          </a:xfrm>
          <a:prstGeom prst="rect">
            <a:avLst/>
          </a:prstGeom>
        </p:spPr>
      </p:pic>
      <p:pic>
        <p:nvPicPr>
          <p:cNvPr id="9" name="roll off angle -2 ">
            <a:hlinkClick r:id="" action="ppaction://media"/>
            <a:extLst>
              <a:ext uri="{FF2B5EF4-FFF2-40B4-BE49-F238E27FC236}">
                <a16:creationId xmlns:a16="http://schemas.microsoft.com/office/drawing/2014/main" id="{2F399628-47DE-4D00-BCF5-0B75B56CE7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54988" y="1744333"/>
            <a:ext cx="5110075" cy="38325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952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9"/>
                </p:tgtEl>
              </p:cMediaNode>
            </p:vide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6" name="组合 18435"/>
          <p:cNvGrpSpPr/>
          <p:nvPr/>
        </p:nvGrpSpPr>
        <p:grpSpPr>
          <a:xfrm>
            <a:off x="3657600" y="1796599"/>
            <a:ext cx="3320062" cy="1660565"/>
            <a:chOff x="4112076" y="1768444"/>
            <a:chExt cx="3320062" cy="1660565"/>
          </a:xfrm>
        </p:grpSpPr>
        <p:grpSp>
          <p:nvGrpSpPr>
            <p:cNvPr id="18433" name="组合 18432"/>
            <p:cNvGrpSpPr/>
            <p:nvPr/>
          </p:nvGrpSpPr>
          <p:grpSpPr>
            <a:xfrm>
              <a:off x="4112076" y="1981209"/>
              <a:ext cx="1905000" cy="1447800"/>
              <a:chOff x="4112076" y="1981209"/>
              <a:chExt cx="1905000" cy="1447800"/>
            </a:xfrm>
          </p:grpSpPr>
          <p:sp>
            <p:nvSpPr>
              <p:cNvPr id="10" name="椭圆 9"/>
              <p:cNvSpPr/>
              <p:nvPr/>
            </p:nvSpPr>
            <p:spPr bwMode="auto">
              <a:xfrm>
                <a:off x="4112076" y="1981209"/>
                <a:ext cx="1905000" cy="1447800"/>
              </a:xfrm>
              <a:prstGeom prst="ellipse">
                <a:avLst/>
              </a:prstGeom>
              <a:solidFill>
                <a:srgbClr val="007DC2"/>
              </a:solidFill>
              <a:ln w="9525" cap="flat" cmpd="sng" algn="ctr">
                <a:solidFill>
                  <a:srgbClr val="0000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30" name="文本框 29"/>
              <p:cNvSpPr txBox="1"/>
              <p:nvPr/>
            </p:nvSpPr>
            <p:spPr>
              <a:xfrm>
                <a:off x="4843152" y="2101452"/>
                <a:ext cx="519048" cy="369332"/>
              </a:xfrm>
              <a:prstGeom prst="rect">
                <a:avLst/>
              </a:prstGeom>
              <a:noFill/>
            </p:spPr>
            <p:txBody>
              <a:bodyPr wrap="square" rtlCol="0">
                <a:spAutoFit/>
              </a:bodyPr>
              <a:lstStyle/>
              <a:p>
                <a:r>
                  <a:rPr lang="en-US" altLang="ja-JP" kern="0" baseline="-30000" dirty="0">
                    <a:latin typeface="宋体" panose="02010600030101010101" pitchFamily="2" charset="-122"/>
                    <a:ea typeface="宋体" panose="02010600030101010101" pitchFamily="2" charset="-122"/>
                    <a:cs typeface="Arial" panose="020B0604020202020204" pitchFamily="34" charset="0"/>
                  </a:rPr>
                  <a:t>SL</a:t>
                </a:r>
                <a:endParaRPr lang="zh-CN" altLang="en-US" dirty="0">
                  <a:latin typeface="宋体" panose="02010600030101010101" pitchFamily="2" charset="-122"/>
                  <a:ea typeface="宋体" panose="02010600030101010101" pitchFamily="2" charset="-122"/>
                </a:endParaRPr>
              </a:p>
            </p:txBody>
          </p:sp>
        </p:grpSp>
        <p:sp>
          <p:nvSpPr>
            <p:cNvPr id="28" name="文本框 27"/>
            <p:cNvSpPr txBox="1"/>
            <p:nvPr/>
          </p:nvSpPr>
          <p:spPr>
            <a:xfrm>
              <a:off x="5672519" y="1768444"/>
              <a:ext cx="175961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液体样品</a:t>
              </a:r>
            </a:p>
          </p:txBody>
        </p:sp>
      </p:grpSp>
      <p:grpSp>
        <p:nvGrpSpPr>
          <p:cNvPr id="18435" name="组合 18434"/>
          <p:cNvGrpSpPr/>
          <p:nvPr/>
        </p:nvGrpSpPr>
        <p:grpSpPr>
          <a:xfrm>
            <a:off x="2286238" y="2590800"/>
            <a:ext cx="4569380" cy="894463"/>
            <a:chOff x="2357094" y="2562645"/>
            <a:chExt cx="4569380" cy="894463"/>
          </a:xfrm>
        </p:grpSpPr>
        <p:sp>
          <p:nvSpPr>
            <p:cNvPr id="3" name="矩形 2"/>
            <p:cNvSpPr/>
            <p:nvPr/>
          </p:nvSpPr>
          <p:spPr bwMode="auto">
            <a:xfrm>
              <a:off x="2357094" y="2562645"/>
              <a:ext cx="4562447" cy="894463"/>
            </a:xfrm>
            <a:prstGeom prst="rect">
              <a:avLst/>
            </a:prstGeom>
            <a:solidFill>
              <a:schemeClr val="bg2">
                <a:lumMod val="60000"/>
                <a:lumOff val="40000"/>
              </a:schemeClr>
            </a:solidFill>
            <a:ln>
              <a:noFill/>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29" name="文本框 28"/>
            <p:cNvSpPr txBox="1"/>
            <p:nvPr/>
          </p:nvSpPr>
          <p:spPr>
            <a:xfrm>
              <a:off x="5166855" y="2868620"/>
              <a:ext cx="175961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固体样品</a:t>
              </a:r>
            </a:p>
          </p:txBody>
        </p:sp>
      </p:grpSp>
      <p:sp>
        <p:nvSpPr>
          <p:cNvPr id="7" name="Rectangle 3"/>
          <p:cNvSpPr txBox="1">
            <a:spLocks noChangeArrowheads="1"/>
          </p:cNvSpPr>
          <p:nvPr/>
        </p:nvSpPr>
        <p:spPr bwMode="gray">
          <a:xfrm>
            <a:off x="1371600" y="3721562"/>
            <a:ext cx="66659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lnSpc>
                <a:spcPct val="90000"/>
              </a:lnSpc>
              <a:buFont typeface="Wingdings" panose="05000000000000000000" pitchFamily="2" charset="2"/>
              <a:buNone/>
            </a:pPr>
            <a:r>
              <a:rPr lang="zh-CN" altLang="en-US" sz="1800" kern="0" dirty="0">
                <a:latin typeface="宋体" panose="02010600030101010101" pitchFamily="2" charset="-122"/>
                <a:ea typeface="宋体" panose="02010600030101010101" pitchFamily="2" charset="-122"/>
                <a:cs typeface="Arial" panose="020B0604020202020204" pitchFamily="34" charset="0"/>
              </a:rPr>
              <a:t>固体表面自由能和可润湿性的关系为：</a:t>
            </a:r>
            <a:endParaRPr lang="en-US" altLang="zh-CN" sz="1800" kern="0" dirty="0">
              <a:latin typeface="宋体" panose="02010600030101010101" pitchFamily="2" charset="-122"/>
              <a:ea typeface="宋体" panose="02010600030101010101" pitchFamily="2" charset="-122"/>
              <a:cs typeface="Arial" panose="020B0604020202020204" pitchFamily="34" charset="0"/>
            </a:endParaRPr>
          </a:p>
          <a:p>
            <a:pPr algn="just">
              <a:lnSpc>
                <a:spcPct val="90000"/>
              </a:lnSpc>
              <a:buFont typeface="Wingdings" panose="05000000000000000000" pitchFamily="2" charset="2"/>
              <a:buNone/>
            </a:pPr>
            <a:r>
              <a:rPr lang="en-US" altLang="ja-JP" sz="1800" b="1" kern="0" dirty="0">
                <a:solidFill>
                  <a:schemeClr val="hlink"/>
                </a:solidFill>
                <a:latin typeface="宋体" panose="02010600030101010101" pitchFamily="2" charset="-122"/>
                <a:ea typeface="宋体" panose="02010600030101010101" pitchFamily="2" charset="-122"/>
              </a:rPr>
              <a:t>     </a:t>
            </a:r>
            <a:r>
              <a:rPr lang="en-US" altLang="ja-JP" sz="1800" b="1" kern="0" dirty="0" err="1">
                <a:solidFill>
                  <a:schemeClr val="hlink"/>
                </a:solidFill>
                <a:latin typeface="宋体" panose="02010600030101010101" pitchFamily="2" charset="-122"/>
                <a:ea typeface="宋体" panose="02010600030101010101" pitchFamily="2" charset="-122"/>
              </a:rPr>
              <a:t>γ</a:t>
            </a:r>
            <a:r>
              <a:rPr lang="en-US" altLang="ja-JP" sz="1800" b="1" kern="0" baseline="-30000" dirty="0" err="1">
                <a:solidFill>
                  <a:schemeClr val="hlink"/>
                </a:solidFill>
                <a:latin typeface="宋体" panose="02010600030101010101" pitchFamily="2" charset="-122"/>
                <a:ea typeface="宋体" panose="02010600030101010101" pitchFamily="2" charset="-122"/>
                <a:cs typeface="Arial" panose="020B0604020202020204" pitchFamily="34" charset="0"/>
              </a:rPr>
              <a:t>S</a:t>
            </a:r>
            <a:r>
              <a:rPr lang="en-US" altLang="ja-JP" sz="1800" b="1" kern="0" baseline="-30000" dirty="0">
                <a:solidFill>
                  <a:schemeClr val="hlink"/>
                </a:solidFill>
                <a:latin typeface="宋体" panose="02010600030101010101" pitchFamily="2" charset="-122"/>
                <a:ea typeface="宋体" panose="02010600030101010101" pitchFamily="2" charset="-122"/>
                <a:cs typeface="Arial" panose="020B0604020202020204" pitchFamily="34" charset="0"/>
              </a:rPr>
              <a:t> </a:t>
            </a:r>
            <a:r>
              <a:rPr lang="en-US" altLang="ja-JP" sz="1800" b="1" kern="0" dirty="0">
                <a:solidFill>
                  <a:schemeClr val="hlink"/>
                </a:solidFill>
                <a:latin typeface="宋体" panose="02010600030101010101" pitchFamily="2" charset="-122"/>
                <a:ea typeface="宋体" panose="02010600030101010101" pitchFamily="2" charset="-122"/>
              </a:rPr>
              <a:t>＝</a:t>
            </a:r>
            <a:r>
              <a:rPr lang="en-US" altLang="ja-JP" sz="1800" b="1" kern="0" dirty="0" err="1">
                <a:solidFill>
                  <a:schemeClr val="hlink"/>
                </a:solidFill>
                <a:latin typeface="宋体" panose="02010600030101010101" pitchFamily="2" charset="-122"/>
                <a:ea typeface="宋体" panose="02010600030101010101" pitchFamily="2" charset="-122"/>
              </a:rPr>
              <a:t>γ</a:t>
            </a:r>
            <a:r>
              <a:rPr lang="en-US" altLang="ja-JP" sz="1800" b="1" kern="0" baseline="-30000" dirty="0" err="1">
                <a:solidFill>
                  <a:schemeClr val="hlink"/>
                </a:solidFill>
                <a:latin typeface="宋体" panose="02010600030101010101" pitchFamily="2" charset="-122"/>
                <a:ea typeface="宋体" panose="02010600030101010101" pitchFamily="2" charset="-122"/>
                <a:cs typeface="Arial" panose="020B0604020202020204" pitchFamily="34" charset="0"/>
              </a:rPr>
              <a:t>L</a:t>
            </a:r>
            <a:r>
              <a:rPr lang="en-US" altLang="ja-JP" sz="1800" b="1" kern="0" dirty="0" err="1">
                <a:solidFill>
                  <a:schemeClr val="hlink"/>
                </a:solidFill>
                <a:latin typeface="宋体" panose="02010600030101010101" pitchFamily="2" charset="-122"/>
                <a:ea typeface="宋体" panose="02010600030101010101" pitchFamily="2" charset="-122"/>
              </a:rPr>
              <a:t>・</a:t>
            </a:r>
            <a:r>
              <a:rPr lang="en-US" altLang="ja-JP" sz="1800" b="1" kern="0" dirty="0" err="1">
                <a:solidFill>
                  <a:schemeClr val="hlink"/>
                </a:solidFill>
                <a:latin typeface="宋体" panose="02010600030101010101" pitchFamily="2" charset="-122"/>
                <a:ea typeface="宋体" panose="02010600030101010101" pitchFamily="2" charset="-122"/>
                <a:cs typeface="Arial" panose="020B0604020202020204" pitchFamily="34" charset="0"/>
              </a:rPr>
              <a:t>COS</a:t>
            </a:r>
            <a:r>
              <a:rPr lang="en-US" altLang="ja-JP" sz="1800" b="1" kern="0" dirty="0" err="1">
                <a:solidFill>
                  <a:schemeClr val="hlink"/>
                </a:solidFill>
                <a:latin typeface="宋体" panose="02010600030101010101" pitchFamily="2" charset="-122"/>
                <a:ea typeface="宋体" panose="02010600030101010101" pitchFamily="2" charset="-122"/>
              </a:rPr>
              <a:t>θ</a:t>
            </a:r>
            <a:r>
              <a:rPr lang="en-US" altLang="ja-JP" sz="1800" b="1" kern="0" baseline="-30000" dirty="0" err="1">
                <a:solidFill>
                  <a:schemeClr val="hlink"/>
                </a:solidFill>
                <a:latin typeface="宋体" panose="02010600030101010101" pitchFamily="2" charset="-122"/>
                <a:ea typeface="宋体" panose="02010600030101010101" pitchFamily="2" charset="-122"/>
                <a:cs typeface="Arial" panose="020B0604020202020204" pitchFamily="34" charset="0"/>
              </a:rPr>
              <a:t>SL</a:t>
            </a:r>
            <a:r>
              <a:rPr lang="en-US" altLang="ja-JP" sz="1800" b="1" kern="0" baseline="-30000" dirty="0">
                <a:solidFill>
                  <a:schemeClr val="hlink"/>
                </a:solidFill>
                <a:latin typeface="宋体" panose="02010600030101010101" pitchFamily="2" charset="-122"/>
                <a:ea typeface="宋体" panose="02010600030101010101" pitchFamily="2" charset="-122"/>
                <a:cs typeface="Arial" panose="020B0604020202020204" pitchFamily="34" charset="0"/>
              </a:rPr>
              <a:t> </a:t>
            </a:r>
            <a:r>
              <a:rPr lang="en-US" altLang="ja-JP" sz="1800" b="1" kern="0" dirty="0">
                <a:solidFill>
                  <a:schemeClr val="hlink"/>
                </a:solidFill>
                <a:latin typeface="宋体" panose="02010600030101010101" pitchFamily="2" charset="-122"/>
                <a:ea typeface="宋体" panose="02010600030101010101" pitchFamily="2" charset="-122"/>
              </a:rPr>
              <a:t>＋</a:t>
            </a:r>
            <a:r>
              <a:rPr lang="en-US" altLang="ja-JP" sz="1800" b="1" kern="0" dirty="0" err="1">
                <a:solidFill>
                  <a:schemeClr val="hlink"/>
                </a:solidFill>
                <a:latin typeface="宋体" panose="02010600030101010101" pitchFamily="2" charset="-122"/>
                <a:ea typeface="宋体" panose="02010600030101010101" pitchFamily="2" charset="-122"/>
              </a:rPr>
              <a:t>γ</a:t>
            </a:r>
            <a:r>
              <a:rPr lang="en-US" altLang="ja-JP" sz="1800" b="1" kern="0" baseline="-30000" dirty="0" err="1">
                <a:solidFill>
                  <a:schemeClr val="hlink"/>
                </a:solidFill>
                <a:latin typeface="宋体" panose="02010600030101010101" pitchFamily="2" charset="-122"/>
                <a:ea typeface="宋体" panose="02010600030101010101" pitchFamily="2" charset="-122"/>
                <a:cs typeface="Arial" panose="020B0604020202020204" pitchFamily="34" charset="0"/>
              </a:rPr>
              <a:t>SL</a:t>
            </a:r>
            <a:r>
              <a:rPr lang="en-US" altLang="ja-JP" sz="1800" kern="0" baseline="-30000" dirty="0">
                <a:solidFill>
                  <a:schemeClr val="hlink"/>
                </a:solidFill>
                <a:latin typeface="宋体" panose="02010600030101010101" pitchFamily="2" charset="-122"/>
                <a:ea typeface="宋体" panose="02010600030101010101" pitchFamily="2" charset="-122"/>
                <a:cs typeface="Arial" panose="020B0604020202020204" pitchFamily="34" charset="0"/>
              </a:rPr>
              <a:t>  </a:t>
            </a:r>
            <a:r>
              <a:rPr lang="en-US" altLang="ja-JP" sz="1800" kern="0" dirty="0">
                <a:solidFill>
                  <a:schemeClr val="hlink"/>
                </a:solidFill>
                <a:latin typeface="宋体" panose="02010600030101010101" pitchFamily="2" charset="-122"/>
                <a:ea typeface="宋体" panose="02010600030101010101" pitchFamily="2" charset="-122"/>
                <a:cs typeface="Arial" panose="020B0604020202020204" pitchFamily="34" charset="0"/>
              </a:rPr>
              <a:t>(Young equation)</a:t>
            </a:r>
            <a:endParaRPr lang="en-US" altLang="ja-JP" sz="1800" kern="0" dirty="0">
              <a:solidFill>
                <a:schemeClr val="hlink"/>
              </a:solidFill>
              <a:latin typeface="宋体" panose="02010600030101010101" pitchFamily="2" charset="-122"/>
              <a:ea typeface="宋体" panose="02010600030101010101" pitchFamily="2" charset="-122"/>
            </a:endParaRPr>
          </a:p>
          <a:p>
            <a:pPr>
              <a:lnSpc>
                <a:spcPct val="90000"/>
              </a:lnSpc>
              <a:buFont typeface="Wingdings" panose="05000000000000000000" pitchFamily="2" charset="2"/>
              <a:buNone/>
            </a:pPr>
            <a:r>
              <a:rPr lang="zh-CN" altLang="en-US" sz="1800" b="1" kern="0" dirty="0">
                <a:latin typeface="宋体" panose="02010600030101010101" pitchFamily="2" charset="-122"/>
                <a:ea typeface="宋体" panose="02010600030101010101" pitchFamily="2" charset="-122"/>
              </a:rPr>
              <a:t>其中：</a:t>
            </a:r>
            <a:endParaRPr lang="en-US" altLang="zh-CN" sz="1800" b="1" kern="0" dirty="0">
              <a:latin typeface="宋体" panose="02010600030101010101" pitchFamily="2" charset="-122"/>
              <a:ea typeface="宋体" panose="02010600030101010101" pitchFamily="2" charset="-122"/>
            </a:endParaRPr>
          </a:p>
          <a:p>
            <a:pPr>
              <a:lnSpc>
                <a:spcPct val="90000"/>
              </a:lnSpc>
              <a:buFont typeface="Wingdings" panose="05000000000000000000" pitchFamily="2" charset="2"/>
              <a:buNone/>
            </a:pPr>
            <a:r>
              <a:rPr lang="en-US" altLang="ja-JP" sz="1800" b="1" kern="0" dirty="0">
                <a:latin typeface="宋体" panose="02010600030101010101" pitchFamily="2" charset="-122"/>
                <a:ea typeface="宋体" panose="02010600030101010101" pitchFamily="2" charset="-122"/>
              </a:rPr>
              <a:t>   </a:t>
            </a:r>
            <a:r>
              <a:rPr lang="en-US" altLang="ja-JP" sz="1800" b="1" kern="0" dirty="0" err="1">
                <a:latin typeface="宋体" panose="02010600030101010101" pitchFamily="2" charset="-122"/>
                <a:ea typeface="宋体" panose="02010600030101010101" pitchFamily="2" charset="-122"/>
              </a:rPr>
              <a:t>γ</a:t>
            </a:r>
            <a:r>
              <a:rPr lang="en-US" altLang="ja-JP" sz="1800" b="1" kern="0" baseline="-30000" dirty="0" err="1">
                <a:latin typeface="宋体" panose="02010600030101010101" pitchFamily="2" charset="-122"/>
                <a:ea typeface="宋体" panose="02010600030101010101" pitchFamily="2" charset="-122"/>
                <a:cs typeface="Arial" panose="020B0604020202020204" pitchFamily="34" charset="0"/>
              </a:rPr>
              <a:t>S</a:t>
            </a:r>
            <a:r>
              <a:rPr lang="en-US" altLang="ja-JP" sz="1800" kern="0" baseline="-30000" dirty="0">
                <a:latin typeface="宋体" panose="02010600030101010101" pitchFamily="2" charset="-122"/>
                <a:ea typeface="宋体" panose="02010600030101010101" pitchFamily="2" charset="-122"/>
                <a:cs typeface="Arial" panose="020B0604020202020204" pitchFamily="34" charset="0"/>
              </a:rPr>
              <a:t>  </a:t>
            </a:r>
            <a:r>
              <a:rPr lang="en-US" altLang="ja-JP" sz="1800" kern="0" dirty="0">
                <a:latin typeface="宋体" panose="02010600030101010101" pitchFamily="2" charset="-122"/>
                <a:ea typeface="宋体" panose="02010600030101010101" pitchFamily="2" charset="-122"/>
                <a:cs typeface="Arial" panose="020B0604020202020204" pitchFamily="34" charset="0"/>
              </a:rPr>
              <a:t>: </a:t>
            </a:r>
            <a:r>
              <a:rPr lang="zh-CN" altLang="en-US" sz="1800" kern="0" dirty="0">
                <a:latin typeface="宋体" panose="02010600030101010101" pitchFamily="2" charset="-122"/>
                <a:ea typeface="宋体" panose="02010600030101010101" pitchFamily="2" charset="-122"/>
                <a:cs typeface="Arial" panose="020B0604020202020204" pitchFamily="34" charset="0"/>
              </a:rPr>
              <a:t>固体样品的表面自由能</a:t>
            </a:r>
            <a:br>
              <a:rPr lang="en-US" altLang="ja-JP" sz="1800" kern="0" baseline="-30000" dirty="0">
                <a:latin typeface="宋体" panose="02010600030101010101" pitchFamily="2" charset="-122"/>
                <a:ea typeface="宋体" panose="02010600030101010101" pitchFamily="2" charset="-122"/>
                <a:cs typeface="Arial" panose="020B0604020202020204" pitchFamily="34" charset="0"/>
              </a:rPr>
            </a:br>
            <a:r>
              <a:rPr lang="en-US" altLang="ja-JP" sz="1800" b="1" kern="0" dirty="0" err="1">
                <a:latin typeface="宋体" panose="02010600030101010101" pitchFamily="2" charset="-122"/>
                <a:ea typeface="宋体" panose="02010600030101010101" pitchFamily="2" charset="-122"/>
              </a:rPr>
              <a:t>γ</a:t>
            </a:r>
            <a:r>
              <a:rPr lang="en-US" altLang="ja-JP" sz="1800" b="1" kern="0" baseline="-30000" dirty="0" err="1">
                <a:latin typeface="宋体" panose="02010600030101010101" pitchFamily="2" charset="-122"/>
                <a:ea typeface="宋体" panose="02010600030101010101" pitchFamily="2" charset="-122"/>
                <a:cs typeface="Arial" panose="020B0604020202020204" pitchFamily="34" charset="0"/>
              </a:rPr>
              <a:t>L</a:t>
            </a:r>
            <a:r>
              <a:rPr lang="en-US" altLang="ja-JP" sz="1800" kern="0" baseline="-30000" dirty="0">
                <a:latin typeface="宋体" panose="02010600030101010101" pitchFamily="2" charset="-122"/>
                <a:ea typeface="宋体" panose="02010600030101010101" pitchFamily="2" charset="-122"/>
                <a:cs typeface="Arial" panose="020B0604020202020204" pitchFamily="34" charset="0"/>
              </a:rPr>
              <a:t>  </a:t>
            </a:r>
            <a:r>
              <a:rPr lang="en-US" altLang="ja-JP" sz="1800" kern="0" dirty="0">
                <a:latin typeface="宋体" panose="02010600030101010101" pitchFamily="2" charset="-122"/>
                <a:ea typeface="宋体" panose="02010600030101010101" pitchFamily="2" charset="-122"/>
                <a:cs typeface="Arial" panose="020B0604020202020204" pitchFamily="34" charset="0"/>
              </a:rPr>
              <a:t>: </a:t>
            </a:r>
            <a:r>
              <a:rPr lang="zh-CN" altLang="en-US" sz="1800" kern="0" dirty="0">
                <a:latin typeface="宋体" panose="02010600030101010101" pitchFamily="2" charset="-122"/>
                <a:ea typeface="宋体" panose="02010600030101010101" pitchFamily="2" charset="-122"/>
                <a:cs typeface="Arial" panose="020B0604020202020204" pitchFamily="34" charset="0"/>
              </a:rPr>
              <a:t>液体样品的表面张力</a:t>
            </a:r>
            <a:br>
              <a:rPr lang="en-US" altLang="ja-JP" sz="1800" kern="0" dirty="0">
                <a:latin typeface="宋体" panose="02010600030101010101" pitchFamily="2" charset="-122"/>
                <a:ea typeface="宋体" panose="02010600030101010101" pitchFamily="2" charset="-122"/>
                <a:cs typeface="Arial" panose="020B0604020202020204" pitchFamily="34" charset="0"/>
              </a:rPr>
            </a:br>
            <a:r>
              <a:rPr lang="en-US" altLang="ja-JP" sz="1800" b="1" kern="0" dirty="0" err="1">
                <a:latin typeface="宋体" panose="02010600030101010101" pitchFamily="2" charset="-122"/>
                <a:ea typeface="宋体" panose="02010600030101010101" pitchFamily="2" charset="-122"/>
              </a:rPr>
              <a:t>θ</a:t>
            </a:r>
            <a:r>
              <a:rPr lang="en-US" altLang="ja-JP" sz="1800" b="1" kern="0" baseline="-30000" dirty="0" err="1">
                <a:latin typeface="宋体" panose="02010600030101010101" pitchFamily="2" charset="-122"/>
                <a:ea typeface="宋体" panose="02010600030101010101" pitchFamily="2" charset="-122"/>
                <a:cs typeface="Arial" panose="020B0604020202020204" pitchFamily="34" charset="0"/>
              </a:rPr>
              <a:t>SL</a:t>
            </a:r>
            <a:r>
              <a:rPr lang="en-US" altLang="ja-JP" sz="1800" kern="0" baseline="-30000" dirty="0">
                <a:latin typeface="宋体" panose="02010600030101010101" pitchFamily="2" charset="-122"/>
                <a:ea typeface="宋体" panose="02010600030101010101" pitchFamily="2" charset="-122"/>
                <a:cs typeface="Arial" panose="020B0604020202020204" pitchFamily="34" charset="0"/>
              </a:rPr>
              <a:t> </a:t>
            </a:r>
            <a:r>
              <a:rPr lang="en-US" altLang="ja-JP" sz="1800" kern="0" dirty="0">
                <a:latin typeface="宋体" panose="02010600030101010101" pitchFamily="2" charset="-122"/>
                <a:ea typeface="宋体" panose="02010600030101010101" pitchFamily="2" charset="-122"/>
                <a:cs typeface="Arial" panose="020B0604020202020204" pitchFamily="34" charset="0"/>
              </a:rPr>
              <a:t>: </a:t>
            </a:r>
            <a:r>
              <a:rPr lang="zh-CN" altLang="en-US" sz="1800" kern="0" dirty="0">
                <a:latin typeface="宋体" panose="02010600030101010101" pitchFamily="2" charset="-122"/>
                <a:ea typeface="宋体" panose="02010600030101010101" pitchFamily="2" charset="-122"/>
                <a:cs typeface="Arial" panose="020B0604020202020204" pitchFamily="34" charset="0"/>
              </a:rPr>
              <a:t>固体对液体样品的接触角</a:t>
            </a:r>
            <a:br>
              <a:rPr lang="en-US" altLang="ja-JP" sz="1800" kern="0" baseline="-30000" dirty="0">
                <a:latin typeface="宋体" panose="02010600030101010101" pitchFamily="2" charset="-122"/>
                <a:ea typeface="宋体" panose="02010600030101010101" pitchFamily="2" charset="-122"/>
                <a:cs typeface="Arial" panose="020B0604020202020204" pitchFamily="34" charset="0"/>
              </a:rPr>
            </a:br>
            <a:r>
              <a:rPr lang="en-US" altLang="ja-JP" sz="1800" b="1" kern="0" dirty="0" err="1">
                <a:latin typeface="宋体" panose="02010600030101010101" pitchFamily="2" charset="-122"/>
                <a:ea typeface="宋体" panose="02010600030101010101" pitchFamily="2" charset="-122"/>
              </a:rPr>
              <a:t>γ</a:t>
            </a:r>
            <a:r>
              <a:rPr lang="en-US" altLang="ja-JP" sz="1800" b="1" kern="0" baseline="-30000" dirty="0" err="1">
                <a:latin typeface="宋体" panose="02010600030101010101" pitchFamily="2" charset="-122"/>
                <a:ea typeface="宋体" panose="02010600030101010101" pitchFamily="2" charset="-122"/>
                <a:cs typeface="Arial" panose="020B0604020202020204" pitchFamily="34" charset="0"/>
              </a:rPr>
              <a:t>SL</a:t>
            </a:r>
            <a:r>
              <a:rPr lang="en-US" altLang="ja-JP" sz="1800" kern="0" baseline="-30000" dirty="0">
                <a:latin typeface="宋体" panose="02010600030101010101" pitchFamily="2" charset="-122"/>
                <a:ea typeface="宋体" panose="02010600030101010101" pitchFamily="2" charset="-122"/>
                <a:cs typeface="Arial" panose="020B0604020202020204" pitchFamily="34" charset="0"/>
              </a:rPr>
              <a:t> </a:t>
            </a:r>
            <a:r>
              <a:rPr lang="en-US" altLang="ja-JP" sz="1800" kern="0" dirty="0">
                <a:latin typeface="宋体" panose="02010600030101010101" pitchFamily="2" charset="-122"/>
                <a:ea typeface="宋体" panose="02010600030101010101" pitchFamily="2" charset="-122"/>
                <a:cs typeface="Arial" panose="020B0604020202020204" pitchFamily="34" charset="0"/>
              </a:rPr>
              <a:t>: </a:t>
            </a:r>
            <a:r>
              <a:rPr lang="zh-CN" altLang="en-US" sz="1800" kern="0" dirty="0">
                <a:latin typeface="宋体" panose="02010600030101010101" pitchFamily="2" charset="-122"/>
                <a:ea typeface="宋体" panose="02010600030101010101" pitchFamily="2" charset="-122"/>
              </a:rPr>
              <a:t>固体对液体样品的界面自由能</a:t>
            </a:r>
            <a:endParaRPr lang="zh-TW" altLang="en-US" sz="1800" kern="0" dirty="0">
              <a:latin typeface="宋体" panose="02010600030101010101" pitchFamily="2" charset="-122"/>
              <a:ea typeface="宋体" panose="02010600030101010101" pitchFamily="2" charset="-122"/>
            </a:endParaRPr>
          </a:p>
        </p:txBody>
      </p:sp>
      <p:cxnSp>
        <p:nvCxnSpPr>
          <p:cNvPr id="9" name="直接箭头连接符 8"/>
          <p:cNvCxnSpPr/>
          <p:nvPr/>
        </p:nvCxnSpPr>
        <p:spPr bwMode="auto">
          <a:xfrm flipV="1">
            <a:off x="3657600" y="1500888"/>
            <a:ext cx="381000" cy="1118076"/>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438" name="组合 18437"/>
          <p:cNvGrpSpPr/>
          <p:nvPr/>
        </p:nvGrpSpPr>
        <p:grpSpPr>
          <a:xfrm>
            <a:off x="2755135" y="1307114"/>
            <a:ext cx="1760166" cy="1958117"/>
            <a:chOff x="3209611" y="1278959"/>
            <a:chExt cx="1760166" cy="1958117"/>
          </a:xfrm>
        </p:grpSpPr>
        <p:sp>
          <p:nvSpPr>
            <p:cNvPr id="24" name="文本框 23"/>
            <p:cNvSpPr txBox="1"/>
            <p:nvPr/>
          </p:nvSpPr>
          <p:spPr>
            <a:xfrm>
              <a:off x="3209611" y="2565173"/>
              <a:ext cx="519048" cy="369332"/>
            </a:xfrm>
            <a:prstGeom prst="rect">
              <a:avLst/>
            </a:prstGeom>
            <a:noFill/>
          </p:spPr>
          <p:txBody>
            <a:bodyPr wrap="square" rtlCol="0">
              <a:spAutoFit/>
            </a:body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S</a:t>
              </a:r>
              <a:endParaRPr lang="zh-CN" altLang="en-US" dirty="0">
                <a:latin typeface="宋体" panose="02010600030101010101" pitchFamily="2" charset="-122"/>
                <a:ea typeface="宋体" panose="02010600030101010101" pitchFamily="2" charset="-122"/>
              </a:endParaRPr>
            </a:p>
          </p:txBody>
        </p:sp>
        <p:sp>
          <p:nvSpPr>
            <p:cNvPr id="26" name="文本框 25"/>
            <p:cNvSpPr txBox="1"/>
            <p:nvPr/>
          </p:nvSpPr>
          <p:spPr>
            <a:xfrm>
              <a:off x="4399471" y="2590745"/>
              <a:ext cx="519048" cy="646331"/>
            </a:xfrm>
            <a:prstGeom prst="rect">
              <a:avLst/>
            </a:prstGeom>
            <a:noFill/>
          </p:spPr>
          <p:txBody>
            <a:bodyPr wrap="square" rtlCol="0">
              <a:spAutoFit/>
            </a:body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SL</a:t>
              </a:r>
              <a:endParaRPr lang="zh-CN" altLang="en-US" dirty="0">
                <a:latin typeface="宋体" panose="02010600030101010101" pitchFamily="2" charset="-122"/>
                <a:ea typeface="宋体" panose="02010600030101010101" pitchFamily="2" charset="-122"/>
              </a:endParaRPr>
            </a:p>
          </p:txBody>
        </p:sp>
        <p:sp>
          <p:nvSpPr>
            <p:cNvPr id="27" name="文本框 26"/>
            <p:cNvSpPr txBox="1"/>
            <p:nvPr/>
          </p:nvSpPr>
          <p:spPr>
            <a:xfrm>
              <a:off x="4450729" y="1278959"/>
              <a:ext cx="519048" cy="369332"/>
            </a:xfrm>
            <a:prstGeom prst="rect">
              <a:avLst/>
            </a:prstGeom>
            <a:noFill/>
          </p:spPr>
          <p:txBody>
            <a:bodyPr wrap="square" rtlCol="0">
              <a:spAutoFit/>
            </a:body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L</a:t>
              </a:r>
              <a:endParaRPr lang="zh-CN" altLang="en-US" dirty="0">
                <a:latin typeface="宋体" panose="02010600030101010101" pitchFamily="2" charset="-122"/>
                <a:ea typeface="宋体" panose="02010600030101010101" pitchFamily="2" charset="-122"/>
              </a:endParaRPr>
            </a:p>
          </p:txBody>
        </p:sp>
      </p:grpSp>
      <p:grpSp>
        <p:nvGrpSpPr>
          <p:cNvPr id="18437" name="组合 18436"/>
          <p:cNvGrpSpPr/>
          <p:nvPr/>
        </p:nvGrpSpPr>
        <p:grpSpPr>
          <a:xfrm>
            <a:off x="3505200" y="2125384"/>
            <a:ext cx="916133" cy="774330"/>
            <a:chOff x="3959676" y="2097229"/>
            <a:chExt cx="916133" cy="774330"/>
          </a:xfrm>
        </p:grpSpPr>
        <p:sp>
          <p:nvSpPr>
            <p:cNvPr id="13" name="弧形 12"/>
            <p:cNvSpPr/>
            <p:nvPr/>
          </p:nvSpPr>
          <p:spPr bwMode="auto">
            <a:xfrm>
              <a:off x="3959676" y="2338159"/>
              <a:ext cx="533400" cy="533400"/>
            </a:xfrm>
            <a:prstGeom prst="arc">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31" name="文本框 30"/>
            <p:cNvSpPr txBox="1"/>
            <p:nvPr/>
          </p:nvSpPr>
          <p:spPr>
            <a:xfrm>
              <a:off x="4356761" y="2097229"/>
              <a:ext cx="519048" cy="369332"/>
            </a:xfrm>
            <a:prstGeom prst="rect">
              <a:avLst/>
            </a:prstGeom>
            <a:noFill/>
          </p:spPr>
          <p:txBody>
            <a:bodyPr wrap="square" rtlCol="0">
              <a:spAutoFit/>
            </a:bodyPr>
            <a:lstStyle/>
            <a:p>
              <a:r>
                <a:rPr lang="en-US" altLang="zh-CN" dirty="0">
                  <a:latin typeface="宋体" panose="02010600030101010101" pitchFamily="2" charset="-122"/>
                  <a:ea typeface="宋体" panose="02010600030101010101" pitchFamily="2" charset="-122"/>
                </a:rPr>
                <a:t>θ</a:t>
              </a:r>
              <a:endParaRPr lang="zh-CN" altLang="en-US" dirty="0">
                <a:latin typeface="宋体" panose="02010600030101010101" pitchFamily="2" charset="-122"/>
                <a:ea typeface="宋体" panose="02010600030101010101" pitchFamily="2" charset="-122"/>
              </a:endParaRPr>
            </a:p>
          </p:txBody>
        </p:sp>
      </p:grpSp>
      <p:grpSp>
        <p:nvGrpSpPr>
          <p:cNvPr id="18432" name="组合 18431"/>
          <p:cNvGrpSpPr/>
          <p:nvPr/>
        </p:nvGrpSpPr>
        <p:grpSpPr>
          <a:xfrm>
            <a:off x="2590800" y="2590800"/>
            <a:ext cx="3838704" cy="13421"/>
            <a:chOff x="3045276" y="2562645"/>
            <a:chExt cx="3838704" cy="13421"/>
          </a:xfrm>
        </p:grpSpPr>
        <p:cxnSp>
          <p:nvCxnSpPr>
            <p:cNvPr id="5" name="直接箭头连接符 4"/>
            <p:cNvCxnSpPr/>
            <p:nvPr/>
          </p:nvCxnSpPr>
          <p:spPr bwMode="auto">
            <a:xfrm>
              <a:off x="3045276" y="2562645"/>
              <a:ext cx="2667000" cy="0"/>
            </a:xfrm>
            <a:prstGeom prst="straightConnector1">
              <a:avLst/>
            </a:prstGeom>
            <a:solidFill>
              <a:schemeClr val="accent1"/>
            </a:solidFill>
            <a:ln w="38100" cap="flat" cmpd="sng" algn="ctr">
              <a:solidFill>
                <a:srgbClr val="FF0000"/>
              </a:solidFill>
              <a:prstDash val="solid"/>
              <a:round/>
              <a:headEnd type="triangle"/>
              <a:tailEnd type="triangle"/>
            </a:ln>
            <a:effectLst>
              <a:outerShdw dist="35921" dir="2700000" algn="ctr" rotWithShape="0">
                <a:schemeClr val="bg2"/>
              </a:outerShdw>
            </a:effectLst>
            <a:extLst/>
          </p:spPr>
        </p:cxnSp>
        <p:cxnSp>
          <p:nvCxnSpPr>
            <p:cNvPr id="15" name="直接连接符 14"/>
            <p:cNvCxnSpPr/>
            <p:nvPr/>
          </p:nvCxnSpPr>
          <p:spPr bwMode="auto">
            <a:xfrm>
              <a:off x="5676715" y="2576066"/>
              <a:ext cx="120726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411" y="4338861"/>
            <a:ext cx="1285875" cy="1905000"/>
          </a:xfrm>
          <a:prstGeom prst="rect">
            <a:avLst/>
          </a:prstGeom>
        </p:spPr>
      </p:pic>
      <p:sp>
        <p:nvSpPr>
          <p:cNvPr id="4" name="矩形 3"/>
          <p:cNvSpPr/>
          <p:nvPr/>
        </p:nvSpPr>
        <p:spPr>
          <a:xfrm>
            <a:off x="6248400" y="6243861"/>
            <a:ext cx="3005899" cy="523220"/>
          </a:xfrm>
          <a:prstGeom prst="rect">
            <a:avLst/>
          </a:prstGeom>
        </p:spPr>
        <p:txBody>
          <a:bodyPr wrap="square">
            <a:spAutoFit/>
          </a:bodyPr>
          <a:lstStyle/>
          <a:p>
            <a:pPr algn="ctr"/>
            <a:r>
              <a:rPr lang="en-US" altLang="zh-CN" sz="1400" b="1" dirty="0">
                <a:latin typeface="宋体" panose="02010600030101010101" pitchFamily="2" charset="-122"/>
                <a:ea typeface="宋体" panose="02010600030101010101" pitchFamily="2" charset="-122"/>
              </a:rPr>
              <a:t>Thomas Young</a:t>
            </a:r>
            <a:br>
              <a:rPr lang="en-US" altLang="zh-CN" sz="1400" dirty="0">
                <a:latin typeface="宋体" panose="02010600030101010101" pitchFamily="2" charset="-122"/>
                <a:ea typeface="宋体" panose="02010600030101010101" pitchFamily="2" charset="-122"/>
              </a:rPr>
            </a:b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图像来源 </a:t>
            </a:r>
            <a:r>
              <a:rPr lang="en-US" altLang="zh-CN" sz="1400" dirty="0">
                <a:latin typeface="宋体" panose="02010600030101010101" pitchFamily="2" charset="-122"/>
                <a:ea typeface="宋体" panose="02010600030101010101" pitchFamily="2" charset="-122"/>
              </a:rPr>
              <a:t>wikipedia.org)</a:t>
            </a:r>
            <a:endParaRPr lang="zh-CN" altLang="en-US" sz="1400" dirty="0">
              <a:latin typeface="宋体" panose="02010600030101010101" pitchFamily="2" charset="-122"/>
              <a:ea typeface="宋体" panose="02010600030101010101" pitchFamily="2" charset="-122"/>
            </a:endParaRPr>
          </a:p>
        </p:txBody>
      </p:sp>
      <p:sp>
        <p:nvSpPr>
          <p:cNvPr id="32" name="Rectangle 2">
            <a:extLst>
              <a:ext uri="{FF2B5EF4-FFF2-40B4-BE49-F238E27FC236}">
                <a16:creationId xmlns:a16="http://schemas.microsoft.com/office/drawing/2014/main" id="{CA5272FF-4CD1-4EAE-BA52-B961D0F5E36E}"/>
              </a:ext>
            </a:extLst>
          </p:cNvPr>
          <p:cNvSpPr>
            <a:spLocks noGrp="1" noChangeArrowheads="1"/>
          </p:cNvSpPr>
          <p:nvPr>
            <p:ph type="title"/>
          </p:nvPr>
        </p:nvSpPr>
        <p:spPr>
          <a:xfrm>
            <a:off x="1295400" y="304418"/>
            <a:ext cx="8229600" cy="9271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rPr>
              <a:t>什么是接触角？</a:t>
            </a:r>
            <a:br>
              <a:rPr lang="en-US" altLang="zh-CN" sz="2400" kern="1200" dirty="0">
                <a:solidFill>
                  <a:srgbClr val="244279"/>
                </a:solidFill>
                <a:latin typeface="Adobe 黑体 Std R" panose="020B0400000000000000" pitchFamily="34" charset="-122"/>
                <a:ea typeface="Adobe 黑体 Std R" panose="020B0400000000000000" pitchFamily="34" charset="-122"/>
              </a:rPr>
            </a:br>
            <a:r>
              <a:rPr lang="en-US" altLang="zh-CN" sz="1800" kern="1200" dirty="0">
                <a:solidFill>
                  <a:srgbClr val="244279"/>
                </a:solidFill>
                <a:latin typeface="Adobe 黑体 Std R" panose="020B0400000000000000" pitchFamily="34" charset="-122"/>
                <a:ea typeface="Adobe 黑体 Std R" panose="020B0400000000000000" pitchFamily="34" charset="-122"/>
              </a:rPr>
              <a:t>— </a:t>
            </a:r>
            <a:r>
              <a:rPr lang="zh-CN" altLang="en-US" sz="1800" kern="1200" dirty="0">
                <a:solidFill>
                  <a:srgbClr val="244279"/>
                </a:solidFill>
                <a:latin typeface="Adobe 黑体 Std R" panose="020B0400000000000000" pitchFamily="34" charset="-122"/>
                <a:ea typeface="Adobe 黑体 Std R" panose="020B0400000000000000" pitchFamily="34" charset="-122"/>
              </a:rPr>
              <a:t>接触角与表面张力、界面张力的关系？</a:t>
            </a:r>
            <a:endParaRPr lang="en-US" altLang="zh-CN" sz="1800" kern="1200" dirty="0">
              <a:solidFill>
                <a:srgbClr val="244279"/>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101527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436"/>
                                        </p:tgtEl>
                                        <p:attrNameLst>
                                          <p:attrName>style.visibility</p:attrName>
                                        </p:attrNameLst>
                                      </p:cBhvr>
                                      <p:to>
                                        <p:strVal val="visible"/>
                                      </p:to>
                                    </p:set>
                                    <p:animEffect transition="in" filter="wipe(up)">
                                      <p:cBhvr>
                                        <p:cTn id="12" dur="500"/>
                                        <p:tgtEl>
                                          <p:spTgt spid="1843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8432"/>
                                        </p:tgtEl>
                                        <p:attrNameLst>
                                          <p:attrName>style.visibility</p:attrName>
                                        </p:attrNameLst>
                                      </p:cBhvr>
                                      <p:to>
                                        <p:strVal val="visible"/>
                                      </p:to>
                                    </p:set>
                                    <p:animEffect transition="in" filter="circle(out)">
                                      <p:cBhvr>
                                        <p:cTn id="17" dur="2000"/>
                                        <p:tgtEl>
                                          <p:spTgt spid="184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ou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4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Effect transition="in" filter="wipe(down)">
                                      <p:cBhvr>
                                        <p:cTn id="46" dur="500"/>
                                        <p:tgtEl>
                                          <p:spTgt spid="7">
                                            <p:txEl>
                                              <p:pRg st="2" end="2"/>
                                            </p:txEl>
                                          </p:spTgt>
                                        </p:tgtEl>
                                      </p:cBhvr>
                                    </p:animEffect>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wipe(down)">
                                      <p:cBhvr>
                                        <p:cTn id="5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Rectangle 2">
            <a:extLst>
              <a:ext uri="{FF2B5EF4-FFF2-40B4-BE49-F238E27FC236}">
                <a16:creationId xmlns:a16="http://schemas.microsoft.com/office/drawing/2014/main" id="{B7CD42DA-4BCB-438D-8D08-18215F0E86D9}"/>
              </a:ext>
            </a:extLst>
          </p:cNvPr>
          <p:cNvSpPr txBox="1">
            <a:spLocks noChangeArrowheads="1"/>
          </p:cNvSpPr>
          <p:nvPr/>
        </p:nvSpPr>
        <p:spPr bwMode="black">
          <a:xfrm>
            <a:off x="2234860" y="333195"/>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动态接触角的测试方式</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计算方法各家公司的区别</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8" name="图片 7">
            <a:extLst>
              <a:ext uri="{FF2B5EF4-FFF2-40B4-BE49-F238E27FC236}">
                <a16:creationId xmlns:a16="http://schemas.microsoft.com/office/drawing/2014/main" id="{C10A186B-855B-45AC-8A09-90E17A56788F}"/>
              </a:ext>
            </a:extLst>
          </p:cNvPr>
          <p:cNvPicPr>
            <a:picLocks noChangeAspect="1"/>
          </p:cNvPicPr>
          <p:nvPr/>
        </p:nvPicPr>
        <p:blipFill>
          <a:blip r:embed="rId2"/>
          <a:stretch>
            <a:fillRect/>
          </a:stretch>
        </p:blipFill>
        <p:spPr>
          <a:xfrm>
            <a:off x="1255911" y="325249"/>
            <a:ext cx="999077" cy="924821"/>
          </a:xfrm>
          <a:prstGeom prst="rect">
            <a:avLst/>
          </a:prstGeom>
        </p:spPr>
      </p:pic>
      <p:sp>
        <p:nvSpPr>
          <p:cNvPr id="10" name="文本框 2">
            <a:extLst>
              <a:ext uri="{FF2B5EF4-FFF2-40B4-BE49-F238E27FC236}">
                <a16:creationId xmlns:a16="http://schemas.microsoft.com/office/drawing/2014/main" id="{472B5112-25B9-49E3-B903-3807F79818B6}"/>
              </a:ext>
            </a:extLst>
          </p:cNvPr>
          <p:cNvSpPr txBox="1"/>
          <p:nvPr/>
        </p:nvSpPr>
        <p:spPr>
          <a:xfrm>
            <a:off x="3179349" y="3244334"/>
            <a:ext cx="278530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t>缺视频资料</a:t>
            </a:r>
          </a:p>
        </p:txBody>
      </p:sp>
    </p:spTree>
    <p:extLst>
      <p:ext uri="{BB962C8B-B14F-4D97-AF65-F5344CB8AC3E}">
        <p14:creationId xmlns:p14="http://schemas.microsoft.com/office/powerpoint/2010/main" val="6938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1" name="Rectangle 2"/>
          <p:cNvSpPr txBox="1">
            <a:spLocks noChangeArrowheads="1"/>
          </p:cNvSpPr>
          <p:nvPr/>
        </p:nvSpPr>
        <p:spPr bwMode="black">
          <a:xfrm>
            <a:off x="2287288" y="322283"/>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cs typeface="+mn-cs"/>
              </a:rPr>
              <a:t>动态接触角的测试方式</a:t>
            </a:r>
            <a:endParaRPr lang="en-US" altLang="zh-CN" sz="2000" dirty="0">
              <a:solidFill>
                <a:srgbClr val="244279"/>
              </a:solidFill>
              <a:latin typeface="Adobe 黑体 Std R" panose="020B0400000000000000" pitchFamily="34" charset="-122"/>
              <a:ea typeface="Adobe 黑体 Std R" panose="020B0400000000000000" pitchFamily="34" charset="-122"/>
              <a:cs typeface="+mn-cs"/>
            </a:endParaRPr>
          </a:p>
          <a:p>
            <a:pPr eaLnBrk="1" hangingPunct="1"/>
            <a:r>
              <a:rPr lang="en-US" altLang="zh-CN" sz="1800" dirty="0">
                <a:solidFill>
                  <a:srgbClr val="244279"/>
                </a:solidFill>
                <a:latin typeface="Adobe 黑体 Std R" panose="020B0400000000000000" pitchFamily="34" charset="-122"/>
                <a:ea typeface="Adobe 黑体 Std R" panose="020B0400000000000000" pitchFamily="34" charset="-122"/>
                <a:cs typeface="+mn-cs"/>
              </a:rPr>
              <a:t>— </a:t>
            </a:r>
            <a:r>
              <a:rPr lang="zh-CN" altLang="en-US" sz="1800" dirty="0">
                <a:solidFill>
                  <a:srgbClr val="244279"/>
                </a:solidFill>
                <a:latin typeface="Adobe 黑体 Std R" panose="020B0400000000000000" pitchFamily="34" charset="-122"/>
                <a:ea typeface="Adobe 黑体 Std R" panose="020B0400000000000000" pitchFamily="34" charset="-122"/>
                <a:cs typeface="+mn-cs"/>
              </a:rPr>
              <a:t>本征接触角测试</a:t>
            </a:r>
            <a:endParaRPr lang="de-DE" altLang="zh-CN" sz="18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21" name="图片 20">
            <a:extLst>
              <a:ext uri="{FF2B5EF4-FFF2-40B4-BE49-F238E27FC236}">
                <a16:creationId xmlns:a16="http://schemas.microsoft.com/office/drawing/2014/main" id="{97A97414-1C40-4C30-A05E-8EE78A2B768B}"/>
              </a:ext>
            </a:extLst>
          </p:cNvPr>
          <p:cNvPicPr>
            <a:picLocks noChangeAspect="1"/>
          </p:cNvPicPr>
          <p:nvPr/>
        </p:nvPicPr>
        <p:blipFill>
          <a:blip r:embed="rId2"/>
          <a:stretch>
            <a:fillRect/>
          </a:stretch>
        </p:blipFill>
        <p:spPr>
          <a:xfrm>
            <a:off x="1288211" y="306047"/>
            <a:ext cx="999077" cy="924821"/>
          </a:xfrm>
          <a:prstGeom prst="rect">
            <a:avLst/>
          </a:prstGeom>
        </p:spPr>
      </p:pic>
      <p:sp>
        <p:nvSpPr>
          <p:cNvPr id="3" name="Rectangle 1">
            <a:extLst>
              <a:ext uri="{FF2B5EF4-FFF2-40B4-BE49-F238E27FC236}">
                <a16:creationId xmlns:a16="http://schemas.microsoft.com/office/drawing/2014/main" id="{CE21EFBC-1A5B-4B22-BC7E-BCDAB20027C3}"/>
              </a:ext>
            </a:extLst>
          </p:cNvPr>
          <p:cNvSpPr>
            <a:spLocks noChangeArrowheads="1"/>
          </p:cNvSpPr>
          <p:nvPr/>
        </p:nvSpPr>
        <p:spPr bwMode="auto">
          <a:xfrm>
            <a:off x="304681" y="1844933"/>
            <a:ext cx="464831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nSpc>
                <a:spcPct val="150000"/>
              </a:lnSpc>
            </a:pPr>
            <a:r>
              <a:rPr lang="en-US" altLang="zh-CN" sz="1200" dirty="0">
                <a:latin typeface="宋体" panose="02010600030101010101" pitchFamily="2" charset="-122"/>
                <a:ea typeface="宋体" panose="02010600030101010101" pitchFamily="2" charset="-122"/>
                <a:cs typeface="Times New Roman" panose="02020603050405020304" pitchFamily="18" charset="0"/>
              </a:rPr>
              <a:t>3D</a:t>
            </a:r>
            <a:r>
              <a:rPr lang="zh-CN" altLang="en-US" sz="1200" dirty="0">
                <a:latin typeface="宋体" panose="02010600030101010101" pitchFamily="2" charset="-122"/>
                <a:ea typeface="宋体" panose="02010600030101010101" pitchFamily="2" charset="-122"/>
                <a:cs typeface="Times New Roman" panose="02020603050405020304" pitchFamily="18" charset="0"/>
              </a:rPr>
              <a:t>形貌分析本身对于测试动态接触角没有关联。</a:t>
            </a:r>
            <a:r>
              <a:rPr lang="en-US" altLang="zh-CN" sz="1200" dirty="0">
                <a:latin typeface="宋体" panose="02010600030101010101" pitchFamily="2" charset="-122"/>
                <a:ea typeface="宋体" panose="02010600030101010101" pitchFamily="2" charset="-122"/>
                <a:cs typeface="Times New Roman" panose="02020603050405020304" pitchFamily="18" charset="0"/>
              </a:rPr>
              <a:t>3D</a:t>
            </a:r>
            <a:r>
              <a:rPr lang="zh-CN" altLang="en-US" sz="1200" dirty="0">
                <a:latin typeface="宋体" panose="02010600030101010101" pitchFamily="2" charset="-122"/>
                <a:ea typeface="宋体" panose="02010600030101010101" pitchFamily="2" charset="-122"/>
                <a:cs typeface="Times New Roman" panose="02020603050405020304" pitchFamily="18" charset="0"/>
              </a:rPr>
              <a:t>形貌仪或表面粗糙度仪表征出来的仅仅是粗糙度的概念，而接触角滞后的影响因素非常多，包括化学多样性、异构性、表面粗糙度等等。且</a:t>
            </a:r>
            <a:r>
              <a:rPr lang="en-US" altLang="zh-CN" sz="1200" dirty="0">
                <a:latin typeface="宋体" panose="02010600030101010101" pitchFamily="2" charset="-122"/>
                <a:ea typeface="宋体" panose="02010600030101010101" pitchFamily="2" charset="-122"/>
                <a:cs typeface="Times New Roman" panose="02020603050405020304" pitchFamily="18" charset="0"/>
              </a:rPr>
              <a:t>3D</a:t>
            </a:r>
            <a:r>
              <a:rPr lang="zh-CN" altLang="en-US" sz="1200" dirty="0">
                <a:latin typeface="宋体" panose="02010600030101010101" pitchFamily="2" charset="-122"/>
                <a:ea typeface="宋体" panose="02010600030101010101" pitchFamily="2" charset="-122"/>
                <a:cs typeface="Times New Roman" panose="02020603050405020304" pitchFamily="18" charset="0"/>
              </a:rPr>
              <a:t>形貌测试所得的粗糙度值是否完全可以直接代入</a:t>
            </a:r>
            <a:r>
              <a:rPr lang="en-US" altLang="zh-CN" sz="1200" dirty="0">
                <a:latin typeface="宋体" panose="02010600030101010101" pitchFamily="2" charset="-122"/>
                <a:ea typeface="宋体" panose="02010600030101010101" pitchFamily="2" charset="-122"/>
                <a:cs typeface="Times New Roman" panose="02020603050405020304" pitchFamily="18" charset="0"/>
              </a:rPr>
              <a:t>Wenzel</a:t>
            </a:r>
            <a:r>
              <a:rPr lang="zh-CN" altLang="en-US" sz="1200" dirty="0">
                <a:latin typeface="宋体" panose="02010600030101010101" pitchFamily="2" charset="-122"/>
                <a:ea typeface="宋体" panose="02010600030101010101" pitchFamily="2" charset="-122"/>
                <a:cs typeface="Times New Roman" panose="02020603050405020304" pitchFamily="18" charset="0"/>
              </a:rPr>
              <a:t>方程修正计算得到真实接触角或本征接触角值，其界面化学意义仍待商榷。</a:t>
            </a:r>
          </a:p>
          <a:p>
            <a:pPr lvl="0">
              <a:lnSpc>
                <a:spcPct val="150000"/>
              </a:lnSpc>
            </a:pPr>
            <a:r>
              <a:rPr lang="zh-CN" altLang="en-US" sz="1200" dirty="0">
                <a:latin typeface="宋体" panose="02010600030101010101" pitchFamily="2" charset="-122"/>
                <a:ea typeface="宋体" panose="02010600030101010101" pitchFamily="2" charset="-122"/>
                <a:cs typeface="Times New Roman" panose="02020603050405020304" pitchFamily="18" charset="0"/>
              </a:rPr>
              <a:t>测试表面粗糙度有许多方法。目前主流的方法均可以在网络上查找。而表面形貌通常是通过专业的扫描电镜显微镜或专业的</a:t>
            </a:r>
            <a:r>
              <a:rPr lang="en-US" altLang="zh-CN" sz="1200" dirty="0">
                <a:latin typeface="宋体" panose="02010600030101010101" pitchFamily="2" charset="-122"/>
                <a:ea typeface="宋体" panose="02010600030101010101" pitchFamily="2" charset="-122"/>
                <a:cs typeface="Times New Roman" panose="02020603050405020304" pitchFamily="18" charset="0"/>
              </a:rPr>
              <a:t>3D</a:t>
            </a:r>
            <a:r>
              <a:rPr lang="zh-CN" altLang="en-US" sz="1200" dirty="0">
                <a:latin typeface="宋体" panose="02010600030101010101" pitchFamily="2" charset="-122"/>
                <a:ea typeface="宋体" panose="02010600030101010101" pitchFamily="2" charset="-122"/>
                <a:cs typeface="Times New Roman" panose="02020603050405020304" pitchFamily="18" charset="0"/>
              </a:rPr>
              <a:t>形貌仪器来表征。所以，如果需要表征</a:t>
            </a:r>
            <a:r>
              <a:rPr lang="en-US" altLang="zh-CN" sz="1200" dirty="0">
                <a:latin typeface="宋体" panose="02010600030101010101" pitchFamily="2" charset="-122"/>
                <a:ea typeface="宋体" panose="02010600030101010101" pitchFamily="2" charset="-122"/>
                <a:cs typeface="Times New Roman" panose="02020603050405020304" pitchFamily="18" charset="0"/>
              </a:rPr>
              <a:t>3D</a:t>
            </a:r>
            <a:r>
              <a:rPr lang="zh-CN" altLang="en-US" sz="1200" dirty="0">
                <a:latin typeface="宋体" panose="02010600030101010101" pitchFamily="2" charset="-122"/>
                <a:ea typeface="宋体" panose="02010600030101010101" pitchFamily="2" charset="-122"/>
                <a:cs typeface="Times New Roman" panose="02020603050405020304" pitchFamily="18" charset="0"/>
              </a:rPr>
              <a:t>形貌，则可以采购专业仪器。</a:t>
            </a:r>
          </a:p>
          <a:p>
            <a:pPr lvl="0">
              <a:lnSpc>
                <a:spcPct val="150000"/>
              </a:lnSpc>
            </a:pPr>
            <a:r>
              <a:rPr lang="zh-CN" altLang="en-US" sz="1200" dirty="0">
                <a:latin typeface="宋体" panose="02010600030101010101" pitchFamily="2" charset="-122"/>
                <a:ea typeface="宋体" panose="02010600030101010101" pitchFamily="2" charset="-122"/>
                <a:cs typeface="Times New Roman" panose="02020603050405020304" pitchFamily="18" charset="0"/>
              </a:rPr>
              <a:t>如果就测试动态接触角值而言，</a:t>
            </a:r>
            <a:r>
              <a:rPr lang="en-US" altLang="zh-CN" sz="1200" dirty="0">
                <a:latin typeface="宋体" panose="02010600030101010101" pitchFamily="2" charset="-122"/>
                <a:ea typeface="宋体" panose="02010600030101010101" pitchFamily="2" charset="-122"/>
                <a:cs typeface="Times New Roman" panose="02020603050405020304" pitchFamily="18" charset="0"/>
              </a:rPr>
              <a:t>3D</a:t>
            </a:r>
            <a:r>
              <a:rPr lang="zh-CN" altLang="en-US" sz="1200" dirty="0">
                <a:latin typeface="宋体" panose="02010600030101010101" pitchFamily="2" charset="-122"/>
                <a:ea typeface="宋体" panose="02010600030101010101" pitchFamily="2" charset="-122"/>
                <a:cs typeface="Times New Roman" panose="02020603050405020304" pitchFamily="18" charset="0"/>
              </a:rPr>
              <a:t>形貌的意义并不大。动态接触角测试需要的是专业的算法以及机械结构。而目前广为接受的热平衡接触角值（本征接触角）测试模型为基于</a:t>
            </a:r>
            <a:r>
              <a:rPr lang="en-US" altLang="zh-CN" sz="1200" dirty="0">
                <a:latin typeface="宋体" panose="02010600030101010101" pitchFamily="2" charset="-122"/>
                <a:ea typeface="宋体" panose="02010600030101010101" pitchFamily="2" charset="-122"/>
                <a:cs typeface="Times New Roman" panose="02020603050405020304" pitchFamily="18" charset="0"/>
              </a:rPr>
              <a:t>Wenzel-Cassie</a:t>
            </a:r>
            <a:r>
              <a:rPr lang="zh-CN" altLang="en-US" sz="1200" dirty="0">
                <a:latin typeface="宋体" panose="02010600030101010101" pitchFamily="2" charset="-122"/>
                <a:ea typeface="宋体" panose="02010600030101010101" pitchFamily="2" charset="-122"/>
                <a:cs typeface="Times New Roman" panose="02020603050405020304" pitchFamily="18" charset="0"/>
              </a:rPr>
              <a:t>模型的</a:t>
            </a:r>
            <a:r>
              <a:rPr lang="en-US" altLang="zh-CN" sz="1200" dirty="0" err="1">
                <a:latin typeface="宋体" panose="02010600030101010101" pitchFamily="2" charset="-122"/>
                <a:ea typeface="宋体" panose="02010600030101010101" pitchFamily="2" charset="-122"/>
                <a:cs typeface="Times New Roman" panose="02020603050405020304" pitchFamily="18" charset="0"/>
              </a:rPr>
              <a:t>Tadmor</a:t>
            </a:r>
            <a:r>
              <a:rPr lang="zh-CN" altLang="en-US" sz="1200" dirty="0">
                <a:latin typeface="宋体" panose="02010600030101010101" pitchFamily="2" charset="-122"/>
                <a:ea typeface="宋体" panose="02010600030101010101" pitchFamily="2" charset="-122"/>
                <a:cs typeface="Times New Roman" panose="02020603050405020304" pitchFamily="18" charset="0"/>
              </a:rPr>
              <a:t>法。参考文献为（</a:t>
            </a:r>
            <a:r>
              <a:rPr lang="en-US" altLang="zh-CN" sz="1200" dirty="0">
                <a:latin typeface="宋体" panose="02010600030101010101" pitchFamily="2" charset="-122"/>
                <a:ea typeface="宋体" panose="02010600030101010101" pitchFamily="2" charset="-122"/>
                <a:cs typeface="Times New Roman" panose="02020603050405020304" pitchFamily="18" charset="0"/>
              </a:rPr>
              <a:t>As-placed contact angles for sessile drops, Journal of Colloid and Interface Science 317 (2008) 241–246</a:t>
            </a:r>
            <a:r>
              <a:rPr lang="zh-CN" altLang="en-US" sz="1200" dirty="0">
                <a:latin typeface="宋体" panose="02010600030101010101" pitchFamily="2" charset="-122"/>
                <a:ea typeface="宋体" panose="02010600030101010101" pitchFamily="2" charset="-122"/>
                <a:cs typeface="Times New Roman" panose="02020603050405020304" pitchFamily="18" charset="0"/>
              </a:rPr>
              <a:t>）。</a:t>
            </a:r>
          </a:p>
        </p:txBody>
      </p:sp>
      <p:pic>
        <p:nvPicPr>
          <p:cNvPr id="4" name="图片 3">
            <a:extLst>
              <a:ext uri="{FF2B5EF4-FFF2-40B4-BE49-F238E27FC236}">
                <a16:creationId xmlns:a16="http://schemas.microsoft.com/office/drawing/2014/main" id="{BDE9D107-6FCD-4475-84C2-955E6E873CAD}"/>
              </a:ext>
            </a:extLst>
          </p:cNvPr>
          <p:cNvPicPr>
            <a:picLocks noChangeAspect="1"/>
          </p:cNvPicPr>
          <p:nvPr/>
        </p:nvPicPr>
        <p:blipFill>
          <a:blip r:embed="rId3"/>
          <a:stretch>
            <a:fillRect/>
          </a:stretch>
        </p:blipFill>
        <p:spPr>
          <a:xfrm>
            <a:off x="5029200" y="2125702"/>
            <a:ext cx="3847505" cy="2508573"/>
          </a:xfrm>
          <a:prstGeom prst="rect">
            <a:avLst/>
          </a:prstGeom>
        </p:spPr>
      </p:pic>
      <p:sp>
        <p:nvSpPr>
          <p:cNvPr id="5" name="矩形 4">
            <a:extLst>
              <a:ext uri="{FF2B5EF4-FFF2-40B4-BE49-F238E27FC236}">
                <a16:creationId xmlns:a16="http://schemas.microsoft.com/office/drawing/2014/main" id="{8E139114-1D47-4F51-81FD-6F38991581A1}"/>
              </a:ext>
            </a:extLst>
          </p:cNvPr>
          <p:cNvSpPr/>
          <p:nvPr/>
        </p:nvSpPr>
        <p:spPr>
          <a:xfrm>
            <a:off x="304681" y="1473748"/>
            <a:ext cx="6400800" cy="369332"/>
          </a:xfrm>
          <a:prstGeom prst="rect">
            <a:avLst/>
          </a:prstGeom>
        </p:spPr>
        <p:txBody>
          <a:bodyPr wrap="square">
            <a:spAutoFit/>
          </a:bodyPr>
          <a:lstStyle/>
          <a:p>
            <a:pPr lvl="0">
              <a:lnSpc>
                <a:spcPct val="150000"/>
              </a:lnSpc>
            </a:pPr>
            <a:r>
              <a:rPr lang="en-US" altLang="zh-CN" sz="1200" b="1" dirty="0">
                <a:latin typeface="宋体" panose="02010600030101010101" pitchFamily="2" charset="-122"/>
                <a:ea typeface="宋体" panose="02010600030101010101" pitchFamily="2" charset="-122"/>
                <a:cs typeface="Times New Roman" panose="02020603050405020304" pitchFamily="18" charset="0"/>
              </a:rPr>
              <a:t>3D</a:t>
            </a:r>
            <a:r>
              <a:rPr lang="zh-CN" altLang="en-US" sz="1200" b="1" dirty="0">
                <a:latin typeface="宋体" panose="02010600030101010101" pitchFamily="2" charset="-122"/>
                <a:ea typeface="宋体" panose="02010600030101010101" pitchFamily="2" charset="-122"/>
                <a:cs typeface="Times New Roman" panose="02020603050405020304" pitchFamily="18" charset="0"/>
              </a:rPr>
              <a:t>形貌分析与测试动态接触角值的接触角滞后有何关联？需要专门的</a:t>
            </a:r>
            <a:r>
              <a:rPr lang="en-US" altLang="zh-CN" sz="1200" b="1" dirty="0">
                <a:latin typeface="宋体" panose="02010600030101010101" pitchFamily="2" charset="-122"/>
                <a:ea typeface="宋体" panose="02010600030101010101" pitchFamily="2" charset="-122"/>
                <a:cs typeface="Times New Roman" panose="02020603050405020304" pitchFamily="18" charset="0"/>
              </a:rPr>
              <a:t>3D</a:t>
            </a:r>
            <a:r>
              <a:rPr lang="zh-CN" altLang="en-US" sz="1200" b="1" dirty="0">
                <a:latin typeface="宋体" panose="02010600030101010101" pitchFamily="2" charset="-122"/>
                <a:ea typeface="宋体" panose="02010600030101010101" pitchFamily="2" charset="-122"/>
                <a:cs typeface="Times New Roman" panose="02020603050405020304" pitchFamily="18" charset="0"/>
              </a:rPr>
              <a:t>形貌分析模块？</a:t>
            </a:r>
            <a:endParaRPr lang="en-US" altLang="zh-CN" sz="1200" b="1" dirty="0">
              <a:latin typeface="宋体" panose="02010600030101010101" pitchFamily="2" charset="-122"/>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178D11BA-2221-456F-9A8D-66BB605DF687}"/>
              </a:ext>
            </a:extLst>
          </p:cNvPr>
          <p:cNvPicPr>
            <a:picLocks noChangeAspect="1"/>
          </p:cNvPicPr>
          <p:nvPr/>
        </p:nvPicPr>
        <p:blipFill>
          <a:blip r:embed="rId4"/>
          <a:stretch>
            <a:fillRect/>
          </a:stretch>
        </p:blipFill>
        <p:spPr>
          <a:xfrm>
            <a:off x="5024215" y="4634275"/>
            <a:ext cx="3847505" cy="919342"/>
          </a:xfrm>
          <a:prstGeom prst="rect">
            <a:avLst/>
          </a:prstGeom>
        </p:spPr>
      </p:pic>
    </p:spTree>
    <p:extLst>
      <p:ext uri="{BB962C8B-B14F-4D97-AF65-F5344CB8AC3E}">
        <p14:creationId xmlns:p14="http://schemas.microsoft.com/office/powerpoint/2010/main" val="291480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3"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1" name="Rectangle 2"/>
          <p:cNvSpPr txBox="1">
            <a:spLocks noChangeArrowheads="1"/>
          </p:cNvSpPr>
          <p:nvPr/>
        </p:nvSpPr>
        <p:spPr bwMode="black">
          <a:xfrm>
            <a:off x="2273875" y="571335"/>
            <a:ext cx="2983926" cy="495465"/>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latin typeface="Adobe 黑体 Std R" panose="020B0400000000000000" pitchFamily="34" charset="-122"/>
                <a:ea typeface="Adobe 黑体 Std R" panose="020B0400000000000000" pitchFamily="34" charset="-122"/>
                <a:cs typeface="+mn-cs"/>
              </a:rPr>
              <a:t>3D</a:t>
            </a:r>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a:t>
            </a:r>
            <a:endParaRPr lang="de-DE" altLang="zh-CN" sz="2000" dirty="0">
              <a:solidFill>
                <a:srgbClr val="244279"/>
              </a:solidFill>
              <a:latin typeface="Adobe 黑体 Std R" panose="020B0400000000000000" pitchFamily="34" charset="-122"/>
              <a:ea typeface="Adobe 黑体 Std R" panose="020B0400000000000000" pitchFamily="34" charset="-122"/>
              <a:cs typeface="+mn-cs"/>
            </a:endParaRPr>
          </a:p>
        </p:txBody>
      </p:sp>
      <p:sp>
        <p:nvSpPr>
          <p:cNvPr id="11" name="Rectangle 19">
            <a:extLst>
              <a:ext uri="{FF2B5EF4-FFF2-40B4-BE49-F238E27FC236}">
                <a16:creationId xmlns:a16="http://schemas.microsoft.com/office/drawing/2014/main" id="{262BB751-F7D5-474F-838F-72F0BBF306EC}"/>
              </a:ext>
            </a:extLst>
          </p:cNvPr>
          <p:cNvSpPr>
            <a:spLocks noChangeArrowheads="1"/>
          </p:cNvSpPr>
          <p:nvPr/>
        </p:nvSpPr>
        <p:spPr bwMode="auto">
          <a:xfrm>
            <a:off x="2890936" y="733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Rectangle 23">
            <a:extLst>
              <a:ext uri="{FF2B5EF4-FFF2-40B4-BE49-F238E27FC236}">
                <a16:creationId xmlns:a16="http://schemas.microsoft.com/office/drawing/2014/main" id="{3283B378-DCB2-4ED6-80DC-3B6C1E3D9263}"/>
              </a:ext>
            </a:extLst>
          </p:cNvPr>
          <p:cNvSpPr>
            <a:spLocks noChangeArrowheads="1"/>
          </p:cNvSpPr>
          <p:nvPr/>
        </p:nvSpPr>
        <p:spPr bwMode="auto">
          <a:xfrm>
            <a:off x="2890936" y="9477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 </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6" name="Rectangle 24">
            <a:extLst>
              <a:ext uri="{FF2B5EF4-FFF2-40B4-BE49-F238E27FC236}">
                <a16:creationId xmlns:a16="http://schemas.microsoft.com/office/drawing/2014/main" id="{C89BE42A-B95F-4671-AB3A-D3D014DBAFDC}"/>
              </a:ext>
            </a:extLst>
          </p:cNvPr>
          <p:cNvSpPr>
            <a:spLocks noChangeArrowheads="1"/>
          </p:cNvSpPr>
          <p:nvPr/>
        </p:nvSpPr>
        <p:spPr bwMode="auto">
          <a:xfrm>
            <a:off x="2890936" y="12334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 </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23" name="矩形 22">
            <a:extLst>
              <a:ext uri="{FF2B5EF4-FFF2-40B4-BE49-F238E27FC236}">
                <a16:creationId xmlns:a16="http://schemas.microsoft.com/office/drawing/2014/main" id="{04C00CA9-661C-435F-86E9-0D6809D7237B}"/>
              </a:ext>
            </a:extLst>
          </p:cNvPr>
          <p:cNvSpPr/>
          <p:nvPr/>
        </p:nvSpPr>
        <p:spPr>
          <a:xfrm>
            <a:off x="228600" y="1386456"/>
            <a:ext cx="8610600" cy="923330"/>
          </a:xfrm>
          <a:prstGeom prst="rect">
            <a:avLst/>
          </a:prstGeom>
        </p:spPr>
        <p:txBody>
          <a:bodyPr wrap="square">
            <a:spAutoFit/>
          </a:bodyPr>
          <a:lstStyle/>
          <a:p>
            <a:pPr>
              <a:lnSpc>
                <a:spcPct val="150000"/>
              </a:lnSpc>
            </a:pPr>
            <a:r>
              <a:rPr lang="zh-CN" altLang="en-US" sz="1200" dirty="0">
                <a:latin typeface="宋体" panose="02010600030101010101" pitchFamily="2" charset="-122"/>
                <a:ea typeface="宋体" panose="02010600030101010101" pitchFamily="2" charset="-122"/>
                <a:cs typeface="Times New Roman" panose="02020603050405020304" pitchFamily="18" charset="0"/>
              </a:rPr>
              <a:t>由于化学多样性以及异构性等存在，特别是一些仿水稻或竹叶等仿生材料，由于材料表面本身经度、纬度方向的结构存在各向异性，因而</a:t>
            </a:r>
            <a:r>
              <a:rPr lang="en-US" altLang="zh-CN" sz="1200" dirty="0">
                <a:latin typeface="宋体" panose="02010600030101010101" pitchFamily="2" charset="-122"/>
                <a:ea typeface="宋体" panose="02010600030101010101" pitchFamily="2" charset="-122"/>
                <a:cs typeface="Times New Roman" panose="02020603050405020304" pitchFamily="18" charset="0"/>
              </a:rPr>
              <a:t>3D</a:t>
            </a:r>
            <a:r>
              <a:rPr lang="zh-CN" altLang="en-US" sz="1200" dirty="0">
                <a:latin typeface="宋体" panose="02010600030101010101" pitchFamily="2" charset="-122"/>
                <a:ea typeface="宋体" panose="02010600030101010101" pitchFamily="2" charset="-122"/>
                <a:cs typeface="Times New Roman" panose="02020603050405020304" pitchFamily="18" charset="0"/>
              </a:rPr>
              <a:t>接触角的测试是最为可靠的技术手段。同时，对于材料表面清洁度的分析而言，</a:t>
            </a:r>
            <a:r>
              <a:rPr lang="en-US" altLang="zh-CN" sz="1200" dirty="0">
                <a:latin typeface="宋体" panose="02010600030101010101" pitchFamily="2" charset="-122"/>
                <a:ea typeface="宋体" panose="02010600030101010101" pitchFamily="2" charset="-122"/>
                <a:cs typeface="Times New Roman" panose="02020603050405020304" pitchFamily="18" charset="0"/>
              </a:rPr>
              <a:t>3D</a:t>
            </a:r>
            <a:r>
              <a:rPr lang="zh-CN" altLang="en-US" sz="1200" dirty="0">
                <a:latin typeface="宋体" panose="02010600030101010101" pitchFamily="2" charset="-122"/>
                <a:ea typeface="宋体" panose="02010600030101010101" pitchFamily="2" charset="-122"/>
                <a:cs typeface="Times New Roman" panose="02020603050405020304" pitchFamily="18" charset="0"/>
              </a:rPr>
              <a:t>接触角值可以一滴液滴即可判断得出表面清洁度，大大提升了测值效率和成功率。</a:t>
            </a:r>
            <a:endParaRPr lang="zh-CN" altLang="en-US" sz="1200" dirty="0">
              <a:latin typeface="宋体" panose="02010600030101010101" pitchFamily="2" charset="-122"/>
              <a:ea typeface="宋体" panose="02010600030101010101" pitchFamily="2" charset="-122"/>
            </a:endParaRPr>
          </a:p>
        </p:txBody>
      </p:sp>
      <p:pic>
        <p:nvPicPr>
          <p:cNvPr id="12" name="图片 11">
            <a:extLst>
              <a:ext uri="{FF2B5EF4-FFF2-40B4-BE49-F238E27FC236}">
                <a16:creationId xmlns:a16="http://schemas.microsoft.com/office/drawing/2014/main" id="{13839243-25F9-4E24-9277-B44C27D981E1}"/>
              </a:ext>
            </a:extLst>
          </p:cNvPr>
          <p:cNvPicPr>
            <a:picLocks noChangeAspect="1"/>
          </p:cNvPicPr>
          <p:nvPr/>
        </p:nvPicPr>
        <p:blipFill>
          <a:blip r:embed="rId2"/>
          <a:stretch>
            <a:fillRect/>
          </a:stretch>
        </p:blipFill>
        <p:spPr>
          <a:xfrm>
            <a:off x="1274797" y="343064"/>
            <a:ext cx="999077" cy="924821"/>
          </a:xfrm>
          <a:prstGeom prst="rect">
            <a:avLst/>
          </a:prstGeom>
        </p:spPr>
      </p:pic>
      <p:sp>
        <p:nvSpPr>
          <p:cNvPr id="14" name="文本框 2">
            <a:extLst>
              <a:ext uri="{FF2B5EF4-FFF2-40B4-BE49-F238E27FC236}">
                <a16:creationId xmlns:a16="http://schemas.microsoft.com/office/drawing/2014/main" id="{472B5112-25B9-49E3-B903-3807F79818B6}"/>
              </a:ext>
            </a:extLst>
          </p:cNvPr>
          <p:cNvSpPr txBox="1"/>
          <p:nvPr/>
        </p:nvSpPr>
        <p:spPr>
          <a:xfrm>
            <a:off x="3179349" y="3244334"/>
            <a:ext cx="278530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t>缺视频资料</a:t>
            </a:r>
          </a:p>
        </p:txBody>
      </p:sp>
    </p:spTree>
    <p:extLst>
      <p:ext uri="{BB962C8B-B14F-4D97-AF65-F5344CB8AC3E}">
        <p14:creationId xmlns:p14="http://schemas.microsoft.com/office/powerpoint/2010/main" val="174084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0-#ppt_w/2"/>
                                          </p:val>
                                        </p:tav>
                                        <p:tav tm="100000">
                                          <p:val>
                                            <p:strVal val="#ppt_x"/>
                                          </p:val>
                                        </p:tav>
                                      </p:tavLst>
                                    </p:anim>
                                    <p:anim calcmode="lin" valueType="num">
                                      <p:cBhvr additive="base">
                                        <p:cTn id="15" dur="500" fill="hold"/>
                                        <p:tgtEl>
                                          <p:spTgt spid="23"/>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2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 name="图片 3">
            <a:extLst>
              <a:ext uri="{FF2B5EF4-FFF2-40B4-BE49-F238E27FC236}">
                <a16:creationId xmlns:a16="http://schemas.microsoft.com/office/drawing/2014/main" id="{1980263F-3E31-49AD-8B11-FFB4B5D867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4" t="7372" r="21154" b="26923"/>
          <a:stretch/>
        </p:blipFill>
        <p:spPr>
          <a:xfrm>
            <a:off x="700531" y="4800600"/>
            <a:ext cx="2203006" cy="1440565"/>
          </a:xfrm>
          <a:prstGeom prst="ellipse">
            <a:avLst/>
          </a:prstGeom>
          <a:ln>
            <a:noFill/>
          </a:ln>
          <a:effectLst>
            <a:softEdge rad="112500"/>
          </a:effectLst>
        </p:spPr>
      </p:pic>
      <p:pic>
        <p:nvPicPr>
          <p:cNvPr id="6" name="图片 5">
            <a:extLst>
              <a:ext uri="{FF2B5EF4-FFF2-40B4-BE49-F238E27FC236}">
                <a16:creationId xmlns:a16="http://schemas.microsoft.com/office/drawing/2014/main" id="{62F4D39C-BBFC-4E81-A38C-C83FCFDCF1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161" y="4684505"/>
            <a:ext cx="1856554" cy="2197696"/>
          </a:xfrm>
          <a:prstGeom prst="rect">
            <a:avLst/>
          </a:prstGeom>
        </p:spPr>
      </p:pic>
      <p:pic>
        <p:nvPicPr>
          <p:cNvPr id="9" name="图片 8">
            <a:extLst>
              <a:ext uri="{FF2B5EF4-FFF2-40B4-BE49-F238E27FC236}">
                <a16:creationId xmlns:a16="http://schemas.microsoft.com/office/drawing/2014/main" id="{F8A7C19F-A959-4C0F-BBE5-39533359F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704075"/>
            <a:ext cx="1648534" cy="2178126"/>
          </a:xfrm>
          <a:prstGeom prst="rect">
            <a:avLst/>
          </a:prstGeom>
        </p:spPr>
      </p:pic>
      <p:pic>
        <p:nvPicPr>
          <p:cNvPr id="11" name="图片 10">
            <a:extLst>
              <a:ext uri="{FF2B5EF4-FFF2-40B4-BE49-F238E27FC236}">
                <a16:creationId xmlns:a16="http://schemas.microsoft.com/office/drawing/2014/main" id="{81EB111D-B787-4488-998E-95F8AFFB15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759" t="13687" r="15001" b="22450"/>
          <a:stretch/>
        </p:blipFill>
        <p:spPr>
          <a:xfrm>
            <a:off x="3228879" y="4911549"/>
            <a:ext cx="2389379" cy="1743605"/>
          </a:xfrm>
          <a:prstGeom prst="ellipse">
            <a:avLst/>
          </a:prstGeom>
          <a:ln>
            <a:noFill/>
          </a:ln>
          <a:effectLst>
            <a:softEdge rad="112500"/>
          </a:effectLst>
        </p:spPr>
      </p:pic>
      <p:pic>
        <p:nvPicPr>
          <p:cNvPr id="16" name="图片 15">
            <a:extLst>
              <a:ext uri="{FF2B5EF4-FFF2-40B4-BE49-F238E27FC236}">
                <a16:creationId xmlns:a16="http://schemas.microsoft.com/office/drawing/2014/main" id="{03AE9F63-83A7-4C2E-A0F6-48AE1A9737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468" y="1504957"/>
            <a:ext cx="4392000" cy="2803405"/>
          </a:xfrm>
          <a:prstGeom prst="rect">
            <a:avLst/>
          </a:prstGeom>
        </p:spPr>
      </p:pic>
      <p:pic>
        <p:nvPicPr>
          <p:cNvPr id="22" name="图片 21">
            <a:extLst>
              <a:ext uri="{FF2B5EF4-FFF2-40B4-BE49-F238E27FC236}">
                <a16:creationId xmlns:a16="http://schemas.microsoft.com/office/drawing/2014/main" id="{002AF240-F17B-4B7E-B083-89392BB061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1504957"/>
            <a:ext cx="4392000" cy="2803404"/>
          </a:xfrm>
          <a:prstGeom prst="rect">
            <a:avLst/>
          </a:prstGeom>
        </p:spPr>
      </p:pic>
      <p:sp>
        <p:nvSpPr>
          <p:cNvPr id="13" name="Rectangle 2">
            <a:extLst>
              <a:ext uri="{FF2B5EF4-FFF2-40B4-BE49-F238E27FC236}">
                <a16:creationId xmlns:a16="http://schemas.microsoft.com/office/drawing/2014/main" id="{B0C0BF19-6619-4507-AB4A-CE59D26409B9}"/>
              </a:ext>
            </a:extLst>
          </p:cNvPr>
          <p:cNvSpPr txBox="1">
            <a:spLocks noChangeArrowheads="1"/>
          </p:cNvSpPr>
          <p:nvPr/>
        </p:nvSpPr>
        <p:spPr bwMode="black">
          <a:xfrm>
            <a:off x="2273875" y="571335"/>
            <a:ext cx="2983926" cy="495465"/>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latin typeface="Adobe 黑体 Std R" panose="020B0400000000000000" pitchFamily="34" charset="-122"/>
                <a:ea typeface="Adobe 黑体 Std R" panose="020B0400000000000000" pitchFamily="34" charset="-122"/>
                <a:cs typeface="+mn-cs"/>
              </a:rPr>
              <a:t>3D</a:t>
            </a:r>
            <a:r>
              <a:rPr lang="zh-CN" altLang="en-US" sz="2000" dirty="0">
                <a:solidFill>
                  <a:srgbClr val="244279"/>
                </a:solidFill>
                <a:latin typeface="Adobe 黑体 Std R" panose="020B0400000000000000" pitchFamily="34" charset="-122"/>
                <a:ea typeface="Adobe 黑体 Std R" panose="020B0400000000000000" pitchFamily="34" charset="-122"/>
                <a:cs typeface="+mn-cs"/>
              </a:rPr>
              <a:t>接触角测试</a:t>
            </a:r>
            <a:endParaRPr lang="de-DE" altLang="zh-CN" sz="2000" dirty="0">
              <a:solidFill>
                <a:srgbClr val="244279"/>
              </a:solidFill>
              <a:latin typeface="Adobe 黑体 Std R" panose="020B0400000000000000" pitchFamily="34" charset="-122"/>
              <a:ea typeface="Adobe 黑体 Std R" panose="020B0400000000000000" pitchFamily="34" charset="-122"/>
              <a:cs typeface="+mn-cs"/>
            </a:endParaRPr>
          </a:p>
        </p:txBody>
      </p:sp>
      <p:pic>
        <p:nvPicPr>
          <p:cNvPr id="14" name="图片 13">
            <a:extLst>
              <a:ext uri="{FF2B5EF4-FFF2-40B4-BE49-F238E27FC236}">
                <a16:creationId xmlns:a16="http://schemas.microsoft.com/office/drawing/2014/main" id="{B8494A50-89FC-4402-BAB5-79C4C53845FA}"/>
              </a:ext>
            </a:extLst>
          </p:cNvPr>
          <p:cNvPicPr>
            <a:picLocks noChangeAspect="1"/>
          </p:cNvPicPr>
          <p:nvPr/>
        </p:nvPicPr>
        <p:blipFill>
          <a:blip r:embed="rId8"/>
          <a:stretch>
            <a:fillRect/>
          </a:stretch>
        </p:blipFill>
        <p:spPr>
          <a:xfrm>
            <a:off x="1274797" y="343064"/>
            <a:ext cx="999077" cy="924821"/>
          </a:xfrm>
          <a:prstGeom prst="rect">
            <a:avLst/>
          </a:prstGeom>
        </p:spPr>
      </p:pic>
    </p:spTree>
    <p:extLst>
      <p:ext uri="{BB962C8B-B14F-4D97-AF65-F5344CB8AC3E}">
        <p14:creationId xmlns:p14="http://schemas.microsoft.com/office/powerpoint/2010/main" val="285715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 name="图片 18431">
            <a:extLst>
              <a:ext uri="{FF2B5EF4-FFF2-40B4-BE49-F238E27FC236}">
                <a16:creationId xmlns:a16="http://schemas.microsoft.com/office/drawing/2014/main" id="{EAE58BB7-F566-454A-9484-AA8939B50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05" y="1589844"/>
            <a:ext cx="1524000" cy="1524000"/>
          </a:xfrm>
          <a:prstGeom prst="rect">
            <a:avLst/>
          </a:prstGeom>
        </p:spPr>
      </p:pic>
      <p:sp>
        <p:nvSpPr>
          <p:cNvPr id="18434" name="Rectangle 2"/>
          <p:cNvSpPr>
            <a:spLocks noGrp="1" noChangeArrowheads="1"/>
          </p:cNvSpPr>
          <p:nvPr>
            <p:ph type="title"/>
          </p:nvPr>
        </p:nvSpPr>
        <p:spPr>
          <a:xfrm>
            <a:off x="1293303" y="385193"/>
            <a:ext cx="7850697" cy="9360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cs typeface="+mn-cs"/>
              </a:rPr>
              <a:t>接触角测试技术</a:t>
            </a:r>
            <a:br>
              <a:rPr lang="en-US" altLang="zh-CN" sz="2400" kern="1200" dirty="0">
                <a:solidFill>
                  <a:srgbClr val="244279"/>
                </a:solidFill>
                <a:latin typeface="Adobe 黑体 Std R" panose="020B0400000000000000" pitchFamily="34" charset="-122"/>
                <a:ea typeface="Adobe 黑体 Std R" panose="020B0400000000000000" pitchFamily="34" charset="-122"/>
                <a:cs typeface="+mn-cs"/>
              </a:rPr>
            </a:br>
            <a:r>
              <a:rPr lang="en-US" altLang="zh-CN" sz="1800" kern="1200" dirty="0">
                <a:solidFill>
                  <a:srgbClr val="244279"/>
                </a:solidFill>
                <a:latin typeface="Adobe 黑体 Std R" panose="020B0400000000000000" pitchFamily="34" charset="-122"/>
                <a:ea typeface="Adobe 黑体 Std R" panose="020B0400000000000000" pitchFamily="34" charset="-122"/>
                <a:cs typeface="+mn-cs"/>
              </a:rPr>
              <a:t>—</a:t>
            </a:r>
            <a:r>
              <a:rPr lang="zh-CN" altLang="en-US" sz="1800" kern="1200" dirty="0">
                <a:solidFill>
                  <a:srgbClr val="244279"/>
                </a:solidFill>
                <a:latin typeface="Adobe 黑体 Std R" panose="020B0400000000000000" pitchFamily="34" charset="-122"/>
                <a:ea typeface="Adobe 黑体 Std R" panose="020B0400000000000000" pitchFamily="34" charset="-122"/>
                <a:cs typeface="+mn-cs"/>
              </a:rPr>
              <a:t>气泡捕获法</a:t>
            </a:r>
            <a:endParaRPr lang="en-US" altLang="zh-CN" sz="1800" kern="1200" dirty="0">
              <a:solidFill>
                <a:srgbClr val="244279"/>
              </a:solidFill>
              <a:latin typeface="Adobe 黑体 Std R" panose="020B0400000000000000" pitchFamily="34" charset="-122"/>
              <a:ea typeface="Adobe 黑体 Std R" panose="020B0400000000000000" pitchFamily="34" charset="-122"/>
              <a:cs typeface="+mn-cs"/>
            </a:endParaRPr>
          </a:p>
        </p:txBody>
      </p:sp>
      <p:sp>
        <p:nvSpPr>
          <p:cNvPr id="16" name="矩形: 圆角 15">
            <a:extLst>
              <a:ext uri="{FF2B5EF4-FFF2-40B4-BE49-F238E27FC236}">
                <a16:creationId xmlns:a16="http://schemas.microsoft.com/office/drawing/2014/main" id="{3135D12F-0E91-4616-8D6E-C06924E918F3}"/>
              </a:ext>
            </a:extLst>
          </p:cNvPr>
          <p:cNvSpPr/>
          <p:nvPr/>
        </p:nvSpPr>
        <p:spPr bwMode="auto">
          <a:xfrm>
            <a:off x="381000" y="2096905"/>
            <a:ext cx="700076" cy="268651"/>
          </a:xfrm>
          <a:prstGeom prst="roundRect">
            <a:avLst>
              <a:gd name="adj" fmla="val 14140"/>
            </a:avLst>
          </a:prstGeom>
          <a:noFill/>
          <a:ln w="28575" cap="flat" cmpd="sng" algn="ctr">
            <a:solidFill>
              <a:schemeClr val="tx2">
                <a:lumMod val="40000"/>
                <a:lumOff val="6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grpSp>
        <p:nvGrpSpPr>
          <p:cNvPr id="19" name="组合 18">
            <a:extLst>
              <a:ext uri="{FF2B5EF4-FFF2-40B4-BE49-F238E27FC236}">
                <a16:creationId xmlns:a16="http://schemas.microsoft.com/office/drawing/2014/main" id="{35926206-C6BA-40D3-9139-5764E683B4FF}"/>
              </a:ext>
            </a:extLst>
          </p:cNvPr>
          <p:cNvGrpSpPr/>
          <p:nvPr/>
        </p:nvGrpSpPr>
        <p:grpSpPr>
          <a:xfrm>
            <a:off x="1760483" y="1260656"/>
            <a:ext cx="3657600" cy="2209800"/>
            <a:chOff x="2133600" y="1676400"/>
            <a:chExt cx="3657600" cy="2209800"/>
          </a:xfrm>
        </p:grpSpPr>
        <p:grpSp>
          <p:nvGrpSpPr>
            <p:cNvPr id="17" name="组合 16">
              <a:extLst>
                <a:ext uri="{FF2B5EF4-FFF2-40B4-BE49-F238E27FC236}">
                  <a16:creationId xmlns:a16="http://schemas.microsoft.com/office/drawing/2014/main" id="{EC6F7DC9-9AC4-4D6E-879D-959B96C9FBD3}"/>
                </a:ext>
              </a:extLst>
            </p:cNvPr>
            <p:cNvGrpSpPr/>
            <p:nvPr/>
          </p:nvGrpSpPr>
          <p:grpSpPr>
            <a:xfrm>
              <a:off x="2133600" y="1676400"/>
              <a:ext cx="3657600" cy="2209800"/>
              <a:chOff x="2133600" y="1676400"/>
              <a:chExt cx="3657600" cy="2209800"/>
            </a:xfrm>
          </p:grpSpPr>
          <p:sp>
            <p:nvSpPr>
              <p:cNvPr id="5" name="矩形 4">
                <a:extLst>
                  <a:ext uri="{FF2B5EF4-FFF2-40B4-BE49-F238E27FC236}">
                    <a16:creationId xmlns:a16="http://schemas.microsoft.com/office/drawing/2014/main" id="{31708FAE-C7CA-4B5D-B038-FA071E1CC981}"/>
                  </a:ext>
                </a:extLst>
              </p:cNvPr>
              <p:cNvSpPr/>
              <p:nvPr/>
            </p:nvSpPr>
            <p:spPr bwMode="auto">
              <a:xfrm>
                <a:off x="2133600" y="1676400"/>
                <a:ext cx="3657600" cy="2209800"/>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7" name="椭圆 6">
                <a:extLst>
                  <a:ext uri="{FF2B5EF4-FFF2-40B4-BE49-F238E27FC236}">
                    <a16:creationId xmlns:a16="http://schemas.microsoft.com/office/drawing/2014/main" id="{3A22FAAC-0DEB-4C08-9588-5E097D179308}"/>
                  </a:ext>
                </a:extLst>
              </p:cNvPr>
              <p:cNvSpPr/>
              <p:nvPr/>
            </p:nvSpPr>
            <p:spPr bwMode="auto">
              <a:xfrm>
                <a:off x="2856451" y="2540393"/>
                <a:ext cx="2362200" cy="1066800"/>
              </a:xfrm>
              <a:prstGeom prst="ellipse">
                <a:avLst/>
              </a:prstGeom>
              <a:gradFill flip="none" rotWithShape="1">
                <a:gsLst>
                  <a:gs pos="0">
                    <a:srgbClr val="3585DC">
                      <a:shade val="30000"/>
                      <a:satMod val="115000"/>
                    </a:srgbClr>
                  </a:gs>
                  <a:gs pos="50000">
                    <a:srgbClr val="3585DC">
                      <a:shade val="67500"/>
                      <a:satMod val="115000"/>
                    </a:srgbClr>
                  </a:gs>
                  <a:gs pos="100000">
                    <a:srgbClr val="3585DC">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chemeClr val="tx1"/>
                  </a:solidFill>
                  <a:effectLst/>
                  <a:latin typeface="Times New Roman" pitchFamily="18" charset="0"/>
                </a:endParaRPr>
              </a:p>
            </p:txBody>
          </p:sp>
          <p:sp>
            <p:nvSpPr>
              <p:cNvPr id="6" name="矩形 5">
                <a:extLst>
                  <a:ext uri="{FF2B5EF4-FFF2-40B4-BE49-F238E27FC236}">
                    <a16:creationId xmlns:a16="http://schemas.microsoft.com/office/drawing/2014/main" id="{811EA30D-40DD-4067-94BD-16F6DB4281B9}"/>
                  </a:ext>
                </a:extLst>
              </p:cNvPr>
              <p:cNvSpPr/>
              <p:nvPr/>
            </p:nvSpPr>
            <p:spPr bwMode="auto">
              <a:xfrm>
                <a:off x="2133600" y="2895600"/>
                <a:ext cx="3657600" cy="990600"/>
              </a:xfrm>
              <a:prstGeom prst="rect">
                <a:avLst/>
              </a:pr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5400000" scaled="1"/>
                <a:tileRect/>
              </a:gra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Times New Roman" pitchFamily="18" charset="0"/>
                  </a:rPr>
                  <a:t>固体</a:t>
                </a:r>
              </a:p>
            </p:txBody>
          </p:sp>
          <p:cxnSp>
            <p:nvCxnSpPr>
              <p:cNvPr id="9" name="直接连接符 8">
                <a:extLst>
                  <a:ext uri="{FF2B5EF4-FFF2-40B4-BE49-F238E27FC236}">
                    <a16:creationId xmlns:a16="http://schemas.microsoft.com/office/drawing/2014/main" id="{C00A331D-E3EE-4CDD-AD9E-CB2BE37A7F3A}"/>
                  </a:ext>
                </a:extLst>
              </p:cNvPr>
              <p:cNvCxnSpPr>
                <a:cxnSpLocks/>
              </p:cNvCxnSpPr>
              <p:nvPr/>
            </p:nvCxnSpPr>
            <p:spPr bwMode="auto">
              <a:xfrm flipV="1">
                <a:off x="2916000" y="1963440"/>
                <a:ext cx="773113" cy="932159"/>
              </a:xfrm>
              <a:prstGeom prst="line">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ED1B847-F746-4708-AB24-5B1FB90CA519}"/>
                  </a:ext>
                </a:extLst>
              </p:cNvPr>
              <p:cNvCxnSpPr/>
              <p:nvPr/>
            </p:nvCxnSpPr>
            <p:spPr bwMode="auto">
              <a:xfrm>
                <a:off x="2743200" y="2895600"/>
                <a:ext cx="2475451"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文本框 14">
                <a:extLst>
                  <a:ext uri="{FF2B5EF4-FFF2-40B4-BE49-F238E27FC236}">
                    <a16:creationId xmlns:a16="http://schemas.microsoft.com/office/drawing/2014/main" id="{0B209099-E087-427B-9282-A613BD066A19}"/>
                  </a:ext>
                </a:extLst>
              </p:cNvPr>
              <p:cNvSpPr txBox="1"/>
              <p:nvPr/>
            </p:nvSpPr>
            <p:spPr>
              <a:xfrm>
                <a:off x="3689113" y="2557046"/>
                <a:ext cx="838200" cy="338554"/>
              </a:xfrm>
              <a:prstGeom prst="rect">
                <a:avLst/>
              </a:prstGeom>
              <a:noFill/>
            </p:spPr>
            <p:txBody>
              <a:bodyPr wrap="square" rtlCol="0">
                <a:spAutoFit/>
              </a:bodyPr>
              <a:lstStyle/>
              <a:p>
                <a:r>
                  <a:rPr lang="zh-CN" altLang="en-US" sz="1600" dirty="0"/>
                  <a:t>液滴</a:t>
                </a:r>
              </a:p>
            </p:txBody>
          </p:sp>
        </p:grpSp>
        <p:sp>
          <p:nvSpPr>
            <p:cNvPr id="18" name="文本框 17">
              <a:extLst>
                <a:ext uri="{FF2B5EF4-FFF2-40B4-BE49-F238E27FC236}">
                  <a16:creationId xmlns:a16="http://schemas.microsoft.com/office/drawing/2014/main" id="{C633DDF7-7F53-443E-AEF7-3B29F6F08B9F}"/>
                </a:ext>
              </a:extLst>
            </p:cNvPr>
            <p:cNvSpPr txBox="1"/>
            <p:nvPr/>
          </p:nvSpPr>
          <p:spPr>
            <a:xfrm>
              <a:off x="3505200" y="2070401"/>
              <a:ext cx="2286000"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空气或另一低密度相液体</a:t>
              </a:r>
            </a:p>
          </p:txBody>
        </p:sp>
      </p:grpSp>
      <p:grpSp>
        <p:nvGrpSpPr>
          <p:cNvPr id="24" name="组合 23">
            <a:extLst>
              <a:ext uri="{FF2B5EF4-FFF2-40B4-BE49-F238E27FC236}">
                <a16:creationId xmlns:a16="http://schemas.microsoft.com/office/drawing/2014/main" id="{041AA014-9B09-4A8D-A1D6-E99EF5070DED}"/>
              </a:ext>
            </a:extLst>
          </p:cNvPr>
          <p:cNvGrpSpPr/>
          <p:nvPr/>
        </p:nvGrpSpPr>
        <p:grpSpPr>
          <a:xfrm flipV="1">
            <a:off x="1760483" y="3581784"/>
            <a:ext cx="3657600" cy="2971416"/>
            <a:chOff x="1760483" y="3581784"/>
            <a:chExt cx="3657600" cy="2971416"/>
          </a:xfrm>
        </p:grpSpPr>
        <p:sp>
          <p:nvSpPr>
            <p:cNvPr id="31" name="矩形 30">
              <a:extLst>
                <a:ext uri="{FF2B5EF4-FFF2-40B4-BE49-F238E27FC236}">
                  <a16:creationId xmlns:a16="http://schemas.microsoft.com/office/drawing/2014/main" id="{D1C289E7-2B3F-43AA-9888-8CB7D64777B8}"/>
                </a:ext>
              </a:extLst>
            </p:cNvPr>
            <p:cNvSpPr/>
            <p:nvPr/>
          </p:nvSpPr>
          <p:spPr bwMode="auto">
            <a:xfrm>
              <a:off x="1760483" y="3581784"/>
              <a:ext cx="3657600" cy="2971416"/>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2" name="椭圆 31">
              <a:extLst>
                <a:ext uri="{FF2B5EF4-FFF2-40B4-BE49-F238E27FC236}">
                  <a16:creationId xmlns:a16="http://schemas.microsoft.com/office/drawing/2014/main" id="{0DB2535D-0A06-418D-8A94-DD5995BEA8F1}"/>
                </a:ext>
              </a:extLst>
            </p:cNvPr>
            <p:cNvSpPr/>
            <p:nvPr/>
          </p:nvSpPr>
          <p:spPr bwMode="auto">
            <a:xfrm>
              <a:off x="2426708" y="3910538"/>
              <a:ext cx="2362200" cy="2035284"/>
            </a:xfrm>
            <a:prstGeom prst="ellipse">
              <a:avLst/>
            </a:prstGeom>
            <a:gradFill flip="none" rotWithShape="1">
              <a:gsLst>
                <a:gs pos="0">
                  <a:srgbClr val="3585DC">
                    <a:shade val="30000"/>
                    <a:satMod val="115000"/>
                  </a:srgbClr>
                </a:gs>
                <a:gs pos="50000">
                  <a:srgbClr val="3585DC">
                    <a:shade val="67500"/>
                    <a:satMod val="115000"/>
                  </a:srgbClr>
                </a:gs>
                <a:gs pos="100000">
                  <a:srgbClr val="3585DC">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chemeClr val="tx1"/>
                </a:solidFill>
                <a:effectLst/>
                <a:latin typeface="Times New Roman" pitchFamily="18" charset="0"/>
              </a:endParaRPr>
            </a:p>
          </p:txBody>
        </p:sp>
        <p:sp>
          <p:nvSpPr>
            <p:cNvPr id="33" name="矩形 32">
              <a:extLst>
                <a:ext uri="{FF2B5EF4-FFF2-40B4-BE49-F238E27FC236}">
                  <a16:creationId xmlns:a16="http://schemas.microsoft.com/office/drawing/2014/main" id="{538615CA-8434-40B5-A081-FC9C0B85227F}"/>
                </a:ext>
              </a:extLst>
            </p:cNvPr>
            <p:cNvSpPr/>
            <p:nvPr/>
          </p:nvSpPr>
          <p:spPr bwMode="auto">
            <a:xfrm>
              <a:off x="1760483" y="5562600"/>
              <a:ext cx="3657600" cy="990600"/>
            </a:xfrm>
            <a:prstGeom prst="rect">
              <a:avLst/>
            </a:pr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5400000" scaled="1"/>
              <a:tileRect/>
            </a:gra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Times New Roman" pitchFamily="18" charset="0"/>
              </a:endParaRPr>
            </a:p>
          </p:txBody>
        </p:sp>
        <p:cxnSp>
          <p:nvCxnSpPr>
            <p:cNvPr id="34" name="直接连接符 33">
              <a:extLst>
                <a:ext uri="{FF2B5EF4-FFF2-40B4-BE49-F238E27FC236}">
                  <a16:creationId xmlns:a16="http://schemas.microsoft.com/office/drawing/2014/main" id="{96EE7776-579F-4E8D-AFA0-76DDA75F4EF9}"/>
                </a:ext>
              </a:extLst>
            </p:cNvPr>
            <p:cNvCxnSpPr>
              <a:cxnSpLocks/>
            </p:cNvCxnSpPr>
            <p:nvPr/>
          </p:nvCxnSpPr>
          <p:spPr bwMode="auto">
            <a:xfrm flipH="1" flipV="1">
              <a:off x="1917267" y="4700829"/>
              <a:ext cx="764018" cy="861770"/>
            </a:xfrm>
            <a:prstGeom prst="line">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1286073E-78EA-4DC3-A43F-65767EBF9438}"/>
                </a:ext>
              </a:extLst>
            </p:cNvPr>
            <p:cNvCxnSpPr/>
            <p:nvPr/>
          </p:nvCxnSpPr>
          <p:spPr bwMode="auto">
            <a:xfrm>
              <a:off x="2370083" y="5562600"/>
              <a:ext cx="2475451"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6" name="文本框 35">
            <a:extLst>
              <a:ext uri="{FF2B5EF4-FFF2-40B4-BE49-F238E27FC236}">
                <a16:creationId xmlns:a16="http://schemas.microsoft.com/office/drawing/2014/main" id="{B1ADFB2B-8F35-4FC2-AB49-62CE8D1B0AF6}"/>
              </a:ext>
            </a:extLst>
          </p:cNvPr>
          <p:cNvSpPr txBox="1"/>
          <p:nvPr/>
        </p:nvSpPr>
        <p:spPr>
          <a:xfrm>
            <a:off x="3190726" y="4800949"/>
            <a:ext cx="838200" cy="830997"/>
          </a:xfrm>
          <a:prstGeom prst="rect">
            <a:avLst/>
          </a:prstGeom>
          <a:noFill/>
        </p:spPr>
        <p:txBody>
          <a:bodyPr wrap="square" rtlCol="0">
            <a:spAutoFit/>
          </a:bodyPr>
          <a:lstStyle/>
          <a:p>
            <a:r>
              <a:rPr lang="zh-CN" altLang="en-US" sz="1600" dirty="0"/>
              <a:t>气泡或低密度相液滴</a:t>
            </a:r>
          </a:p>
        </p:txBody>
      </p:sp>
      <p:sp>
        <p:nvSpPr>
          <p:cNvPr id="30" name="文本框 29">
            <a:extLst>
              <a:ext uri="{FF2B5EF4-FFF2-40B4-BE49-F238E27FC236}">
                <a16:creationId xmlns:a16="http://schemas.microsoft.com/office/drawing/2014/main" id="{8C8584F2-CECD-4E56-8F99-DF95B549E484}"/>
              </a:ext>
            </a:extLst>
          </p:cNvPr>
          <p:cNvSpPr txBox="1"/>
          <p:nvPr/>
        </p:nvSpPr>
        <p:spPr>
          <a:xfrm>
            <a:off x="3900784" y="6181885"/>
            <a:ext cx="1342432"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高密度相液体</a:t>
            </a:r>
          </a:p>
        </p:txBody>
      </p:sp>
      <p:sp>
        <p:nvSpPr>
          <p:cNvPr id="39" name="文本框 38">
            <a:extLst>
              <a:ext uri="{FF2B5EF4-FFF2-40B4-BE49-F238E27FC236}">
                <a16:creationId xmlns:a16="http://schemas.microsoft.com/office/drawing/2014/main" id="{117F3C28-CBBA-4154-AA0D-B8688AEC24EB}"/>
              </a:ext>
            </a:extLst>
          </p:cNvPr>
          <p:cNvSpPr txBox="1"/>
          <p:nvPr/>
        </p:nvSpPr>
        <p:spPr>
          <a:xfrm>
            <a:off x="3315996" y="3874272"/>
            <a:ext cx="1342432"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固体</a:t>
            </a:r>
          </a:p>
        </p:txBody>
      </p:sp>
      <p:sp>
        <p:nvSpPr>
          <p:cNvPr id="40" name="文本框 39">
            <a:extLst>
              <a:ext uri="{FF2B5EF4-FFF2-40B4-BE49-F238E27FC236}">
                <a16:creationId xmlns:a16="http://schemas.microsoft.com/office/drawing/2014/main" id="{2B67C93E-7F52-4C5F-BFFD-E3EF17399D1B}"/>
              </a:ext>
            </a:extLst>
          </p:cNvPr>
          <p:cNvSpPr txBox="1"/>
          <p:nvPr/>
        </p:nvSpPr>
        <p:spPr>
          <a:xfrm>
            <a:off x="5618647" y="2241936"/>
            <a:ext cx="2286000"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停滴法</a:t>
            </a:r>
          </a:p>
        </p:txBody>
      </p:sp>
      <p:sp>
        <p:nvSpPr>
          <p:cNvPr id="41" name="文本框 40">
            <a:extLst>
              <a:ext uri="{FF2B5EF4-FFF2-40B4-BE49-F238E27FC236}">
                <a16:creationId xmlns:a16="http://schemas.microsoft.com/office/drawing/2014/main" id="{3CFC59DE-BE34-411D-94E9-EFF1D8AC82E3}"/>
              </a:ext>
            </a:extLst>
          </p:cNvPr>
          <p:cNvSpPr txBox="1"/>
          <p:nvPr/>
        </p:nvSpPr>
        <p:spPr>
          <a:xfrm>
            <a:off x="5596433" y="4553693"/>
            <a:ext cx="2286000"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最大气泡法</a:t>
            </a:r>
          </a:p>
        </p:txBody>
      </p:sp>
    </p:spTree>
    <p:extLst>
      <p:ext uri="{BB962C8B-B14F-4D97-AF65-F5344CB8AC3E}">
        <p14:creationId xmlns:p14="http://schemas.microsoft.com/office/powerpoint/2010/main" val="1834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2"/>
                                        </p:tgtEl>
                                        <p:attrNameLst>
                                          <p:attrName>style.visibility</p:attrName>
                                        </p:attrNameLst>
                                      </p:cBhvr>
                                      <p:to>
                                        <p:strVal val="visible"/>
                                      </p:to>
                                    </p:set>
                                    <p:animEffect transition="in" filter="fade">
                                      <p:cBhvr>
                                        <p:cTn id="7" dur="500"/>
                                        <p:tgtEl>
                                          <p:spTgt spid="18432"/>
                                        </p:tgtEl>
                                      </p:cBhvr>
                                    </p:animEffect>
                                  </p:childTnLst>
                                </p:cTn>
                              </p:par>
                            </p:childTnLst>
                          </p:cTn>
                        </p:par>
                        <p:par>
                          <p:cTn id="8" fill="hold">
                            <p:stCondLst>
                              <p:cond delay="500"/>
                            </p:stCondLst>
                            <p:childTnLst>
                              <p:par>
                                <p:cTn id="9" presetID="1" presetClass="entr" presetSubtype="0" fill="hold" grpId="1"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16"/>
                                        </p:tgtEl>
                                      </p:cBhvr>
                                    </p:animEffect>
                                    <p:animScale>
                                      <p:cBhvr>
                                        <p:cTn id="14" dur="250" autoRev="1" fill="hold"/>
                                        <p:tgtEl>
                                          <p:spTgt spid="1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6" grpId="0"/>
      <p:bldP spid="30" grpId="0"/>
      <p:bldP spid="39" grpId="0"/>
      <p:bldP spid="40" grpId="0"/>
      <p:bldP spid="4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 name="图片 18431">
            <a:extLst>
              <a:ext uri="{FF2B5EF4-FFF2-40B4-BE49-F238E27FC236}">
                <a16:creationId xmlns:a16="http://schemas.microsoft.com/office/drawing/2014/main" id="{EAE58BB7-F566-454A-9484-AA8939B50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05" y="1589844"/>
            <a:ext cx="1524000" cy="1524000"/>
          </a:xfrm>
          <a:prstGeom prst="rect">
            <a:avLst/>
          </a:prstGeom>
        </p:spPr>
      </p:pic>
      <p:sp>
        <p:nvSpPr>
          <p:cNvPr id="16" name="矩形: 圆角 15">
            <a:extLst>
              <a:ext uri="{FF2B5EF4-FFF2-40B4-BE49-F238E27FC236}">
                <a16:creationId xmlns:a16="http://schemas.microsoft.com/office/drawing/2014/main" id="{3135D12F-0E91-4616-8D6E-C06924E918F3}"/>
              </a:ext>
            </a:extLst>
          </p:cNvPr>
          <p:cNvSpPr/>
          <p:nvPr/>
        </p:nvSpPr>
        <p:spPr bwMode="auto">
          <a:xfrm>
            <a:off x="381000" y="2096905"/>
            <a:ext cx="700076" cy="268651"/>
          </a:xfrm>
          <a:prstGeom prst="roundRect">
            <a:avLst>
              <a:gd name="adj" fmla="val 14140"/>
            </a:avLst>
          </a:prstGeom>
          <a:noFill/>
          <a:ln w="28575" cap="flat" cmpd="sng" algn="ctr">
            <a:solidFill>
              <a:schemeClr val="tx2">
                <a:lumMod val="40000"/>
                <a:lumOff val="6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grpSp>
        <p:nvGrpSpPr>
          <p:cNvPr id="27" name="组合 26">
            <a:extLst>
              <a:ext uri="{FF2B5EF4-FFF2-40B4-BE49-F238E27FC236}">
                <a16:creationId xmlns:a16="http://schemas.microsoft.com/office/drawing/2014/main" id="{671A881A-469D-46D8-A8B2-345EE7933E20}"/>
              </a:ext>
            </a:extLst>
          </p:cNvPr>
          <p:cNvGrpSpPr/>
          <p:nvPr/>
        </p:nvGrpSpPr>
        <p:grpSpPr>
          <a:xfrm>
            <a:off x="1676400" y="1447800"/>
            <a:ext cx="6608775" cy="5048250"/>
            <a:chOff x="1715896" y="1695450"/>
            <a:chExt cx="6608775" cy="5048250"/>
          </a:xfrm>
        </p:grpSpPr>
        <p:pic>
          <p:nvPicPr>
            <p:cNvPr id="20" name="图片 19">
              <a:extLst>
                <a:ext uri="{FF2B5EF4-FFF2-40B4-BE49-F238E27FC236}">
                  <a16:creationId xmlns:a16="http://schemas.microsoft.com/office/drawing/2014/main" id="{0A820B22-7285-4AC5-BB49-C97B34050C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739"/>
            <a:stretch/>
          </p:blipFill>
          <p:spPr>
            <a:xfrm>
              <a:off x="1715896" y="1695450"/>
              <a:ext cx="3961986" cy="3599073"/>
            </a:xfrm>
            <a:prstGeom prst="rect">
              <a:avLst/>
            </a:prstGeom>
          </p:spPr>
        </p:pic>
        <p:pic>
          <p:nvPicPr>
            <p:cNvPr id="23" name="图片 22">
              <a:extLst>
                <a:ext uri="{FF2B5EF4-FFF2-40B4-BE49-F238E27FC236}">
                  <a16:creationId xmlns:a16="http://schemas.microsoft.com/office/drawing/2014/main" id="{17412F79-442B-4D47-98DA-4C18673F94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882" y="1695450"/>
              <a:ext cx="2646789" cy="3599073"/>
            </a:xfrm>
            <a:prstGeom prst="rect">
              <a:avLst/>
            </a:prstGeom>
          </p:spPr>
        </p:pic>
        <p:pic>
          <p:nvPicPr>
            <p:cNvPr id="25" name="图片 24">
              <a:extLst>
                <a:ext uri="{FF2B5EF4-FFF2-40B4-BE49-F238E27FC236}">
                  <a16:creationId xmlns:a16="http://schemas.microsoft.com/office/drawing/2014/main" id="{9B2D602D-86FF-49BB-8A7C-4F8A18CB3A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 b="28234"/>
            <a:stretch/>
          </p:blipFill>
          <p:spPr>
            <a:xfrm>
              <a:off x="1715896" y="5294523"/>
              <a:ext cx="3059622" cy="1411077"/>
            </a:xfrm>
            <a:prstGeom prst="rect">
              <a:avLst/>
            </a:prstGeom>
          </p:spPr>
        </p:pic>
        <p:pic>
          <p:nvPicPr>
            <p:cNvPr id="26" name="图片 25">
              <a:extLst>
                <a:ext uri="{FF2B5EF4-FFF2-40B4-BE49-F238E27FC236}">
                  <a16:creationId xmlns:a16="http://schemas.microsoft.com/office/drawing/2014/main" id="{909BA2F3-34A1-4206-9B38-31F403F482F6}"/>
                </a:ext>
              </a:extLst>
            </p:cNvPr>
            <p:cNvPicPr>
              <a:picLocks noChangeAspect="1"/>
            </p:cNvPicPr>
            <p:nvPr/>
          </p:nvPicPr>
          <p:blipFill rotWithShape="1">
            <a:blip r:embed="rId7"/>
            <a:srcRect b="28533"/>
            <a:stretch/>
          </p:blipFill>
          <p:spPr>
            <a:xfrm>
              <a:off x="4742147" y="5294523"/>
              <a:ext cx="3582524" cy="1449177"/>
            </a:xfrm>
            <a:prstGeom prst="rect">
              <a:avLst/>
            </a:prstGeom>
          </p:spPr>
        </p:pic>
      </p:grpSp>
      <p:sp>
        <p:nvSpPr>
          <p:cNvPr id="12" name="Rectangle 2">
            <a:extLst>
              <a:ext uri="{FF2B5EF4-FFF2-40B4-BE49-F238E27FC236}">
                <a16:creationId xmlns:a16="http://schemas.microsoft.com/office/drawing/2014/main" id="{77107579-14B4-4BC1-AABF-16E416E98EB6}"/>
              </a:ext>
            </a:extLst>
          </p:cNvPr>
          <p:cNvSpPr>
            <a:spLocks noGrp="1" noChangeArrowheads="1"/>
          </p:cNvSpPr>
          <p:nvPr>
            <p:ph type="title"/>
          </p:nvPr>
        </p:nvSpPr>
        <p:spPr>
          <a:xfrm>
            <a:off x="1293303" y="385193"/>
            <a:ext cx="7850697" cy="9360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cs typeface="+mn-cs"/>
              </a:rPr>
              <a:t>接触角测试技术</a:t>
            </a:r>
            <a:br>
              <a:rPr lang="en-US" altLang="zh-CN" sz="2400" kern="1200" dirty="0">
                <a:solidFill>
                  <a:srgbClr val="244279"/>
                </a:solidFill>
                <a:latin typeface="Adobe 黑体 Std R" panose="020B0400000000000000" pitchFamily="34" charset="-122"/>
                <a:ea typeface="Adobe 黑体 Std R" panose="020B0400000000000000" pitchFamily="34" charset="-122"/>
                <a:cs typeface="+mn-cs"/>
              </a:rPr>
            </a:br>
            <a:r>
              <a:rPr lang="en-US" altLang="zh-CN" sz="1800" kern="1200" dirty="0">
                <a:solidFill>
                  <a:srgbClr val="244279"/>
                </a:solidFill>
                <a:latin typeface="Adobe 黑体 Std R" panose="020B0400000000000000" pitchFamily="34" charset="-122"/>
                <a:ea typeface="Adobe 黑体 Std R" panose="020B0400000000000000" pitchFamily="34" charset="-122"/>
                <a:cs typeface="+mn-cs"/>
              </a:rPr>
              <a:t>—</a:t>
            </a:r>
            <a:r>
              <a:rPr lang="zh-CN" altLang="en-US" sz="1800" kern="1200" dirty="0">
                <a:solidFill>
                  <a:srgbClr val="244279"/>
                </a:solidFill>
                <a:latin typeface="Adobe 黑体 Std R" panose="020B0400000000000000" pitchFamily="34" charset="-122"/>
                <a:ea typeface="Adobe 黑体 Std R" panose="020B0400000000000000" pitchFamily="34" charset="-122"/>
                <a:cs typeface="+mn-cs"/>
              </a:rPr>
              <a:t>气泡捕获法</a:t>
            </a:r>
            <a:endParaRPr lang="en-US" altLang="zh-CN" sz="1800" kern="1200" dirty="0">
              <a:solidFill>
                <a:srgbClr val="244279"/>
              </a:solidFill>
              <a:latin typeface="Adobe 黑体 Std R" panose="020B0400000000000000" pitchFamily="34" charset="-122"/>
              <a:ea typeface="Adobe 黑体 Std R" panose="020B0400000000000000" pitchFamily="34" charset="-122"/>
              <a:cs typeface="+mn-cs"/>
            </a:endParaRPr>
          </a:p>
        </p:txBody>
      </p:sp>
    </p:spTree>
    <p:extLst>
      <p:ext uri="{BB962C8B-B14F-4D97-AF65-F5344CB8AC3E}">
        <p14:creationId xmlns:p14="http://schemas.microsoft.com/office/powerpoint/2010/main" val="291932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2"/>
                                        </p:tgtEl>
                                        <p:attrNameLst>
                                          <p:attrName>style.visibility</p:attrName>
                                        </p:attrNameLst>
                                      </p:cBhvr>
                                      <p:to>
                                        <p:strVal val="visible"/>
                                      </p:to>
                                    </p:set>
                                    <p:animEffect transition="in" filter="fade">
                                      <p:cBhvr>
                                        <p:cTn id="7" dur="500"/>
                                        <p:tgtEl>
                                          <p:spTgt spid="18432"/>
                                        </p:tgtEl>
                                      </p:cBhvr>
                                    </p:animEffect>
                                  </p:childTnLst>
                                </p:cTn>
                              </p:par>
                            </p:childTnLst>
                          </p:cTn>
                        </p:par>
                        <p:par>
                          <p:cTn id="8" fill="hold">
                            <p:stCondLst>
                              <p:cond delay="500"/>
                            </p:stCondLst>
                            <p:childTnLst>
                              <p:par>
                                <p:cTn id="9" presetID="1" presetClass="entr" presetSubtype="0" fill="hold" grpId="1"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16"/>
                                        </p:tgtEl>
                                      </p:cBhvr>
                                    </p:animEffect>
                                    <p:animScale>
                                      <p:cBhvr>
                                        <p:cTn id="14" dur="250" autoRev="1" fill="hold"/>
                                        <p:tgtEl>
                                          <p:spTgt spid="1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 name="图片 18431">
            <a:extLst>
              <a:ext uri="{FF2B5EF4-FFF2-40B4-BE49-F238E27FC236}">
                <a16:creationId xmlns:a16="http://schemas.microsoft.com/office/drawing/2014/main" id="{EAE58BB7-F566-454A-9484-AA8939B50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05" y="1589844"/>
            <a:ext cx="1524000" cy="1524000"/>
          </a:xfrm>
          <a:prstGeom prst="rect">
            <a:avLst/>
          </a:prstGeom>
        </p:spPr>
      </p:pic>
      <p:sp>
        <p:nvSpPr>
          <p:cNvPr id="16" name="矩形: 圆角 15">
            <a:extLst>
              <a:ext uri="{FF2B5EF4-FFF2-40B4-BE49-F238E27FC236}">
                <a16:creationId xmlns:a16="http://schemas.microsoft.com/office/drawing/2014/main" id="{3135D12F-0E91-4616-8D6E-C06924E918F3}"/>
              </a:ext>
            </a:extLst>
          </p:cNvPr>
          <p:cNvSpPr/>
          <p:nvPr/>
        </p:nvSpPr>
        <p:spPr bwMode="auto">
          <a:xfrm>
            <a:off x="381000" y="2096905"/>
            <a:ext cx="700076" cy="268651"/>
          </a:xfrm>
          <a:prstGeom prst="roundRect">
            <a:avLst>
              <a:gd name="adj" fmla="val 14140"/>
            </a:avLst>
          </a:prstGeom>
          <a:noFill/>
          <a:ln w="28575" cap="flat" cmpd="sng" algn="ctr">
            <a:solidFill>
              <a:schemeClr val="tx2">
                <a:lumMod val="40000"/>
                <a:lumOff val="6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pic>
        <p:nvPicPr>
          <p:cNvPr id="5" name="图片 4">
            <a:extLst>
              <a:ext uri="{FF2B5EF4-FFF2-40B4-BE49-F238E27FC236}">
                <a16:creationId xmlns:a16="http://schemas.microsoft.com/office/drawing/2014/main" id="{6C2699BA-1131-4A26-948C-FAB7D1830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3733800"/>
            <a:ext cx="3499892" cy="2624919"/>
          </a:xfrm>
          <a:prstGeom prst="rect">
            <a:avLst/>
          </a:prstGeom>
        </p:spPr>
      </p:pic>
      <p:pic>
        <p:nvPicPr>
          <p:cNvPr id="7" name="图片 6">
            <a:extLst>
              <a:ext uri="{FF2B5EF4-FFF2-40B4-BE49-F238E27FC236}">
                <a16:creationId xmlns:a16="http://schemas.microsoft.com/office/drawing/2014/main" id="{1DF95889-499C-4A4C-AFE8-A6C8F16D8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6350" y="3733800"/>
            <a:ext cx="3499892" cy="2624919"/>
          </a:xfrm>
          <a:prstGeom prst="rect">
            <a:avLst/>
          </a:prstGeom>
        </p:spPr>
      </p:pic>
      <p:pic>
        <p:nvPicPr>
          <p:cNvPr id="9" name="图片 8">
            <a:extLst>
              <a:ext uri="{FF2B5EF4-FFF2-40B4-BE49-F238E27FC236}">
                <a16:creationId xmlns:a16="http://schemas.microsoft.com/office/drawing/2014/main" id="{05245394-C2E4-421B-A7DE-50C4B42A2C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7300" y="1207867"/>
            <a:ext cx="3518942" cy="2341875"/>
          </a:xfrm>
          <a:prstGeom prst="rect">
            <a:avLst/>
          </a:prstGeom>
        </p:spPr>
      </p:pic>
      <p:sp>
        <p:nvSpPr>
          <p:cNvPr id="10" name="文本框 9">
            <a:extLst>
              <a:ext uri="{FF2B5EF4-FFF2-40B4-BE49-F238E27FC236}">
                <a16:creationId xmlns:a16="http://schemas.microsoft.com/office/drawing/2014/main" id="{F34668FE-87C3-44D4-B1A1-12531802C598}"/>
              </a:ext>
            </a:extLst>
          </p:cNvPr>
          <p:cNvSpPr txBox="1"/>
          <p:nvPr/>
        </p:nvSpPr>
        <p:spPr>
          <a:xfrm>
            <a:off x="1649580" y="1819480"/>
            <a:ext cx="2985542" cy="1200329"/>
          </a:xfrm>
          <a:prstGeom prst="rect">
            <a:avLst/>
          </a:prstGeom>
          <a:noFill/>
        </p:spPr>
        <p:txBody>
          <a:bodyPr wrap="square" rtlCol="0">
            <a:spAutoFit/>
          </a:bodyPr>
          <a:lstStyle/>
          <a:p>
            <a:r>
              <a:rPr lang="zh-CN" altLang="en-US" dirty="0"/>
              <a:t>在测试疏水无纺布材料时发现，气泡捕获法（左图）与直接滴水滴停滴法测得的值加和并非为</a:t>
            </a:r>
            <a:r>
              <a:rPr lang="en-US" altLang="zh-CN" dirty="0"/>
              <a:t>180</a:t>
            </a:r>
            <a:r>
              <a:rPr lang="zh-CN" altLang="en-US" dirty="0"/>
              <a:t>度</a:t>
            </a:r>
          </a:p>
        </p:txBody>
      </p:sp>
      <p:sp>
        <p:nvSpPr>
          <p:cNvPr id="11" name="Rectangle 2">
            <a:extLst>
              <a:ext uri="{FF2B5EF4-FFF2-40B4-BE49-F238E27FC236}">
                <a16:creationId xmlns:a16="http://schemas.microsoft.com/office/drawing/2014/main" id="{110F14DB-A369-4ADA-9651-710E0508528E}"/>
              </a:ext>
            </a:extLst>
          </p:cNvPr>
          <p:cNvSpPr>
            <a:spLocks noGrp="1" noChangeArrowheads="1"/>
          </p:cNvSpPr>
          <p:nvPr>
            <p:ph type="title"/>
          </p:nvPr>
        </p:nvSpPr>
        <p:spPr>
          <a:xfrm>
            <a:off x="1293303" y="385193"/>
            <a:ext cx="7850697" cy="9360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cs typeface="+mn-cs"/>
              </a:rPr>
              <a:t>接触角测试技术</a:t>
            </a:r>
            <a:br>
              <a:rPr lang="en-US" altLang="zh-CN" sz="2400" kern="1200" dirty="0">
                <a:solidFill>
                  <a:srgbClr val="244279"/>
                </a:solidFill>
                <a:latin typeface="Adobe 黑体 Std R" panose="020B0400000000000000" pitchFamily="34" charset="-122"/>
                <a:ea typeface="Adobe 黑体 Std R" panose="020B0400000000000000" pitchFamily="34" charset="-122"/>
                <a:cs typeface="+mn-cs"/>
              </a:rPr>
            </a:br>
            <a:r>
              <a:rPr lang="en-US" altLang="zh-CN" sz="1800" kern="1200" dirty="0">
                <a:solidFill>
                  <a:srgbClr val="244279"/>
                </a:solidFill>
                <a:latin typeface="Adobe 黑体 Std R" panose="020B0400000000000000" pitchFamily="34" charset="-122"/>
                <a:ea typeface="Adobe 黑体 Std R" panose="020B0400000000000000" pitchFamily="34" charset="-122"/>
                <a:cs typeface="+mn-cs"/>
              </a:rPr>
              <a:t>—</a:t>
            </a:r>
            <a:r>
              <a:rPr lang="zh-CN" altLang="en-US" sz="1800" kern="1200" dirty="0">
                <a:solidFill>
                  <a:srgbClr val="244279"/>
                </a:solidFill>
                <a:latin typeface="Adobe 黑体 Std R" panose="020B0400000000000000" pitchFamily="34" charset="-122"/>
                <a:ea typeface="Adobe 黑体 Std R" panose="020B0400000000000000" pitchFamily="34" charset="-122"/>
                <a:cs typeface="+mn-cs"/>
              </a:rPr>
              <a:t>气泡捕获法</a:t>
            </a:r>
            <a:endParaRPr lang="en-US" altLang="zh-CN" sz="1800" kern="1200" dirty="0">
              <a:solidFill>
                <a:srgbClr val="244279"/>
              </a:solidFill>
              <a:latin typeface="Adobe 黑体 Std R" panose="020B0400000000000000" pitchFamily="34" charset="-122"/>
              <a:ea typeface="Adobe 黑体 Std R" panose="020B0400000000000000" pitchFamily="34" charset="-122"/>
              <a:cs typeface="+mn-cs"/>
            </a:endParaRPr>
          </a:p>
        </p:txBody>
      </p:sp>
    </p:spTree>
    <p:extLst>
      <p:ext uri="{BB962C8B-B14F-4D97-AF65-F5344CB8AC3E}">
        <p14:creationId xmlns:p14="http://schemas.microsoft.com/office/powerpoint/2010/main" val="9974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2"/>
                                        </p:tgtEl>
                                        <p:attrNameLst>
                                          <p:attrName>style.visibility</p:attrName>
                                        </p:attrNameLst>
                                      </p:cBhvr>
                                      <p:to>
                                        <p:strVal val="visible"/>
                                      </p:to>
                                    </p:set>
                                    <p:animEffect transition="in" filter="fade">
                                      <p:cBhvr>
                                        <p:cTn id="7" dur="500"/>
                                        <p:tgtEl>
                                          <p:spTgt spid="18432"/>
                                        </p:tgtEl>
                                      </p:cBhvr>
                                    </p:animEffect>
                                  </p:childTnLst>
                                </p:cTn>
                              </p:par>
                            </p:childTnLst>
                          </p:cTn>
                        </p:par>
                        <p:par>
                          <p:cTn id="8" fill="hold">
                            <p:stCondLst>
                              <p:cond delay="500"/>
                            </p:stCondLst>
                            <p:childTnLst>
                              <p:par>
                                <p:cTn id="9" presetID="1" presetClass="entr" presetSubtype="0" fill="hold" grpId="1"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16"/>
                                        </p:tgtEl>
                                      </p:cBhvr>
                                    </p:animEffect>
                                    <p:animScale>
                                      <p:cBhvr>
                                        <p:cTn id="14" dur="250" autoRev="1" fill="hold"/>
                                        <p:tgtEl>
                                          <p:spTgt spid="1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1" name="Rectangle 2"/>
          <p:cNvSpPr txBox="1">
            <a:spLocks noChangeArrowheads="1"/>
          </p:cNvSpPr>
          <p:nvPr/>
        </p:nvSpPr>
        <p:spPr bwMode="black">
          <a:xfrm>
            <a:off x="2049789" y="405092"/>
            <a:ext cx="5843899" cy="633688"/>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ea typeface="宋体" panose="02010600030101010101" pitchFamily="2" charset="-122"/>
              </a:rPr>
              <a:t>Method for calculating surface free energy</a:t>
            </a:r>
          </a:p>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表面自由能计算方法</a:t>
            </a:r>
            <a:r>
              <a:rPr lang="en-US" altLang="zh-CN" sz="1600" dirty="0">
                <a:solidFill>
                  <a:srgbClr val="244279"/>
                </a:solidFill>
                <a:latin typeface="Adobe 黑体 Std R" panose="020B0400000000000000" pitchFamily="34" charset="-122"/>
                <a:ea typeface="Adobe 黑体 Std R" panose="020B0400000000000000" pitchFamily="34" charset="-122"/>
              </a:rPr>
              <a:t>-</a:t>
            </a:r>
            <a:r>
              <a:rPr lang="zh-CN" altLang="en-US" sz="1600" dirty="0">
                <a:solidFill>
                  <a:srgbClr val="244279"/>
                </a:solidFill>
                <a:latin typeface="Adobe 黑体 Std R" panose="020B0400000000000000" pitchFamily="34" charset="-122"/>
                <a:ea typeface="Adobe 黑体 Std R" panose="020B0400000000000000" pitchFamily="34" charset="-122"/>
              </a:rPr>
              <a:t>通过接触角测试</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9" name="图片 8">
            <a:extLst>
              <a:ext uri="{FF2B5EF4-FFF2-40B4-BE49-F238E27FC236}">
                <a16:creationId xmlns:a16="http://schemas.microsoft.com/office/drawing/2014/main" id="{C721A52C-481C-41D7-AFAE-FEE51597339F}"/>
              </a:ext>
            </a:extLst>
          </p:cNvPr>
          <p:cNvPicPr>
            <a:picLocks noChangeAspect="1"/>
          </p:cNvPicPr>
          <p:nvPr/>
        </p:nvPicPr>
        <p:blipFill>
          <a:blip r:embed="rId2"/>
          <a:stretch>
            <a:fillRect/>
          </a:stretch>
        </p:blipFill>
        <p:spPr>
          <a:xfrm>
            <a:off x="1295400" y="335797"/>
            <a:ext cx="865183" cy="772278"/>
          </a:xfrm>
          <a:prstGeom prst="rect">
            <a:avLst/>
          </a:prstGeom>
        </p:spPr>
      </p:pic>
      <p:pic>
        <p:nvPicPr>
          <p:cNvPr id="10" name="图片 9">
            <a:extLst>
              <a:ext uri="{FF2B5EF4-FFF2-40B4-BE49-F238E27FC236}">
                <a16:creationId xmlns:a16="http://schemas.microsoft.com/office/drawing/2014/main" id="{18318CB7-5652-484A-A20E-5A1D4525235D}"/>
              </a:ext>
            </a:extLst>
          </p:cNvPr>
          <p:cNvPicPr/>
          <p:nvPr/>
        </p:nvPicPr>
        <p:blipFill>
          <a:blip r:embed="rId3"/>
          <a:stretch>
            <a:fillRect/>
          </a:stretch>
        </p:blipFill>
        <p:spPr>
          <a:xfrm>
            <a:off x="235823" y="1125262"/>
            <a:ext cx="4321467" cy="5613892"/>
          </a:xfrm>
          <a:prstGeom prst="rect">
            <a:avLst/>
          </a:prstGeom>
        </p:spPr>
      </p:pic>
      <p:pic>
        <p:nvPicPr>
          <p:cNvPr id="11" name="图片 10">
            <a:extLst>
              <a:ext uri="{FF2B5EF4-FFF2-40B4-BE49-F238E27FC236}">
                <a16:creationId xmlns:a16="http://schemas.microsoft.com/office/drawing/2014/main" id="{39ECA554-9E3F-44B9-9F39-189E5DD5F227}"/>
              </a:ext>
            </a:extLst>
          </p:cNvPr>
          <p:cNvPicPr/>
          <p:nvPr/>
        </p:nvPicPr>
        <p:blipFill>
          <a:blip r:embed="rId4"/>
          <a:stretch>
            <a:fillRect/>
          </a:stretch>
        </p:blipFill>
        <p:spPr>
          <a:xfrm>
            <a:off x="4724400" y="1098221"/>
            <a:ext cx="4267200" cy="5690938"/>
          </a:xfrm>
          <a:prstGeom prst="rect">
            <a:avLst/>
          </a:prstGeom>
        </p:spPr>
      </p:pic>
    </p:spTree>
    <p:extLst>
      <p:ext uri="{BB962C8B-B14F-4D97-AF65-F5344CB8AC3E}">
        <p14:creationId xmlns:p14="http://schemas.microsoft.com/office/powerpoint/2010/main" val="215232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 name="表格 1">
            <a:extLst>
              <a:ext uri="{FF2B5EF4-FFF2-40B4-BE49-F238E27FC236}">
                <a16:creationId xmlns:a16="http://schemas.microsoft.com/office/drawing/2014/main" id="{C1E84A4D-FF8C-4057-9C33-A08D557E9E35}"/>
              </a:ext>
            </a:extLst>
          </p:cNvPr>
          <p:cNvGraphicFramePr>
            <a:graphicFrameLocks noGrp="1"/>
          </p:cNvGraphicFramePr>
          <p:nvPr>
            <p:extLst>
              <p:ext uri="{D42A27DB-BD31-4B8C-83A1-F6EECF244321}">
                <p14:modId xmlns:p14="http://schemas.microsoft.com/office/powerpoint/2010/main" val="102228324"/>
              </p:ext>
            </p:extLst>
          </p:nvPr>
        </p:nvGraphicFramePr>
        <p:xfrm>
          <a:off x="685800" y="1226262"/>
          <a:ext cx="8001002" cy="5250912"/>
        </p:xfrm>
        <a:graphic>
          <a:graphicData uri="http://schemas.openxmlformats.org/drawingml/2006/table">
            <a:tbl>
              <a:tblPr firstRow="1" firstCol="1" bandRow="1">
                <a:tableStyleId>{68D230F3-CF80-4859-8CE7-A43EE81993B5}</a:tableStyleId>
              </a:tblPr>
              <a:tblGrid>
                <a:gridCol w="1219200">
                  <a:extLst>
                    <a:ext uri="{9D8B030D-6E8A-4147-A177-3AD203B41FA5}">
                      <a16:colId xmlns:a16="http://schemas.microsoft.com/office/drawing/2014/main" val="2021169971"/>
                    </a:ext>
                  </a:extLst>
                </a:gridCol>
                <a:gridCol w="1905000">
                  <a:extLst>
                    <a:ext uri="{9D8B030D-6E8A-4147-A177-3AD203B41FA5}">
                      <a16:colId xmlns:a16="http://schemas.microsoft.com/office/drawing/2014/main" val="3823127128"/>
                    </a:ext>
                  </a:extLst>
                </a:gridCol>
                <a:gridCol w="1447800">
                  <a:extLst>
                    <a:ext uri="{9D8B030D-6E8A-4147-A177-3AD203B41FA5}">
                      <a16:colId xmlns:a16="http://schemas.microsoft.com/office/drawing/2014/main" val="587301637"/>
                    </a:ext>
                  </a:extLst>
                </a:gridCol>
                <a:gridCol w="1600200">
                  <a:extLst>
                    <a:ext uri="{9D8B030D-6E8A-4147-A177-3AD203B41FA5}">
                      <a16:colId xmlns:a16="http://schemas.microsoft.com/office/drawing/2014/main" val="505892917"/>
                    </a:ext>
                  </a:extLst>
                </a:gridCol>
                <a:gridCol w="1828802">
                  <a:extLst>
                    <a:ext uri="{9D8B030D-6E8A-4147-A177-3AD203B41FA5}">
                      <a16:colId xmlns:a16="http://schemas.microsoft.com/office/drawing/2014/main" val="2617197645"/>
                    </a:ext>
                  </a:extLst>
                </a:gridCol>
              </a:tblGrid>
              <a:tr h="399476">
                <a:tc>
                  <a:txBody>
                    <a:bodyPr/>
                    <a:lstStyle/>
                    <a:p>
                      <a:pPr algn="just">
                        <a:spcAft>
                          <a:spcPts val="300"/>
                        </a:spcAft>
                      </a:pPr>
                      <a:r>
                        <a:rPr lang="zh-CN" altLang="en-US"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rPr>
                        <a:t>测试方法</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spcAft>
                          <a:spcPts val="300"/>
                        </a:spcAft>
                      </a:pPr>
                      <a:r>
                        <a:rPr lang="zh-CN" altLang="en-US"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rPr>
                        <a:t>关键信息</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spcAft>
                          <a:spcPts val="300"/>
                        </a:spcAft>
                      </a:pPr>
                      <a:r>
                        <a:rPr lang="zh-CN" altLang="en-US"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rPr>
                        <a:t>最少需要液滴数量</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spcAft>
                          <a:spcPts val="300"/>
                        </a:spcAft>
                      </a:pPr>
                      <a:r>
                        <a:rPr lang="zh-CN" altLang="en-US"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rPr>
                        <a:t>应用</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spcAft>
                          <a:spcPts val="300"/>
                        </a:spcAft>
                      </a:pPr>
                      <a:r>
                        <a:rPr lang="zh-CN" altLang="en-US"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rPr>
                        <a:t>应用举例</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9028887"/>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Zisman</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Critical surface tension</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2</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Non-polar solids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PE, PTFE, waxes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1131472"/>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Fowkes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Disperse parts of surface free energy</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2, non-polar liquids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Non-polar system</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PE, PTFE, waxes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412349"/>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OWRK</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Disperse and polar parts </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2</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universal</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Polymers, aluminum, coating, vanishes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8175753"/>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Extended Fowkes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Disperse, polar and hydrogen parts of surface free energy</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3</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Specific questions of surface properties</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Plasma, or corona treated polymers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8717307"/>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Wu1</a:t>
                      </a:r>
                      <a:endParaRPr lang="zh-CN" sz="1000" kern="100">
                        <a:effectLst/>
                        <a:latin typeface="宋体" panose="02010600030101010101" pitchFamily="2" charset="-122"/>
                        <a:ea typeface="宋体" panose="02010600030101010101" pitchFamily="2" charset="-122"/>
                      </a:endParaRPr>
                    </a:p>
                    <a:p>
                      <a:pPr>
                        <a:spcAft>
                          <a:spcPts val="300"/>
                        </a:spcAft>
                      </a:pPr>
                      <a:r>
                        <a:rPr lang="en-US" sz="1000" kern="100">
                          <a:effectLst/>
                          <a:latin typeface="宋体" panose="02010600030101010101" pitchFamily="2" charset="-122"/>
                          <a:ea typeface="宋体" panose="02010600030101010101" pitchFamily="2" charset="-122"/>
                        </a:rPr>
                        <a:t>(Harmonic Mean )</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Disperse and polar parts of surface free energy</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2, at least one polar liquid</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Low energetic systems </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Organic solutions, polymers, organic pigments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8463023"/>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Wu2 (Geometric-harmonic-mean)</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Disperse and polar parts of surface free energy</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2, at least one polar liquid</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High energetic system </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aluminum, glass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794089"/>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Acid-Base Theory</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Disperse, acid and base parts of surface free energy</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3</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Specific questions of surface properties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Biological system</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8234268"/>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Schultz1,2</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Disperse and polar parts of surface free energy</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2, at least one polar liquid</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High or low energetic system </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Polymers, aluminum, coating, vanishes</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031180"/>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Good-and Garifalco approach</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surface free energy</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1</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Low energetic systems</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Organic solutions, polymers, organic pigments</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139145"/>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Equation of State Theory</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surface free energy</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1</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universal</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Polymers, aluminum, coating, vanishes</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9916872"/>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Chibowski method</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surface free energy</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1</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a:effectLst/>
                          <a:latin typeface="宋体" panose="02010600030101010101" pitchFamily="2" charset="-122"/>
                          <a:ea typeface="宋体" panose="02010600030101010101" pitchFamily="2" charset="-122"/>
                        </a:rPr>
                        <a:t>universal</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Polymers, aluminum, coating, vanishes</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2479995"/>
                  </a:ext>
                </a:extLst>
              </a:tr>
              <a:tr h="399476">
                <a:tc>
                  <a:txBody>
                    <a:bodyPr/>
                    <a:lstStyle/>
                    <a:p>
                      <a:pPr>
                        <a:spcAft>
                          <a:spcPts val="300"/>
                        </a:spcAft>
                      </a:pPr>
                      <a:r>
                        <a:rPr lang="en-US" sz="1000" kern="100">
                          <a:effectLst/>
                          <a:latin typeface="宋体" panose="02010600030101010101" pitchFamily="2" charset="-122"/>
                          <a:ea typeface="宋体" panose="02010600030101010101" pitchFamily="2" charset="-122"/>
                        </a:rPr>
                        <a:t>Jhu method</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spcAft>
                          <a:spcPts val="300"/>
                        </a:spcAft>
                      </a:pPr>
                      <a:r>
                        <a:rPr lang="en-US" sz="1000" kern="100">
                          <a:effectLst/>
                          <a:latin typeface="宋体" panose="02010600030101010101" pitchFamily="2" charset="-122"/>
                          <a:ea typeface="宋体" panose="02010600030101010101" pitchFamily="2" charset="-122"/>
                        </a:rPr>
                        <a:t>surface free energy</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spcAft>
                          <a:spcPts val="300"/>
                        </a:spcAft>
                      </a:pPr>
                      <a:r>
                        <a:rPr lang="en-US" sz="1000" kern="100">
                          <a:effectLst/>
                          <a:latin typeface="宋体" panose="02010600030101010101" pitchFamily="2" charset="-122"/>
                          <a:ea typeface="宋体" panose="02010600030101010101" pitchFamily="2" charset="-122"/>
                        </a:rPr>
                        <a:t>1</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spcAft>
                          <a:spcPts val="300"/>
                        </a:spcAft>
                      </a:pPr>
                      <a:r>
                        <a:rPr lang="en-US" sz="1000" kern="100">
                          <a:effectLst/>
                          <a:latin typeface="宋体" panose="02010600030101010101" pitchFamily="2" charset="-122"/>
                          <a:ea typeface="宋体" panose="02010600030101010101" pitchFamily="2" charset="-122"/>
                        </a:rPr>
                        <a:t>universal</a:t>
                      </a:r>
                      <a:endParaRPr lang="zh-CN" sz="1000" kern="10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spcAft>
                          <a:spcPts val="300"/>
                        </a:spcAft>
                      </a:pPr>
                      <a:r>
                        <a:rPr lang="en-US" sz="1000" kern="100" dirty="0">
                          <a:effectLst/>
                          <a:latin typeface="宋体" panose="02010600030101010101" pitchFamily="2" charset="-122"/>
                          <a:ea typeface="宋体" panose="02010600030101010101" pitchFamily="2" charset="-122"/>
                        </a:rPr>
                        <a:t>Polymers, aluminum, coating, vanishes</a:t>
                      </a:r>
                      <a:endParaRPr lang="zh-CN" sz="1000" kern="100" dirty="0">
                        <a:solidFill>
                          <a:srgbClr val="31849B"/>
                        </a:solidFill>
                        <a:effectLst/>
                        <a:latin typeface="宋体" panose="02010600030101010101" pitchFamily="2" charset="-122"/>
                        <a:ea typeface="宋体" panose="02010600030101010101" pitchFamily="2" charset="-122"/>
                        <a:cs typeface="Times New Roman" panose="02020603050405020304" pitchFamily="18" charset="0"/>
                      </a:endParaRPr>
                    </a:p>
                  </a:txBody>
                  <a:tcPr marL="59465" marR="594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46886459"/>
                  </a:ext>
                </a:extLst>
              </a:tr>
            </a:tbl>
          </a:graphicData>
        </a:graphic>
      </p:graphicFrame>
      <p:sp>
        <p:nvSpPr>
          <p:cNvPr id="11" name="Rectangle 2">
            <a:extLst>
              <a:ext uri="{FF2B5EF4-FFF2-40B4-BE49-F238E27FC236}">
                <a16:creationId xmlns:a16="http://schemas.microsoft.com/office/drawing/2014/main" id="{E6CD4583-F4BA-4A18-8AB8-A7BC9911A3A0}"/>
              </a:ext>
            </a:extLst>
          </p:cNvPr>
          <p:cNvSpPr txBox="1">
            <a:spLocks noChangeArrowheads="1"/>
          </p:cNvSpPr>
          <p:nvPr/>
        </p:nvSpPr>
        <p:spPr bwMode="black">
          <a:xfrm>
            <a:off x="2049789" y="405092"/>
            <a:ext cx="5843899" cy="633688"/>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ea typeface="宋体" panose="02010600030101010101" pitchFamily="2" charset="-122"/>
              </a:rPr>
              <a:t>Method for calculating surface free energy</a:t>
            </a:r>
          </a:p>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表面自由能计算方法</a:t>
            </a:r>
            <a:r>
              <a:rPr lang="en-US" altLang="zh-CN" sz="1600" dirty="0">
                <a:solidFill>
                  <a:srgbClr val="244279"/>
                </a:solidFill>
                <a:latin typeface="Adobe 黑体 Std R" panose="020B0400000000000000" pitchFamily="34" charset="-122"/>
                <a:ea typeface="Adobe 黑体 Std R" panose="020B0400000000000000" pitchFamily="34" charset="-122"/>
              </a:rPr>
              <a:t>-</a:t>
            </a:r>
            <a:r>
              <a:rPr lang="zh-CN" altLang="en-US" sz="1600" dirty="0">
                <a:solidFill>
                  <a:srgbClr val="244279"/>
                </a:solidFill>
                <a:latin typeface="Adobe 黑体 Std R" panose="020B0400000000000000" pitchFamily="34" charset="-122"/>
                <a:ea typeface="Adobe 黑体 Std R" panose="020B0400000000000000" pitchFamily="34" charset="-122"/>
              </a:rPr>
              <a:t>通过接触角测试</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2" name="图片 11">
            <a:extLst>
              <a:ext uri="{FF2B5EF4-FFF2-40B4-BE49-F238E27FC236}">
                <a16:creationId xmlns:a16="http://schemas.microsoft.com/office/drawing/2014/main" id="{2A8E1803-9061-431D-B246-ED2C7B2AEDCB}"/>
              </a:ext>
            </a:extLst>
          </p:cNvPr>
          <p:cNvPicPr>
            <a:picLocks noChangeAspect="1"/>
          </p:cNvPicPr>
          <p:nvPr/>
        </p:nvPicPr>
        <p:blipFill>
          <a:blip r:embed="rId2"/>
          <a:stretch>
            <a:fillRect/>
          </a:stretch>
        </p:blipFill>
        <p:spPr>
          <a:xfrm>
            <a:off x="1295400" y="335797"/>
            <a:ext cx="865183" cy="772278"/>
          </a:xfrm>
          <a:prstGeom prst="rect">
            <a:avLst/>
          </a:prstGeom>
        </p:spPr>
      </p:pic>
    </p:spTree>
    <p:extLst>
      <p:ext uri="{BB962C8B-B14F-4D97-AF65-F5344CB8AC3E}">
        <p14:creationId xmlns:p14="http://schemas.microsoft.com/office/powerpoint/2010/main" val="11375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矩形 9">
            <a:extLst>
              <a:ext uri="{FF2B5EF4-FFF2-40B4-BE49-F238E27FC236}">
                <a16:creationId xmlns:a16="http://schemas.microsoft.com/office/drawing/2014/main" id="{FBEDC0DD-2652-49C4-8034-A813C46E5FC2}"/>
              </a:ext>
            </a:extLst>
          </p:cNvPr>
          <p:cNvSpPr/>
          <p:nvPr/>
        </p:nvSpPr>
        <p:spPr>
          <a:xfrm>
            <a:off x="202720" y="1463971"/>
            <a:ext cx="8636479" cy="276999"/>
          </a:xfrm>
          <a:prstGeom prst="rect">
            <a:avLst/>
          </a:prstGeom>
        </p:spPr>
        <p:txBody>
          <a:bodyPr wrap="square">
            <a:spAutoFit/>
          </a:bodyPr>
          <a:lstStyle/>
          <a:p>
            <a:r>
              <a:rPr lang="zh-CN" altLang="en-US" sz="1200" dirty="0">
                <a:latin typeface="宋体" panose="02010600030101010101" pitchFamily="2" charset="-122"/>
                <a:ea typeface="宋体" panose="02010600030101010101" pitchFamily="2" charset="-122"/>
              </a:rPr>
              <a:t>全自动表面自由能测量仪：提供</a:t>
            </a:r>
            <a:r>
              <a:rPr lang="en-US" altLang="zh-CN" sz="1200" dirty="0">
                <a:latin typeface="宋体" panose="02010600030101010101" pitchFamily="2" charset="-122"/>
                <a:ea typeface="宋体" panose="02010600030101010101" pitchFamily="2" charset="-122"/>
              </a:rPr>
              <a:t>4</a:t>
            </a:r>
            <a:r>
              <a:rPr lang="zh-CN" altLang="en-US" sz="1200" dirty="0">
                <a:latin typeface="宋体" panose="02010600030101010101" pitchFamily="2" charset="-122"/>
                <a:ea typeface="宋体" panose="02010600030101010101" pitchFamily="2" charset="-122"/>
              </a:rPr>
              <a:t>种液滴同时测试，解决各种液滴接触角测值的同步性以及表面自由能分析的实时性问题</a:t>
            </a:r>
          </a:p>
        </p:txBody>
      </p:sp>
      <p:sp>
        <p:nvSpPr>
          <p:cNvPr id="8" name="Rectangle 2">
            <a:extLst>
              <a:ext uri="{FF2B5EF4-FFF2-40B4-BE49-F238E27FC236}">
                <a16:creationId xmlns:a16="http://schemas.microsoft.com/office/drawing/2014/main" id="{7483BF6A-134A-4BCD-A7DE-2CD7B4AEDD5B}"/>
              </a:ext>
            </a:extLst>
          </p:cNvPr>
          <p:cNvSpPr txBox="1">
            <a:spLocks noChangeArrowheads="1"/>
          </p:cNvSpPr>
          <p:nvPr/>
        </p:nvSpPr>
        <p:spPr bwMode="black">
          <a:xfrm>
            <a:off x="2049789" y="405092"/>
            <a:ext cx="5843899" cy="633688"/>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ea typeface="宋体" panose="02010600030101010101" pitchFamily="2" charset="-122"/>
              </a:rPr>
              <a:t>Method for calculating surface free energy</a:t>
            </a:r>
          </a:p>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表面自由能计算方法</a:t>
            </a:r>
            <a:r>
              <a:rPr lang="en-US" altLang="zh-CN" sz="1600" dirty="0">
                <a:solidFill>
                  <a:srgbClr val="244279"/>
                </a:solidFill>
                <a:latin typeface="Adobe 黑体 Std R" panose="020B0400000000000000" pitchFamily="34" charset="-122"/>
                <a:ea typeface="Adobe 黑体 Std R" panose="020B0400000000000000" pitchFamily="34" charset="-122"/>
              </a:rPr>
              <a:t>-</a:t>
            </a:r>
            <a:r>
              <a:rPr lang="zh-CN" altLang="en-US" sz="1600" dirty="0">
                <a:solidFill>
                  <a:srgbClr val="244279"/>
                </a:solidFill>
                <a:latin typeface="Adobe 黑体 Std R" panose="020B0400000000000000" pitchFamily="34" charset="-122"/>
                <a:ea typeface="Adobe 黑体 Std R" panose="020B0400000000000000" pitchFamily="34" charset="-122"/>
              </a:rPr>
              <a:t>通过接触角测试</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1" name="图片 10">
            <a:extLst>
              <a:ext uri="{FF2B5EF4-FFF2-40B4-BE49-F238E27FC236}">
                <a16:creationId xmlns:a16="http://schemas.microsoft.com/office/drawing/2014/main" id="{1B158499-071C-4587-ABE4-E0572D883CA1}"/>
              </a:ext>
            </a:extLst>
          </p:cNvPr>
          <p:cNvPicPr>
            <a:picLocks noChangeAspect="1"/>
          </p:cNvPicPr>
          <p:nvPr/>
        </p:nvPicPr>
        <p:blipFill>
          <a:blip r:embed="rId2"/>
          <a:stretch>
            <a:fillRect/>
          </a:stretch>
        </p:blipFill>
        <p:spPr>
          <a:xfrm>
            <a:off x="1295400" y="335797"/>
            <a:ext cx="865183" cy="772278"/>
          </a:xfrm>
          <a:prstGeom prst="rect">
            <a:avLst/>
          </a:prstGeom>
        </p:spPr>
      </p:pic>
      <p:sp>
        <p:nvSpPr>
          <p:cNvPr id="12" name="文本框 2">
            <a:extLst>
              <a:ext uri="{FF2B5EF4-FFF2-40B4-BE49-F238E27FC236}">
                <a16:creationId xmlns:a16="http://schemas.microsoft.com/office/drawing/2014/main" id="{472B5112-25B9-49E3-B903-3807F79818B6}"/>
              </a:ext>
            </a:extLst>
          </p:cNvPr>
          <p:cNvSpPr txBox="1"/>
          <p:nvPr/>
        </p:nvSpPr>
        <p:spPr>
          <a:xfrm>
            <a:off x="3179349" y="3244334"/>
            <a:ext cx="278530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t>缺视频资料</a:t>
            </a:r>
          </a:p>
        </p:txBody>
      </p:sp>
    </p:spTree>
    <p:extLst>
      <p:ext uri="{BB962C8B-B14F-4D97-AF65-F5344CB8AC3E}">
        <p14:creationId xmlns:p14="http://schemas.microsoft.com/office/powerpoint/2010/main" val="88046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gray">
          <a:xfrm>
            <a:off x="1369322" y="5778837"/>
            <a:ext cx="6665913" cy="66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lgn="just">
              <a:spcBef>
                <a:spcPts val="0"/>
              </a:spcBef>
              <a:buFont typeface="Wingdings" panose="05000000000000000000" pitchFamily="2" charset="2"/>
              <a:buNone/>
            </a:pPr>
            <a:r>
              <a:rPr lang="zh-CN" altLang="en-US" sz="1600" kern="0" dirty="0">
                <a:latin typeface="宋体" panose="02010600030101010101" pitchFamily="2" charset="-122"/>
                <a:ea typeface="宋体" panose="02010600030101010101" pitchFamily="2" charset="-122"/>
              </a:rPr>
              <a:t>在讨论润湿性时，用接触角来描述是非常方便的表征方式与物性指标，通常采用水接触角来表述接触角的大小。</a:t>
            </a:r>
            <a:endParaRPr lang="zh-TW" altLang="en-US" sz="1600" kern="0" dirty="0">
              <a:latin typeface="宋体" panose="02010600030101010101" pitchFamily="2" charset="-122"/>
              <a:ea typeface="宋体" panose="02010600030101010101" pitchFamily="2" charset="-122"/>
            </a:endParaRPr>
          </a:p>
        </p:txBody>
      </p:sp>
      <p:grpSp>
        <p:nvGrpSpPr>
          <p:cNvPr id="8" name="组合 7"/>
          <p:cNvGrpSpPr/>
          <p:nvPr/>
        </p:nvGrpSpPr>
        <p:grpSpPr>
          <a:xfrm>
            <a:off x="637239" y="1411648"/>
            <a:ext cx="3803611" cy="1197405"/>
            <a:chOff x="602738" y="1080891"/>
            <a:chExt cx="5132313" cy="1197405"/>
          </a:xfrm>
        </p:grpSpPr>
        <p:grpSp>
          <p:nvGrpSpPr>
            <p:cNvPr id="18436" name="组合 18435"/>
            <p:cNvGrpSpPr/>
            <p:nvPr/>
          </p:nvGrpSpPr>
          <p:grpSpPr>
            <a:xfrm>
              <a:off x="907300" y="1329680"/>
              <a:ext cx="4827751" cy="622606"/>
              <a:chOff x="4112076" y="-1532912"/>
              <a:chExt cx="2265363" cy="8934072"/>
            </a:xfrm>
          </p:grpSpPr>
          <p:grpSp>
            <p:nvGrpSpPr>
              <p:cNvPr id="18433" name="组合 18432"/>
              <p:cNvGrpSpPr/>
              <p:nvPr/>
            </p:nvGrpSpPr>
            <p:grpSpPr>
              <a:xfrm>
                <a:off x="4112076" y="1981209"/>
                <a:ext cx="1905000" cy="5419951"/>
                <a:chOff x="4112076" y="1981209"/>
                <a:chExt cx="1905000" cy="5419951"/>
              </a:xfrm>
            </p:grpSpPr>
            <p:sp>
              <p:nvSpPr>
                <p:cNvPr id="10" name="椭圆 9"/>
                <p:cNvSpPr/>
                <p:nvPr/>
              </p:nvSpPr>
              <p:spPr bwMode="auto">
                <a:xfrm>
                  <a:off x="4112076" y="1981209"/>
                  <a:ext cx="1905000" cy="1447800"/>
                </a:xfrm>
                <a:prstGeom prst="ellipse">
                  <a:avLst/>
                </a:prstGeom>
                <a:solidFill>
                  <a:srgbClr val="007DC2"/>
                </a:solidFill>
                <a:ln w="9525" cap="flat" cmpd="sng" algn="ctr">
                  <a:solidFill>
                    <a:srgbClr val="0000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30" name="文本框 29"/>
                <p:cNvSpPr txBox="1"/>
                <p:nvPr/>
              </p:nvSpPr>
              <p:spPr>
                <a:xfrm>
                  <a:off x="4843152" y="2101457"/>
                  <a:ext cx="519048" cy="5299703"/>
                </a:xfrm>
                <a:prstGeom prst="rect">
                  <a:avLst/>
                </a:prstGeom>
                <a:noFill/>
              </p:spPr>
              <p:txBody>
                <a:bodyPr wrap="square" rtlCol="0">
                  <a:spAutoFit/>
                </a:bodyPr>
                <a:lstStyle/>
                <a:p>
                  <a:r>
                    <a:rPr lang="en-US" altLang="ja-JP" kern="0" baseline="-30000" dirty="0">
                      <a:latin typeface="宋体" panose="02010600030101010101" pitchFamily="2" charset="-122"/>
                      <a:ea typeface="宋体" panose="02010600030101010101" pitchFamily="2" charset="-122"/>
                      <a:cs typeface="Arial" panose="020B0604020202020204" pitchFamily="34" charset="0"/>
                    </a:rPr>
                    <a:t>SL</a:t>
                  </a:r>
                  <a:endParaRPr lang="zh-CN" altLang="en-US" dirty="0">
                    <a:latin typeface="宋体" panose="02010600030101010101" pitchFamily="2" charset="-122"/>
                    <a:ea typeface="宋体" panose="02010600030101010101" pitchFamily="2" charset="-122"/>
                  </a:endParaRPr>
                </a:p>
              </p:txBody>
            </p:sp>
          </p:grpSp>
          <p:sp>
            <p:nvSpPr>
              <p:cNvPr id="28" name="文本框 27"/>
              <p:cNvSpPr txBox="1"/>
              <p:nvPr/>
            </p:nvSpPr>
            <p:spPr>
              <a:xfrm>
                <a:off x="5301660" y="-1532912"/>
                <a:ext cx="1075779" cy="529972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液体</a:t>
                </a:r>
              </a:p>
            </p:txBody>
          </p:sp>
        </p:grpSp>
        <p:grpSp>
          <p:nvGrpSpPr>
            <p:cNvPr id="6" name="组合 5"/>
            <p:cNvGrpSpPr/>
            <p:nvPr/>
          </p:nvGrpSpPr>
          <p:grpSpPr>
            <a:xfrm>
              <a:off x="602738" y="1080891"/>
              <a:ext cx="4562447" cy="1197405"/>
              <a:chOff x="521703" y="2132980"/>
              <a:chExt cx="4562447" cy="1197405"/>
            </a:xfrm>
          </p:grpSpPr>
          <p:grpSp>
            <p:nvGrpSpPr>
              <p:cNvPr id="18435" name="组合 18434"/>
              <p:cNvGrpSpPr/>
              <p:nvPr/>
            </p:nvGrpSpPr>
            <p:grpSpPr>
              <a:xfrm>
                <a:off x="521703" y="2667985"/>
                <a:ext cx="4562447" cy="662400"/>
                <a:chOff x="2357094" y="2562644"/>
                <a:chExt cx="4562447" cy="662400"/>
              </a:xfrm>
            </p:grpSpPr>
            <p:sp>
              <p:nvSpPr>
                <p:cNvPr id="3" name="矩形 2"/>
                <p:cNvSpPr/>
                <p:nvPr/>
              </p:nvSpPr>
              <p:spPr bwMode="auto">
                <a:xfrm>
                  <a:off x="2357094" y="2562644"/>
                  <a:ext cx="4562447" cy="662400"/>
                </a:xfrm>
                <a:prstGeom prst="rect">
                  <a:avLst/>
                </a:prstGeom>
                <a:solidFill>
                  <a:schemeClr val="bg2">
                    <a:lumMod val="60000"/>
                    <a:lumOff val="40000"/>
                  </a:schemeClr>
                </a:solidFill>
                <a:ln>
                  <a:noFill/>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29" name="文本框 28"/>
                <p:cNvSpPr txBox="1"/>
                <p:nvPr/>
              </p:nvSpPr>
              <p:spPr>
                <a:xfrm>
                  <a:off x="4820831" y="2766764"/>
                  <a:ext cx="2040081"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固体</a:t>
                  </a:r>
                </a:p>
              </p:txBody>
            </p:sp>
          </p:grpSp>
          <p:cxnSp>
            <p:nvCxnSpPr>
              <p:cNvPr id="9" name="直接箭头连接符 8"/>
              <p:cNvCxnSpPr/>
              <p:nvPr/>
            </p:nvCxnSpPr>
            <p:spPr bwMode="auto">
              <a:xfrm flipV="1">
                <a:off x="1893065" y="2536432"/>
                <a:ext cx="1160818" cy="159718"/>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438" name="组合 18437"/>
              <p:cNvGrpSpPr/>
              <p:nvPr/>
            </p:nvGrpSpPr>
            <p:grpSpPr>
              <a:xfrm>
                <a:off x="990600" y="2132980"/>
                <a:ext cx="2331375" cy="1183865"/>
                <a:chOff x="3209611" y="2027639"/>
                <a:chExt cx="2331375" cy="1183865"/>
              </a:xfrm>
            </p:grpSpPr>
            <p:sp>
              <p:nvSpPr>
                <p:cNvPr id="24" name="文本框 23"/>
                <p:cNvSpPr txBox="1"/>
                <p:nvPr/>
              </p:nvSpPr>
              <p:spPr>
                <a:xfrm>
                  <a:off x="3209611" y="2565173"/>
                  <a:ext cx="519048" cy="646331"/>
                </a:xfrm>
                <a:prstGeom prst="rect">
                  <a:avLst/>
                </a:prstGeom>
                <a:noFill/>
              </p:spPr>
              <p:txBody>
                <a:bodyPr wrap="square" rtlCol="0">
                  <a:spAutoFit/>
                </a:body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S</a:t>
                  </a:r>
                  <a:endParaRPr lang="zh-CN" altLang="en-US" dirty="0">
                    <a:latin typeface="宋体" panose="02010600030101010101" pitchFamily="2" charset="-122"/>
                    <a:ea typeface="宋体" panose="02010600030101010101" pitchFamily="2" charset="-122"/>
                  </a:endParaRPr>
                </a:p>
              </p:txBody>
            </p:sp>
            <p:sp>
              <p:nvSpPr>
                <p:cNvPr id="26" name="文本框 25"/>
                <p:cNvSpPr txBox="1"/>
                <p:nvPr/>
              </p:nvSpPr>
              <p:spPr>
                <a:xfrm>
                  <a:off x="4597654" y="2289298"/>
                  <a:ext cx="723902" cy="646331"/>
                </a:xfrm>
                <a:prstGeom prst="rect">
                  <a:avLst/>
                </a:prstGeom>
                <a:noFill/>
              </p:spPr>
              <p:txBody>
                <a:bodyPr wrap="square" rtlCol="0">
                  <a:spAutoFit/>
                </a:body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SL</a:t>
                  </a:r>
                  <a:endParaRPr lang="zh-CN" altLang="en-US" dirty="0">
                    <a:latin typeface="宋体" panose="02010600030101010101" pitchFamily="2" charset="-122"/>
                    <a:ea typeface="宋体" panose="02010600030101010101" pitchFamily="2" charset="-122"/>
                  </a:endParaRPr>
                </a:p>
              </p:txBody>
            </p:sp>
            <p:sp>
              <p:nvSpPr>
                <p:cNvPr id="27" name="文本框 26"/>
                <p:cNvSpPr txBox="1"/>
                <p:nvPr/>
              </p:nvSpPr>
              <p:spPr>
                <a:xfrm>
                  <a:off x="5021938" y="2027639"/>
                  <a:ext cx="519048" cy="646331"/>
                </a:xfrm>
                <a:prstGeom prst="rect">
                  <a:avLst/>
                </a:prstGeom>
                <a:noFill/>
              </p:spPr>
              <p:txBody>
                <a:bodyPr wrap="square" rtlCol="0">
                  <a:spAutoFit/>
                </a:body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L</a:t>
                  </a:r>
                  <a:endParaRPr lang="zh-CN" altLang="en-US" dirty="0">
                    <a:latin typeface="宋体" panose="02010600030101010101" pitchFamily="2" charset="-122"/>
                    <a:ea typeface="宋体" panose="02010600030101010101" pitchFamily="2" charset="-122"/>
                  </a:endParaRPr>
                </a:p>
              </p:txBody>
            </p:sp>
          </p:grpSp>
          <p:grpSp>
            <p:nvGrpSpPr>
              <p:cNvPr id="18437" name="组合 18436"/>
              <p:cNvGrpSpPr/>
              <p:nvPr/>
            </p:nvGrpSpPr>
            <p:grpSpPr>
              <a:xfrm rot="2172349">
                <a:off x="2698607" y="2379006"/>
                <a:ext cx="369540" cy="369332"/>
                <a:chOff x="3959676" y="1545321"/>
                <a:chExt cx="887739" cy="1369437"/>
              </a:xfrm>
            </p:grpSpPr>
            <p:sp>
              <p:nvSpPr>
                <p:cNvPr id="13" name="弧形 12"/>
                <p:cNvSpPr/>
                <p:nvPr/>
              </p:nvSpPr>
              <p:spPr bwMode="auto">
                <a:xfrm>
                  <a:off x="3959676" y="2338159"/>
                  <a:ext cx="533400" cy="533400"/>
                </a:xfrm>
                <a:prstGeom prst="arc">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31" name="文本框 30"/>
                <p:cNvSpPr txBox="1"/>
                <p:nvPr/>
              </p:nvSpPr>
              <p:spPr>
                <a:xfrm>
                  <a:off x="4328370" y="1545321"/>
                  <a:ext cx="519045" cy="1369437"/>
                </a:xfrm>
                <a:prstGeom prst="rect">
                  <a:avLst/>
                </a:prstGeom>
                <a:noFill/>
              </p:spPr>
              <p:txBody>
                <a:bodyPr wrap="square" rtlCol="0">
                  <a:spAutoFit/>
                </a:bodyPr>
                <a:lstStyle/>
                <a:p>
                  <a:r>
                    <a:rPr lang="en-US" altLang="zh-CN" dirty="0">
                      <a:latin typeface="宋体" panose="02010600030101010101" pitchFamily="2" charset="-122"/>
                      <a:ea typeface="宋体" panose="02010600030101010101" pitchFamily="2" charset="-122"/>
                    </a:rPr>
                    <a:t>θ</a:t>
                  </a:r>
                  <a:endParaRPr lang="zh-CN" altLang="en-US" dirty="0">
                    <a:latin typeface="宋体" panose="02010600030101010101" pitchFamily="2" charset="-122"/>
                    <a:ea typeface="宋体" panose="02010600030101010101" pitchFamily="2" charset="-122"/>
                  </a:endParaRPr>
                </a:p>
              </p:txBody>
            </p:sp>
          </p:grpSp>
          <p:grpSp>
            <p:nvGrpSpPr>
              <p:cNvPr id="18432" name="组合 18431"/>
              <p:cNvGrpSpPr/>
              <p:nvPr/>
            </p:nvGrpSpPr>
            <p:grpSpPr>
              <a:xfrm>
                <a:off x="826265" y="2667986"/>
                <a:ext cx="3838704" cy="13421"/>
                <a:chOff x="3045276" y="2562645"/>
                <a:chExt cx="3838704" cy="13421"/>
              </a:xfrm>
            </p:grpSpPr>
            <p:cxnSp>
              <p:nvCxnSpPr>
                <p:cNvPr id="5" name="直接箭头连接符 4"/>
                <p:cNvCxnSpPr/>
                <p:nvPr/>
              </p:nvCxnSpPr>
              <p:spPr bwMode="auto">
                <a:xfrm>
                  <a:off x="3045276" y="2562645"/>
                  <a:ext cx="2667000" cy="0"/>
                </a:xfrm>
                <a:prstGeom prst="straightConnector1">
                  <a:avLst/>
                </a:prstGeom>
                <a:solidFill>
                  <a:schemeClr val="accent1"/>
                </a:solidFill>
                <a:ln w="38100" cap="flat" cmpd="sng" algn="ctr">
                  <a:solidFill>
                    <a:srgbClr val="FF0000"/>
                  </a:solidFill>
                  <a:prstDash val="solid"/>
                  <a:round/>
                  <a:headEnd type="triangle"/>
                  <a:tailEnd type="triangle"/>
                </a:ln>
                <a:effectLst>
                  <a:outerShdw dist="35921" dir="2700000" algn="ctr" rotWithShape="0">
                    <a:schemeClr val="bg2"/>
                  </a:outerShdw>
                </a:effectLst>
                <a:extLst/>
              </p:spPr>
            </p:cxnSp>
            <p:cxnSp>
              <p:nvCxnSpPr>
                <p:cNvPr id="15" name="直接连接符 14"/>
                <p:cNvCxnSpPr/>
                <p:nvPr/>
              </p:nvCxnSpPr>
              <p:spPr bwMode="auto">
                <a:xfrm>
                  <a:off x="5676715" y="2576066"/>
                  <a:ext cx="120726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12" name="组合 11"/>
          <p:cNvGrpSpPr/>
          <p:nvPr/>
        </p:nvGrpSpPr>
        <p:grpSpPr>
          <a:xfrm>
            <a:off x="4837263" y="981430"/>
            <a:ext cx="3624777" cy="1614045"/>
            <a:chOff x="2287310" y="2339925"/>
            <a:chExt cx="4891628" cy="2178149"/>
          </a:xfrm>
        </p:grpSpPr>
        <p:grpSp>
          <p:nvGrpSpPr>
            <p:cNvPr id="32" name="组合 31"/>
            <p:cNvGrpSpPr/>
            <p:nvPr/>
          </p:nvGrpSpPr>
          <p:grpSpPr>
            <a:xfrm>
              <a:off x="3577712" y="3087318"/>
              <a:ext cx="3104727" cy="1372889"/>
              <a:chOff x="4160416" y="2281019"/>
              <a:chExt cx="3104725" cy="1372889"/>
            </a:xfrm>
          </p:grpSpPr>
          <p:grpSp>
            <p:nvGrpSpPr>
              <p:cNvPr id="47" name="组合 46"/>
              <p:cNvGrpSpPr/>
              <p:nvPr/>
            </p:nvGrpSpPr>
            <p:grpSpPr>
              <a:xfrm>
                <a:off x="4160416" y="2281019"/>
                <a:ext cx="1905000" cy="1372889"/>
                <a:chOff x="4160416" y="2281019"/>
                <a:chExt cx="1905000" cy="1372889"/>
              </a:xfrm>
            </p:grpSpPr>
            <p:sp>
              <p:nvSpPr>
                <p:cNvPr id="49" name="椭圆 48"/>
                <p:cNvSpPr/>
                <p:nvPr/>
              </p:nvSpPr>
              <p:spPr bwMode="auto">
                <a:xfrm>
                  <a:off x="4160416" y="2420489"/>
                  <a:ext cx="1905000" cy="1233419"/>
                </a:xfrm>
                <a:prstGeom prst="ellipse">
                  <a:avLst/>
                </a:prstGeom>
                <a:solidFill>
                  <a:srgbClr val="007DC2"/>
                </a:solidFill>
                <a:ln w="9525" cap="flat" cmpd="sng" algn="ctr">
                  <a:solidFill>
                    <a:srgbClr val="0000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50" name="文本框 29"/>
                <p:cNvSpPr txBox="1"/>
                <p:nvPr/>
              </p:nvSpPr>
              <p:spPr>
                <a:xfrm>
                  <a:off x="4853394" y="2281019"/>
                  <a:ext cx="519048" cy="49841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baseline="-30000" dirty="0">
                      <a:latin typeface="+mj-lt"/>
                      <a:cs typeface="Arial" panose="020B0604020202020204" pitchFamily="34" charset="0"/>
                    </a:rPr>
                    <a:t>SL</a:t>
                  </a:r>
                  <a:endParaRPr lang="zh-CN" altLang="en-US" dirty="0">
                    <a:latin typeface="+mj-lt"/>
                  </a:endParaRPr>
                </a:p>
              </p:txBody>
            </p:sp>
          </p:grpSp>
          <p:sp>
            <p:nvSpPr>
              <p:cNvPr id="48" name="文本框 27"/>
              <p:cNvSpPr txBox="1"/>
              <p:nvPr/>
            </p:nvSpPr>
            <p:spPr>
              <a:xfrm>
                <a:off x="5153003" y="2285905"/>
                <a:ext cx="2112138"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latin typeface="+mj-lt"/>
                  </a:rPr>
                  <a:t>液体</a:t>
                </a:r>
              </a:p>
            </p:txBody>
          </p:sp>
        </p:grpSp>
        <p:grpSp>
          <p:nvGrpSpPr>
            <p:cNvPr id="33" name="组合 32"/>
            <p:cNvGrpSpPr/>
            <p:nvPr/>
          </p:nvGrpSpPr>
          <p:grpSpPr>
            <a:xfrm>
              <a:off x="2287310" y="3623611"/>
              <a:ext cx="4891628" cy="894463"/>
              <a:chOff x="2357094" y="2562645"/>
              <a:chExt cx="4891628" cy="894463"/>
            </a:xfrm>
          </p:grpSpPr>
          <p:sp>
            <p:nvSpPr>
              <p:cNvPr id="45" name="矩形 44"/>
              <p:cNvSpPr/>
              <p:nvPr/>
            </p:nvSpPr>
            <p:spPr bwMode="auto">
              <a:xfrm>
                <a:off x="2357094" y="2562645"/>
                <a:ext cx="4562447" cy="894463"/>
              </a:xfrm>
              <a:prstGeom prst="rect">
                <a:avLst/>
              </a:prstGeom>
              <a:solidFill>
                <a:schemeClr val="bg2">
                  <a:lumMod val="60000"/>
                  <a:lumOff val="40000"/>
                </a:schemeClr>
              </a:solidFill>
              <a:ln>
                <a:noFill/>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46" name="文本框 28"/>
              <p:cNvSpPr txBox="1"/>
              <p:nvPr/>
            </p:nvSpPr>
            <p:spPr>
              <a:xfrm>
                <a:off x="5166855" y="2868621"/>
                <a:ext cx="2081867"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latin typeface="+mj-lt"/>
                  </a:rPr>
                  <a:t>固体</a:t>
                </a:r>
              </a:p>
            </p:txBody>
          </p:sp>
        </p:grpSp>
        <p:cxnSp>
          <p:nvCxnSpPr>
            <p:cNvPr id="34" name="直接箭头连接符 33"/>
            <p:cNvCxnSpPr/>
            <p:nvPr/>
          </p:nvCxnSpPr>
          <p:spPr bwMode="auto">
            <a:xfrm flipV="1">
              <a:off x="3616886" y="2627875"/>
              <a:ext cx="706617" cy="103795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5" name="组合 34"/>
            <p:cNvGrpSpPr/>
            <p:nvPr/>
          </p:nvGrpSpPr>
          <p:grpSpPr>
            <a:xfrm>
              <a:off x="2756207" y="2339925"/>
              <a:ext cx="2033531" cy="1810198"/>
              <a:chOff x="3209611" y="1278959"/>
              <a:chExt cx="2033531" cy="1810198"/>
            </a:xfrm>
          </p:grpSpPr>
          <p:sp>
            <p:nvSpPr>
              <p:cNvPr id="42" name="文本框 23"/>
              <p:cNvSpPr txBox="1"/>
              <p:nvPr/>
            </p:nvSpPr>
            <p:spPr>
              <a:xfrm>
                <a:off x="3209611" y="2565173"/>
                <a:ext cx="519048"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dirty="0" err="1">
                    <a:latin typeface="+mj-lt"/>
                    <a:ea typeface="Mincho" charset="-128"/>
                  </a:rPr>
                  <a:t>γ</a:t>
                </a:r>
                <a:r>
                  <a:rPr lang="en-US" altLang="ja-JP" kern="0" baseline="-30000" dirty="0" err="1">
                    <a:latin typeface="+mj-lt"/>
                    <a:cs typeface="Arial" panose="020B0604020202020204" pitchFamily="34" charset="0"/>
                  </a:rPr>
                  <a:t>S</a:t>
                </a:r>
                <a:endParaRPr lang="zh-CN" altLang="en-US" dirty="0">
                  <a:latin typeface="+mj-lt"/>
                </a:endParaRPr>
              </a:p>
            </p:txBody>
          </p:sp>
          <p:sp>
            <p:nvSpPr>
              <p:cNvPr id="43" name="文本框 25"/>
              <p:cNvSpPr txBox="1"/>
              <p:nvPr/>
            </p:nvSpPr>
            <p:spPr>
              <a:xfrm>
                <a:off x="4399471" y="2590745"/>
                <a:ext cx="843671" cy="49841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dirty="0" err="1">
                    <a:latin typeface="+mj-lt"/>
                    <a:ea typeface="Mincho" charset="-128"/>
                  </a:rPr>
                  <a:t>γ</a:t>
                </a:r>
                <a:r>
                  <a:rPr lang="en-US" altLang="ja-JP" kern="0" baseline="-30000" dirty="0" err="1">
                    <a:latin typeface="+mj-lt"/>
                    <a:cs typeface="Arial" panose="020B0604020202020204" pitchFamily="34" charset="0"/>
                  </a:rPr>
                  <a:t>SL</a:t>
                </a:r>
                <a:endParaRPr lang="zh-CN" altLang="en-US" dirty="0">
                  <a:latin typeface="+mj-lt"/>
                </a:endParaRPr>
              </a:p>
            </p:txBody>
          </p:sp>
          <p:sp>
            <p:nvSpPr>
              <p:cNvPr id="44" name="文本框 26"/>
              <p:cNvSpPr txBox="1"/>
              <p:nvPr/>
            </p:nvSpPr>
            <p:spPr>
              <a:xfrm>
                <a:off x="4450729" y="1278959"/>
                <a:ext cx="519048" cy="49841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dirty="0" err="1">
                    <a:latin typeface="+mj-lt"/>
                    <a:ea typeface="Mincho" charset="-128"/>
                  </a:rPr>
                  <a:t>γ</a:t>
                </a:r>
                <a:r>
                  <a:rPr lang="en-US" altLang="ja-JP" kern="0" baseline="-30000" dirty="0" err="1">
                    <a:latin typeface="+mj-lt"/>
                    <a:cs typeface="Arial" panose="020B0604020202020204" pitchFamily="34" charset="0"/>
                  </a:rPr>
                  <a:t>L</a:t>
                </a:r>
                <a:endParaRPr lang="zh-CN" altLang="en-US" dirty="0">
                  <a:latin typeface="+mj-lt"/>
                </a:endParaRPr>
              </a:p>
            </p:txBody>
          </p:sp>
        </p:grpSp>
        <p:grpSp>
          <p:nvGrpSpPr>
            <p:cNvPr id="36" name="组合 35"/>
            <p:cNvGrpSpPr/>
            <p:nvPr/>
          </p:nvGrpSpPr>
          <p:grpSpPr>
            <a:xfrm>
              <a:off x="3506272" y="3158195"/>
              <a:ext cx="916133" cy="774330"/>
              <a:chOff x="3959676" y="2097229"/>
              <a:chExt cx="916133" cy="774330"/>
            </a:xfrm>
          </p:grpSpPr>
          <p:sp>
            <p:nvSpPr>
              <p:cNvPr id="40" name="弧形 39"/>
              <p:cNvSpPr/>
              <p:nvPr/>
            </p:nvSpPr>
            <p:spPr bwMode="auto">
              <a:xfrm>
                <a:off x="3959676" y="2338159"/>
                <a:ext cx="533400" cy="533400"/>
              </a:xfrm>
              <a:prstGeom prst="arc">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mj-lt"/>
                </a:endParaRPr>
              </a:p>
            </p:txBody>
          </p:sp>
          <p:sp>
            <p:nvSpPr>
              <p:cNvPr id="41" name="文本框 30"/>
              <p:cNvSpPr txBox="1"/>
              <p:nvPr/>
            </p:nvSpPr>
            <p:spPr>
              <a:xfrm>
                <a:off x="4356761" y="2097229"/>
                <a:ext cx="519048" cy="49841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zh-CN" dirty="0">
                    <a:latin typeface="+mj-lt"/>
                  </a:rPr>
                  <a:t>θ</a:t>
                </a:r>
                <a:endParaRPr lang="zh-CN" altLang="en-US" dirty="0">
                  <a:latin typeface="+mj-lt"/>
                </a:endParaRPr>
              </a:p>
            </p:txBody>
          </p:sp>
        </p:grpSp>
        <p:grpSp>
          <p:nvGrpSpPr>
            <p:cNvPr id="37" name="组合 36"/>
            <p:cNvGrpSpPr/>
            <p:nvPr/>
          </p:nvGrpSpPr>
          <p:grpSpPr>
            <a:xfrm>
              <a:off x="2591872" y="3623611"/>
              <a:ext cx="3838704" cy="13421"/>
              <a:chOff x="3045276" y="2562645"/>
              <a:chExt cx="3838704" cy="13421"/>
            </a:xfrm>
          </p:grpSpPr>
          <p:cxnSp>
            <p:nvCxnSpPr>
              <p:cNvPr id="38" name="直接箭头连接符 37"/>
              <p:cNvCxnSpPr/>
              <p:nvPr/>
            </p:nvCxnSpPr>
            <p:spPr bwMode="auto">
              <a:xfrm>
                <a:off x="3045276" y="2562645"/>
                <a:ext cx="2667000" cy="0"/>
              </a:xfrm>
              <a:prstGeom prst="straightConnector1">
                <a:avLst/>
              </a:prstGeom>
              <a:solidFill>
                <a:schemeClr val="accent1"/>
              </a:solidFill>
              <a:ln w="38100" cap="flat" cmpd="sng" algn="ctr">
                <a:solidFill>
                  <a:srgbClr val="FF0000"/>
                </a:solidFill>
                <a:prstDash val="solid"/>
                <a:round/>
                <a:headEnd type="triangle"/>
                <a:tailEnd type="triangle"/>
              </a:ln>
              <a:effectLst>
                <a:outerShdw dist="35921" dir="2700000" algn="ctr" rotWithShape="0">
                  <a:schemeClr val="bg2"/>
                </a:outerShdw>
              </a:effectLst>
              <a:extLst/>
            </p:spPr>
          </p:cxnSp>
          <p:cxnSp>
            <p:nvCxnSpPr>
              <p:cNvPr id="39" name="直接连接符 38"/>
              <p:cNvCxnSpPr/>
              <p:nvPr/>
            </p:nvCxnSpPr>
            <p:spPr bwMode="auto">
              <a:xfrm>
                <a:off x="5676715" y="2576066"/>
                <a:ext cx="120726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1" name="组合 50"/>
          <p:cNvGrpSpPr/>
          <p:nvPr/>
        </p:nvGrpSpPr>
        <p:grpSpPr>
          <a:xfrm>
            <a:off x="637239" y="3242118"/>
            <a:ext cx="3624777" cy="1850625"/>
            <a:chOff x="2287310" y="2304395"/>
            <a:chExt cx="4891628" cy="2497414"/>
          </a:xfrm>
        </p:grpSpPr>
        <p:grpSp>
          <p:nvGrpSpPr>
            <p:cNvPr id="52" name="组合 51"/>
            <p:cNvGrpSpPr/>
            <p:nvPr/>
          </p:nvGrpSpPr>
          <p:grpSpPr>
            <a:xfrm>
              <a:off x="3584887" y="2304395"/>
              <a:ext cx="3067314" cy="1602828"/>
              <a:chOff x="4167591" y="1498096"/>
              <a:chExt cx="3067312" cy="1602828"/>
            </a:xfrm>
          </p:grpSpPr>
          <p:grpSp>
            <p:nvGrpSpPr>
              <p:cNvPr id="67" name="组合 66"/>
              <p:cNvGrpSpPr/>
              <p:nvPr/>
            </p:nvGrpSpPr>
            <p:grpSpPr>
              <a:xfrm>
                <a:off x="4167591" y="1498096"/>
                <a:ext cx="1905000" cy="1602828"/>
                <a:chOff x="4167591" y="1498096"/>
                <a:chExt cx="1905000" cy="1602828"/>
              </a:xfrm>
            </p:grpSpPr>
            <p:sp>
              <p:nvSpPr>
                <p:cNvPr id="69" name="椭圆 68"/>
                <p:cNvSpPr/>
                <p:nvPr/>
              </p:nvSpPr>
              <p:spPr bwMode="auto">
                <a:xfrm>
                  <a:off x="4167591" y="1498096"/>
                  <a:ext cx="1905000" cy="1602828"/>
                </a:xfrm>
                <a:prstGeom prst="ellipse">
                  <a:avLst/>
                </a:prstGeom>
                <a:solidFill>
                  <a:srgbClr val="007DC2"/>
                </a:solidFill>
                <a:ln w="9525" cap="flat" cmpd="sng" algn="ctr">
                  <a:solidFill>
                    <a:srgbClr val="0000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70" name="文本框 29"/>
                <p:cNvSpPr txBox="1"/>
                <p:nvPr/>
              </p:nvSpPr>
              <p:spPr>
                <a:xfrm>
                  <a:off x="4853393" y="2281019"/>
                  <a:ext cx="519048"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baseline="-30000" dirty="0">
                      <a:latin typeface="宋体" panose="02010600030101010101" pitchFamily="2" charset="-122"/>
                      <a:ea typeface="宋体" panose="02010600030101010101" pitchFamily="2" charset="-122"/>
                      <a:cs typeface="Arial" panose="020B0604020202020204" pitchFamily="34" charset="0"/>
                    </a:rPr>
                    <a:t>SL</a:t>
                  </a:r>
                  <a:endParaRPr lang="zh-CN" altLang="en-US" dirty="0">
                    <a:latin typeface="宋体" panose="02010600030101010101" pitchFamily="2" charset="-122"/>
                    <a:ea typeface="宋体" panose="02010600030101010101" pitchFamily="2" charset="-122"/>
                  </a:endParaRPr>
                </a:p>
              </p:txBody>
            </p:sp>
          </p:grpSp>
          <p:sp>
            <p:nvSpPr>
              <p:cNvPr id="68" name="文本框 27"/>
              <p:cNvSpPr txBox="1"/>
              <p:nvPr/>
            </p:nvSpPr>
            <p:spPr>
              <a:xfrm>
                <a:off x="5122765" y="1976517"/>
                <a:ext cx="2112138"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latin typeface="宋体" panose="02010600030101010101" pitchFamily="2" charset="-122"/>
                    <a:ea typeface="宋体" panose="02010600030101010101" pitchFamily="2" charset="-122"/>
                  </a:rPr>
                  <a:t>液体</a:t>
                </a:r>
              </a:p>
            </p:txBody>
          </p:sp>
        </p:grpSp>
        <p:grpSp>
          <p:nvGrpSpPr>
            <p:cNvPr id="53" name="组合 52"/>
            <p:cNvGrpSpPr/>
            <p:nvPr/>
          </p:nvGrpSpPr>
          <p:grpSpPr>
            <a:xfrm>
              <a:off x="2287310" y="3623611"/>
              <a:ext cx="4891628" cy="1178198"/>
              <a:chOff x="2357094" y="2562645"/>
              <a:chExt cx="4891628" cy="1178198"/>
            </a:xfrm>
          </p:grpSpPr>
          <p:sp>
            <p:nvSpPr>
              <p:cNvPr id="65" name="矩形 64"/>
              <p:cNvSpPr/>
              <p:nvPr/>
            </p:nvSpPr>
            <p:spPr bwMode="auto">
              <a:xfrm>
                <a:off x="2357094" y="2562645"/>
                <a:ext cx="4562447" cy="894463"/>
              </a:xfrm>
              <a:prstGeom prst="rect">
                <a:avLst/>
              </a:prstGeom>
              <a:solidFill>
                <a:schemeClr val="bg2">
                  <a:lumMod val="60000"/>
                  <a:lumOff val="40000"/>
                </a:schemeClr>
              </a:solidFill>
              <a:ln>
                <a:noFill/>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66" name="文本框 28"/>
              <p:cNvSpPr txBox="1"/>
              <p:nvPr/>
            </p:nvSpPr>
            <p:spPr>
              <a:xfrm>
                <a:off x="5166855" y="2868621"/>
                <a:ext cx="2081867" cy="87222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zh-CN" kern="0" dirty="0">
                    <a:latin typeface="宋体" panose="02010600030101010101" pitchFamily="2" charset="-122"/>
                    <a:ea typeface="宋体" panose="02010600030101010101" pitchFamily="2" charset="-122"/>
                  </a:rPr>
                  <a:t>solid sample</a:t>
                </a:r>
                <a:endParaRPr lang="zh-CN" altLang="en-US" dirty="0">
                  <a:latin typeface="宋体" panose="02010600030101010101" pitchFamily="2" charset="-122"/>
                  <a:ea typeface="宋体" panose="02010600030101010101" pitchFamily="2" charset="-122"/>
                </a:endParaRPr>
              </a:p>
            </p:txBody>
          </p:sp>
        </p:grpSp>
        <p:cxnSp>
          <p:nvCxnSpPr>
            <p:cNvPr id="54" name="直接箭头连接符 53"/>
            <p:cNvCxnSpPr/>
            <p:nvPr/>
          </p:nvCxnSpPr>
          <p:spPr bwMode="auto">
            <a:xfrm flipH="1" flipV="1">
              <a:off x="3166355" y="2472241"/>
              <a:ext cx="591527" cy="1229875"/>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 name="组合 54"/>
            <p:cNvGrpSpPr/>
            <p:nvPr/>
          </p:nvGrpSpPr>
          <p:grpSpPr>
            <a:xfrm>
              <a:off x="2756207" y="2339925"/>
              <a:ext cx="2033531" cy="2158437"/>
              <a:chOff x="3209611" y="1278959"/>
              <a:chExt cx="2033531" cy="2158437"/>
            </a:xfrm>
          </p:grpSpPr>
          <p:sp>
            <p:nvSpPr>
              <p:cNvPr id="62" name="文本框 23"/>
              <p:cNvSpPr txBox="1"/>
              <p:nvPr/>
            </p:nvSpPr>
            <p:spPr>
              <a:xfrm>
                <a:off x="3209611" y="2565174"/>
                <a:ext cx="519048" cy="87222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S</a:t>
                </a:r>
                <a:endParaRPr lang="zh-CN" altLang="en-US" dirty="0">
                  <a:latin typeface="宋体" panose="02010600030101010101" pitchFamily="2" charset="-122"/>
                  <a:ea typeface="宋体" panose="02010600030101010101" pitchFamily="2" charset="-122"/>
                </a:endParaRPr>
              </a:p>
            </p:txBody>
          </p:sp>
          <p:sp>
            <p:nvSpPr>
              <p:cNvPr id="63" name="文本框 25"/>
              <p:cNvSpPr txBox="1"/>
              <p:nvPr/>
            </p:nvSpPr>
            <p:spPr>
              <a:xfrm>
                <a:off x="4399471" y="2590745"/>
                <a:ext cx="843671"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SL</a:t>
                </a:r>
                <a:endParaRPr lang="zh-CN" altLang="en-US" dirty="0">
                  <a:latin typeface="宋体" panose="02010600030101010101" pitchFamily="2" charset="-122"/>
                  <a:ea typeface="宋体" panose="02010600030101010101" pitchFamily="2" charset="-122"/>
                </a:endParaRPr>
              </a:p>
            </p:txBody>
          </p:sp>
          <p:sp>
            <p:nvSpPr>
              <p:cNvPr id="64" name="文本框 26"/>
              <p:cNvSpPr txBox="1"/>
              <p:nvPr/>
            </p:nvSpPr>
            <p:spPr>
              <a:xfrm>
                <a:off x="4450729" y="1278959"/>
                <a:ext cx="519048" cy="87222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L</a:t>
                </a:r>
                <a:endParaRPr lang="zh-CN" altLang="en-US" dirty="0">
                  <a:latin typeface="宋体" panose="02010600030101010101" pitchFamily="2" charset="-122"/>
                  <a:ea typeface="宋体" panose="02010600030101010101" pitchFamily="2" charset="-122"/>
                </a:endParaRPr>
              </a:p>
            </p:txBody>
          </p:sp>
        </p:grpSp>
        <p:grpSp>
          <p:nvGrpSpPr>
            <p:cNvPr id="56" name="组合 55"/>
            <p:cNvGrpSpPr/>
            <p:nvPr/>
          </p:nvGrpSpPr>
          <p:grpSpPr>
            <a:xfrm>
              <a:off x="3506272" y="3158195"/>
              <a:ext cx="916133" cy="774330"/>
              <a:chOff x="3959676" y="2097229"/>
              <a:chExt cx="916133" cy="774330"/>
            </a:xfrm>
          </p:grpSpPr>
          <p:sp>
            <p:nvSpPr>
              <p:cNvPr id="60" name="弧形 59"/>
              <p:cNvSpPr/>
              <p:nvPr/>
            </p:nvSpPr>
            <p:spPr bwMode="auto">
              <a:xfrm>
                <a:off x="3959676" y="2338159"/>
                <a:ext cx="533399" cy="533400"/>
              </a:xfrm>
              <a:prstGeom prst="arc">
                <a:avLst>
                  <a:gd name="adj1" fmla="val 14456961"/>
                  <a:gd name="adj2" fmla="val 0"/>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61" name="文本框 30"/>
              <p:cNvSpPr txBox="1"/>
              <p:nvPr/>
            </p:nvSpPr>
            <p:spPr>
              <a:xfrm>
                <a:off x="4356761" y="2097229"/>
                <a:ext cx="519048"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zh-CN" dirty="0">
                    <a:latin typeface="宋体" panose="02010600030101010101" pitchFamily="2" charset="-122"/>
                    <a:ea typeface="宋体" panose="02010600030101010101" pitchFamily="2" charset="-122"/>
                  </a:rPr>
                  <a:t>θ</a:t>
                </a:r>
                <a:endParaRPr lang="zh-CN" altLang="en-US" dirty="0">
                  <a:latin typeface="宋体" panose="02010600030101010101" pitchFamily="2" charset="-122"/>
                  <a:ea typeface="宋体" panose="02010600030101010101" pitchFamily="2" charset="-122"/>
                </a:endParaRPr>
              </a:p>
            </p:txBody>
          </p:sp>
        </p:grpSp>
        <p:grpSp>
          <p:nvGrpSpPr>
            <p:cNvPr id="57" name="组合 56"/>
            <p:cNvGrpSpPr/>
            <p:nvPr/>
          </p:nvGrpSpPr>
          <p:grpSpPr>
            <a:xfrm>
              <a:off x="2591872" y="3623611"/>
              <a:ext cx="3838704" cy="13421"/>
              <a:chOff x="3045276" y="2562645"/>
              <a:chExt cx="3838704" cy="13421"/>
            </a:xfrm>
          </p:grpSpPr>
          <p:cxnSp>
            <p:nvCxnSpPr>
              <p:cNvPr id="58" name="直接箭头连接符 57"/>
              <p:cNvCxnSpPr/>
              <p:nvPr/>
            </p:nvCxnSpPr>
            <p:spPr bwMode="auto">
              <a:xfrm>
                <a:off x="3045276" y="2562645"/>
                <a:ext cx="2667000" cy="0"/>
              </a:xfrm>
              <a:prstGeom prst="straightConnector1">
                <a:avLst/>
              </a:prstGeom>
              <a:solidFill>
                <a:schemeClr val="accent1"/>
              </a:solidFill>
              <a:ln w="38100" cap="flat" cmpd="sng" algn="ctr">
                <a:solidFill>
                  <a:srgbClr val="FF0000"/>
                </a:solidFill>
                <a:prstDash val="solid"/>
                <a:round/>
                <a:headEnd type="triangle"/>
                <a:tailEnd type="triangle"/>
              </a:ln>
              <a:effectLst>
                <a:outerShdw dist="35921" dir="2700000" algn="ctr" rotWithShape="0">
                  <a:schemeClr val="bg2"/>
                </a:outerShdw>
              </a:effectLst>
              <a:extLst/>
            </p:spPr>
          </p:cxnSp>
          <p:cxnSp>
            <p:nvCxnSpPr>
              <p:cNvPr id="59" name="直接连接符 58"/>
              <p:cNvCxnSpPr/>
              <p:nvPr/>
            </p:nvCxnSpPr>
            <p:spPr bwMode="auto">
              <a:xfrm>
                <a:off x="5676715" y="2576066"/>
                <a:ext cx="120726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1" name="组合 70"/>
          <p:cNvGrpSpPr/>
          <p:nvPr/>
        </p:nvGrpSpPr>
        <p:grpSpPr>
          <a:xfrm>
            <a:off x="4849387" y="3321630"/>
            <a:ext cx="3624777" cy="1614044"/>
            <a:chOff x="2287310" y="2339925"/>
            <a:chExt cx="4891628" cy="2178149"/>
          </a:xfrm>
        </p:grpSpPr>
        <p:grpSp>
          <p:nvGrpSpPr>
            <p:cNvPr id="72" name="组合 71"/>
            <p:cNvGrpSpPr/>
            <p:nvPr/>
          </p:nvGrpSpPr>
          <p:grpSpPr>
            <a:xfrm>
              <a:off x="3652331" y="2374714"/>
              <a:ext cx="2881234" cy="1233419"/>
              <a:chOff x="4235034" y="1568415"/>
              <a:chExt cx="2881232" cy="1233419"/>
            </a:xfrm>
          </p:grpSpPr>
          <p:grpSp>
            <p:nvGrpSpPr>
              <p:cNvPr id="87" name="组合 86"/>
              <p:cNvGrpSpPr/>
              <p:nvPr/>
            </p:nvGrpSpPr>
            <p:grpSpPr>
              <a:xfrm>
                <a:off x="4235034" y="1568415"/>
                <a:ext cx="1905000" cy="1233419"/>
                <a:chOff x="4235034" y="1568415"/>
                <a:chExt cx="1905000" cy="1233419"/>
              </a:xfrm>
            </p:grpSpPr>
            <p:sp>
              <p:nvSpPr>
                <p:cNvPr id="89" name="椭圆 88"/>
                <p:cNvSpPr/>
                <p:nvPr/>
              </p:nvSpPr>
              <p:spPr bwMode="auto">
                <a:xfrm>
                  <a:off x="4235034" y="1568415"/>
                  <a:ext cx="1905000" cy="1233419"/>
                </a:xfrm>
                <a:prstGeom prst="ellipse">
                  <a:avLst/>
                </a:prstGeom>
                <a:solidFill>
                  <a:srgbClr val="007DC2"/>
                </a:solidFill>
                <a:ln w="9525" cap="flat" cmpd="sng" algn="ctr">
                  <a:solidFill>
                    <a:srgbClr val="0000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90" name="文本框 29"/>
                <p:cNvSpPr txBox="1"/>
                <p:nvPr/>
              </p:nvSpPr>
              <p:spPr>
                <a:xfrm>
                  <a:off x="4853392" y="2281018"/>
                  <a:ext cx="519048"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baseline="-30000" dirty="0">
                      <a:latin typeface="宋体" panose="02010600030101010101" pitchFamily="2" charset="-122"/>
                      <a:ea typeface="宋体" panose="02010600030101010101" pitchFamily="2" charset="-122"/>
                      <a:cs typeface="Arial" panose="020B0604020202020204" pitchFamily="34" charset="0"/>
                    </a:rPr>
                    <a:t>SL</a:t>
                  </a:r>
                  <a:endParaRPr lang="zh-CN" altLang="en-US" dirty="0">
                    <a:latin typeface="宋体" panose="02010600030101010101" pitchFamily="2" charset="-122"/>
                    <a:ea typeface="宋体" panose="02010600030101010101" pitchFamily="2" charset="-122"/>
                  </a:endParaRPr>
                </a:p>
              </p:txBody>
            </p:sp>
          </p:grpSp>
          <p:sp>
            <p:nvSpPr>
              <p:cNvPr id="88" name="文本框 27"/>
              <p:cNvSpPr txBox="1"/>
              <p:nvPr/>
            </p:nvSpPr>
            <p:spPr>
              <a:xfrm>
                <a:off x="5004128" y="1937458"/>
                <a:ext cx="2112138"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latin typeface="宋体" panose="02010600030101010101" pitchFamily="2" charset="-122"/>
                    <a:ea typeface="宋体" panose="02010600030101010101" pitchFamily="2" charset="-122"/>
                  </a:rPr>
                  <a:t>液体</a:t>
                </a:r>
              </a:p>
            </p:txBody>
          </p:sp>
        </p:grpSp>
        <p:grpSp>
          <p:nvGrpSpPr>
            <p:cNvPr id="73" name="组合 72"/>
            <p:cNvGrpSpPr/>
            <p:nvPr/>
          </p:nvGrpSpPr>
          <p:grpSpPr>
            <a:xfrm>
              <a:off x="2287310" y="3623611"/>
              <a:ext cx="4891628" cy="894463"/>
              <a:chOff x="2357094" y="2562645"/>
              <a:chExt cx="4891628" cy="894463"/>
            </a:xfrm>
          </p:grpSpPr>
          <p:sp>
            <p:nvSpPr>
              <p:cNvPr id="85" name="矩形 84"/>
              <p:cNvSpPr/>
              <p:nvPr/>
            </p:nvSpPr>
            <p:spPr bwMode="auto">
              <a:xfrm>
                <a:off x="2357094" y="2562645"/>
                <a:ext cx="4562447" cy="894463"/>
              </a:xfrm>
              <a:prstGeom prst="rect">
                <a:avLst/>
              </a:prstGeom>
              <a:solidFill>
                <a:schemeClr val="bg2">
                  <a:lumMod val="60000"/>
                  <a:lumOff val="40000"/>
                </a:schemeClr>
              </a:solidFill>
              <a:ln>
                <a:noFill/>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6" name="文本框 28"/>
              <p:cNvSpPr txBox="1"/>
              <p:nvPr/>
            </p:nvSpPr>
            <p:spPr>
              <a:xfrm>
                <a:off x="5166855" y="2868621"/>
                <a:ext cx="2081867"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latin typeface="宋体" panose="02010600030101010101" pitchFamily="2" charset="-122"/>
                    <a:ea typeface="宋体" panose="02010600030101010101" pitchFamily="2" charset="-122"/>
                  </a:rPr>
                  <a:t>固体</a:t>
                </a:r>
              </a:p>
            </p:txBody>
          </p:sp>
        </p:grpSp>
        <p:cxnSp>
          <p:nvCxnSpPr>
            <p:cNvPr id="74" name="直接箭头连接符 73"/>
            <p:cNvCxnSpPr/>
            <p:nvPr/>
          </p:nvCxnSpPr>
          <p:spPr bwMode="auto">
            <a:xfrm flipH="1" flipV="1">
              <a:off x="3251081" y="3492987"/>
              <a:ext cx="1101885" cy="115199"/>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5" name="组合 74"/>
            <p:cNvGrpSpPr/>
            <p:nvPr/>
          </p:nvGrpSpPr>
          <p:grpSpPr>
            <a:xfrm>
              <a:off x="2756207" y="2339925"/>
              <a:ext cx="2033531" cy="2158437"/>
              <a:chOff x="3209611" y="1278959"/>
              <a:chExt cx="2033531" cy="2158437"/>
            </a:xfrm>
          </p:grpSpPr>
          <p:sp>
            <p:nvSpPr>
              <p:cNvPr id="82" name="文本框 23"/>
              <p:cNvSpPr txBox="1"/>
              <p:nvPr/>
            </p:nvSpPr>
            <p:spPr>
              <a:xfrm>
                <a:off x="3209611" y="2565174"/>
                <a:ext cx="519048" cy="87222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S</a:t>
                </a:r>
                <a:endParaRPr lang="zh-CN" altLang="en-US" dirty="0">
                  <a:latin typeface="宋体" panose="02010600030101010101" pitchFamily="2" charset="-122"/>
                  <a:ea typeface="宋体" panose="02010600030101010101" pitchFamily="2" charset="-122"/>
                </a:endParaRPr>
              </a:p>
            </p:txBody>
          </p:sp>
          <p:sp>
            <p:nvSpPr>
              <p:cNvPr id="83" name="文本框 25"/>
              <p:cNvSpPr txBox="1"/>
              <p:nvPr/>
            </p:nvSpPr>
            <p:spPr>
              <a:xfrm>
                <a:off x="4399471" y="2590745"/>
                <a:ext cx="843671"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SL</a:t>
                </a:r>
                <a:endParaRPr lang="zh-CN" altLang="en-US" dirty="0">
                  <a:latin typeface="宋体" panose="02010600030101010101" pitchFamily="2" charset="-122"/>
                  <a:ea typeface="宋体" panose="02010600030101010101" pitchFamily="2" charset="-122"/>
                </a:endParaRPr>
              </a:p>
            </p:txBody>
          </p:sp>
          <p:sp>
            <p:nvSpPr>
              <p:cNvPr id="84" name="文本框 26"/>
              <p:cNvSpPr txBox="1"/>
              <p:nvPr/>
            </p:nvSpPr>
            <p:spPr>
              <a:xfrm>
                <a:off x="4450729" y="1278959"/>
                <a:ext cx="519048" cy="87222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ja-JP" kern="0" dirty="0" err="1">
                    <a:latin typeface="宋体" panose="02010600030101010101" pitchFamily="2" charset="-122"/>
                    <a:ea typeface="宋体" panose="02010600030101010101" pitchFamily="2" charset="-122"/>
                  </a:rPr>
                  <a:t>γ</a:t>
                </a:r>
                <a:r>
                  <a:rPr lang="en-US" altLang="ja-JP" kern="0" baseline="-30000" dirty="0" err="1">
                    <a:latin typeface="宋体" panose="02010600030101010101" pitchFamily="2" charset="-122"/>
                    <a:ea typeface="宋体" panose="02010600030101010101" pitchFamily="2" charset="-122"/>
                    <a:cs typeface="Arial" panose="020B0604020202020204" pitchFamily="34" charset="0"/>
                  </a:rPr>
                  <a:t>L</a:t>
                </a:r>
                <a:endParaRPr lang="zh-CN" altLang="en-US" dirty="0">
                  <a:latin typeface="宋体" panose="02010600030101010101" pitchFamily="2" charset="-122"/>
                  <a:ea typeface="宋体" panose="02010600030101010101" pitchFamily="2" charset="-122"/>
                </a:endParaRPr>
              </a:p>
            </p:txBody>
          </p:sp>
        </p:grpSp>
        <p:grpSp>
          <p:nvGrpSpPr>
            <p:cNvPr id="76" name="组合 75"/>
            <p:cNvGrpSpPr/>
            <p:nvPr/>
          </p:nvGrpSpPr>
          <p:grpSpPr>
            <a:xfrm>
              <a:off x="3903357" y="3158195"/>
              <a:ext cx="604601" cy="804559"/>
              <a:chOff x="4356761" y="2097229"/>
              <a:chExt cx="604601" cy="804559"/>
            </a:xfrm>
          </p:grpSpPr>
          <p:sp>
            <p:nvSpPr>
              <p:cNvPr id="80" name="弧形 79"/>
              <p:cNvSpPr/>
              <p:nvPr/>
            </p:nvSpPr>
            <p:spPr bwMode="auto">
              <a:xfrm rot="18406725">
                <a:off x="4427963" y="2368388"/>
                <a:ext cx="533400" cy="533399"/>
              </a:xfrm>
              <a:prstGeom prst="arc">
                <a:avLst>
                  <a:gd name="adj1" fmla="val 16200000"/>
                  <a:gd name="adj2" fmla="val 1985221"/>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indent="0"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p:txBody>
          </p:sp>
          <p:sp>
            <p:nvSpPr>
              <p:cNvPr id="81" name="文本框 30"/>
              <p:cNvSpPr txBox="1"/>
              <p:nvPr/>
            </p:nvSpPr>
            <p:spPr>
              <a:xfrm>
                <a:off x="4356761" y="2097229"/>
                <a:ext cx="519048" cy="49841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zh-CN" dirty="0">
                    <a:latin typeface="宋体" panose="02010600030101010101" pitchFamily="2" charset="-122"/>
                    <a:ea typeface="宋体" panose="02010600030101010101" pitchFamily="2" charset="-122"/>
                  </a:rPr>
                  <a:t>θ</a:t>
                </a:r>
                <a:endParaRPr lang="zh-CN" altLang="en-US" dirty="0">
                  <a:latin typeface="宋体" panose="02010600030101010101" pitchFamily="2" charset="-122"/>
                  <a:ea typeface="宋体" panose="02010600030101010101" pitchFamily="2" charset="-122"/>
                </a:endParaRPr>
              </a:p>
            </p:txBody>
          </p:sp>
        </p:grpSp>
        <p:grpSp>
          <p:nvGrpSpPr>
            <p:cNvPr id="77" name="组合 76"/>
            <p:cNvGrpSpPr/>
            <p:nvPr/>
          </p:nvGrpSpPr>
          <p:grpSpPr>
            <a:xfrm>
              <a:off x="2880576" y="3636925"/>
              <a:ext cx="3550000" cy="107"/>
              <a:chOff x="3333980" y="2575959"/>
              <a:chExt cx="3550000" cy="107"/>
            </a:xfrm>
          </p:grpSpPr>
          <p:cxnSp>
            <p:nvCxnSpPr>
              <p:cNvPr id="78" name="直接箭头连接符 77"/>
              <p:cNvCxnSpPr/>
              <p:nvPr/>
            </p:nvCxnSpPr>
            <p:spPr bwMode="auto">
              <a:xfrm>
                <a:off x="3333980" y="2575959"/>
                <a:ext cx="2667000" cy="0"/>
              </a:xfrm>
              <a:prstGeom prst="straightConnector1">
                <a:avLst/>
              </a:prstGeom>
              <a:solidFill>
                <a:schemeClr val="accent1"/>
              </a:solidFill>
              <a:ln w="38100" cap="flat" cmpd="sng" algn="ctr">
                <a:solidFill>
                  <a:srgbClr val="FF0000"/>
                </a:solidFill>
                <a:prstDash val="solid"/>
                <a:round/>
                <a:headEnd type="triangle"/>
                <a:tailEnd type="triangle"/>
              </a:ln>
              <a:effectLst>
                <a:outerShdw dist="35921" dir="2700000" algn="ctr" rotWithShape="0">
                  <a:schemeClr val="bg2"/>
                </a:outerShdw>
              </a:effectLst>
              <a:extLst/>
            </p:spPr>
          </p:cxnSp>
          <p:cxnSp>
            <p:nvCxnSpPr>
              <p:cNvPr id="79" name="直接连接符 78"/>
              <p:cNvCxnSpPr/>
              <p:nvPr/>
            </p:nvCxnSpPr>
            <p:spPr bwMode="auto">
              <a:xfrm>
                <a:off x="5676715" y="2576066"/>
                <a:ext cx="120726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1" name="Rectangle 3"/>
          <p:cNvSpPr txBox="1">
            <a:spLocks noChangeArrowheads="1"/>
          </p:cNvSpPr>
          <p:nvPr/>
        </p:nvSpPr>
        <p:spPr bwMode="gray">
          <a:xfrm>
            <a:off x="517722" y="2666055"/>
            <a:ext cx="3947714" cy="33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lgn="just">
              <a:spcBef>
                <a:spcPts val="0"/>
              </a:spcBef>
              <a:buFont typeface="Wingdings" panose="05000000000000000000" pitchFamily="2" charset="2"/>
              <a:buNone/>
            </a:pPr>
            <a:r>
              <a:rPr lang="en-US" altLang="zh-CN" sz="1400" kern="0" dirty="0">
                <a:latin typeface="宋体" panose="02010600030101010101" pitchFamily="2" charset="-122"/>
                <a:ea typeface="宋体" panose="02010600030101010101" pitchFamily="2" charset="-122"/>
              </a:rPr>
              <a:t>θ=0° </a:t>
            </a:r>
            <a:r>
              <a:rPr lang="zh-CN" altLang="en-US" sz="1400" kern="0" dirty="0">
                <a:latin typeface="宋体" panose="02010600030101010101" pitchFamily="2" charset="-122"/>
                <a:ea typeface="宋体" panose="02010600030101010101" pitchFamily="2" charset="-122"/>
              </a:rPr>
              <a:t>完美润湿，超亲水表面</a:t>
            </a:r>
          </a:p>
        </p:txBody>
      </p:sp>
      <p:sp>
        <p:nvSpPr>
          <p:cNvPr id="112" name="Rectangle 3"/>
          <p:cNvSpPr txBox="1">
            <a:spLocks noChangeArrowheads="1"/>
          </p:cNvSpPr>
          <p:nvPr/>
        </p:nvSpPr>
        <p:spPr bwMode="gray">
          <a:xfrm>
            <a:off x="5060766" y="2666619"/>
            <a:ext cx="3078631" cy="45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lgn="just">
              <a:spcBef>
                <a:spcPts val="0"/>
              </a:spcBef>
              <a:buFont typeface="Wingdings" panose="05000000000000000000" pitchFamily="2" charset="2"/>
              <a:buNone/>
            </a:pPr>
            <a:r>
              <a:rPr lang="en-US" altLang="zh-CN" sz="1400" kern="0" dirty="0">
                <a:latin typeface="宋体" panose="02010600030101010101" pitchFamily="2" charset="-122"/>
                <a:ea typeface="宋体" panose="02010600030101010101" pitchFamily="2" charset="-122"/>
              </a:rPr>
              <a:t>0°</a:t>
            </a:r>
            <a:r>
              <a:rPr lang="en-US" altLang="zh-CN" sz="1400" dirty="0">
                <a:latin typeface="宋体" panose="02010600030101010101" pitchFamily="2" charset="-122"/>
                <a:ea typeface="宋体" panose="02010600030101010101" pitchFamily="2" charset="-122"/>
              </a:rPr>
              <a:t> </a:t>
            </a:r>
            <a:r>
              <a:rPr lang="zh-CN" altLang="en-US" sz="1400" kern="0" dirty="0">
                <a:latin typeface="宋体" panose="02010600030101010101" pitchFamily="2" charset="-122"/>
                <a:ea typeface="宋体" panose="02010600030101010101" pitchFamily="2" charset="-122"/>
              </a:rPr>
              <a:t>＜</a:t>
            </a:r>
            <a:r>
              <a:rPr lang="en-US" altLang="zh-CN" sz="1400" kern="0" dirty="0">
                <a:latin typeface="宋体" panose="02010600030101010101" pitchFamily="2" charset="-122"/>
                <a:ea typeface="宋体" panose="02010600030101010101" pitchFamily="2" charset="-122"/>
              </a:rPr>
              <a:t>θ</a:t>
            </a:r>
            <a:r>
              <a:rPr lang="zh-CN" altLang="en-US" sz="1400" kern="0" dirty="0">
                <a:latin typeface="宋体" panose="02010600030101010101" pitchFamily="2" charset="-122"/>
                <a:ea typeface="宋体" panose="02010600030101010101" pitchFamily="2" charset="-122"/>
              </a:rPr>
              <a:t>＜</a:t>
            </a:r>
            <a:r>
              <a:rPr lang="en-US" altLang="zh-CN" sz="1400" kern="0" dirty="0">
                <a:latin typeface="宋体" panose="02010600030101010101" pitchFamily="2" charset="-122"/>
                <a:ea typeface="宋体" panose="02010600030101010101" pitchFamily="2" charset="-122"/>
              </a:rPr>
              <a:t>90°</a:t>
            </a:r>
            <a:r>
              <a:rPr lang="en-US" altLang="zh-CN" sz="1400" dirty="0">
                <a:latin typeface="宋体" panose="02010600030101010101" pitchFamily="2" charset="-122"/>
                <a:ea typeface="宋体" panose="02010600030101010101" pitchFamily="2" charset="-122"/>
              </a:rPr>
              <a:t> </a:t>
            </a:r>
            <a:r>
              <a:rPr lang="zh-CN" altLang="en-US" sz="1400" dirty="0">
                <a:latin typeface="宋体" panose="02010600030101010101" pitchFamily="2" charset="-122"/>
                <a:ea typeface="宋体" panose="02010600030101010101" pitchFamily="2" charset="-122"/>
              </a:rPr>
              <a:t>部分润湿</a:t>
            </a:r>
            <a:r>
              <a:rPr lang="en-US" altLang="zh-CN" sz="1400" dirty="0">
                <a:latin typeface="宋体" panose="02010600030101010101" pitchFamily="2" charset="-122"/>
                <a:ea typeface="宋体" panose="02010600030101010101" pitchFamily="2" charset="-122"/>
              </a:rPr>
              <a:t>, </a:t>
            </a:r>
          </a:p>
          <a:p>
            <a:pPr marL="0" algn="just">
              <a:spcBef>
                <a:spcPts val="0"/>
              </a:spcBef>
              <a:buFont typeface="Wingdings" panose="05000000000000000000" pitchFamily="2" charset="2"/>
              <a:buNone/>
            </a:pPr>
            <a:r>
              <a:rPr lang="en-US" altLang="zh-CN" sz="1400" dirty="0">
                <a:latin typeface="宋体" panose="02010600030101010101" pitchFamily="2" charset="-122"/>
                <a:ea typeface="宋体" panose="02010600030101010101" pitchFamily="2" charset="-122"/>
              </a:rPr>
              <a:t>0</a:t>
            </a:r>
            <a:r>
              <a:rPr lang="zh-CN" altLang="en-US" sz="1400" kern="0" dirty="0">
                <a:latin typeface="宋体" panose="02010600030101010101" pitchFamily="2" charset="-122"/>
                <a:ea typeface="宋体" panose="02010600030101010101" pitchFamily="2" charset="-122"/>
              </a:rPr>
              <a:t> ＜</a:t>
            </a:r>
            <a:r>
              <a:rPr lang="en-US" altLang="zh-CN" sz="1400" kern="0" dirty="0">
                <a:latin typeface="宋体" panose="02010600030101010101" pitchFamily="2" charset="-122"/>
                <a:ea typeface="宋体" panose="02010600030101010101" pitchFamily="2" charset="-122"/>
              </a:rPr>
              <a:t>θ</a:t>
            </a:r>
            <a:r>
              <a:rPr lang="zh-CN" altLang="en-US" sz="1400" kern="0" dirty="0">
                <a:latin typeface="宋体" panose="02010600030101010101" pitchFamily="2" charset="-122"/>
                <a:ea typeface="宋体" panose="02010600030101010101" pitchFamily="2" charset="-122"/>
              </a:rPr>
              <a:t>＜ </a:t>
            </a:r>
            <a:r>
              <a:rPr lang="en-US" altLang="zh-CN" sz="1400" dirty="0">
                <a:latin typeface="宋体" panose="02010600030101010101" pitchFamily="2" charset="-122"/>
                <a:ea typeface="宋体" panose="02010600030101010101" pitchFamily="2" charset="-122"/>
              </a:rPr>
              <a:t>60</a:t>
            </a:r>
            <a:r>
              <a:rPr lang="en-US" altLang="zh-CN" sz="1400" kern="0" dirty="0">
                <a:latin typeface="宋体" panose="02010600030101010101" pitchFamily="2" charset="-122"/>
                <a:ea typeface="宋体" panose="02010600030101010101" pitchFamily="2" charset="-122"/>
              </a:rPr>
              <a:t> ° </a:t>
            </a:r>
            <a:r>
              <a:rPr lang="zh-CN" altLang="en-US" sz="1400" kern="0" dirty="0">
                <a:latin typeface="宋体" panose="02010600030101010101" pitchFamily="2" charset="-122"/>
                <a:ea typeface="宋体" panose="02010600030101010101" pitchFamily="2" charset="-122"/>
              </a:rPr>
              <a:t>亲水表面</a:t>
            </a:r>
            <a:endParaRPr lang="zh-TW" altLang="en-US" sz="1400" kern="0" dirty="0">
              <a:latin typeface="宋体" panose="02010600030101010101" pitchFamily="2" charset="-122"/>
              <a:ea typeface="宋体" panose="02010600030101010101" pitchFamily="2" charset="-122"/>
            </a:endParaRPr>
          </a:p>
        </p:txBody>
      </p:sp>
      <p:sp>
        <p:nvSpPr>
          <p:cNvPr id="113" name="Rectangle 3"/>
          <p:cNvSpPr txBox="1">
            <a:spLocks noChangeArrowheads="1"/>
          </p:cNvSpPr>
          <p:nvPr/>
        </p:nvSpPr>
        <p:spPr bwMode="gray">
          <a:xfrm>
            <a:off x="547490" y="4998229"/>
            <a:ext cx="3760017" cy="7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lgn="just">
              <a:spcBef>
                <a:spcPts val="0"/>
              </a:spcBef>
              <a:buFont typeface="Wingdings" panose="05000000000000000000" pitchFamily="2" charset="2"/>
              <a:buNone/>
            </a:pPr>
            <a:r>
              <a:rPr lang="en-US" altLang="zh-CN" sz="1400" kern="0" dirty="0">
                <a:latin typeface="宋体" panose="02010600030101010101" pitchFamily="2" charset="-122"/>
                <a:ea typeface="宋体" panose="02010600030101010101" pitchFamily="2" charset="-122"/>
              </a:rPr>
              <a:t>90°</a:t>
            </a:r>
            <a:r>
              <a:rPr lang="en-US" altLang="zh-CN" sz="1400" dirty="0">
                <a:latin typeface="宋体" panose="02010600030101010101" pitchFamily="2" charset="-122"/>
                <a:ea typeface="宋体" panose="02010600030101010101" pitchFamily="2" charset="-122"/>
              </a:rPr>
              <a:t> </a:t>
            </a:r>
            <a:r>
              <a:rPr lang="zh-CN" altLang="en-US" sz="1400" kern="0" dirty="0">
                <a:latin typeface="宋体" panose="02010600030101010101" pitchFamily="2" charset="-122"/>
                <a:ea typeface="宋体" panose="02010600030101010101" pitchFamily="2" charset="-122"/>
              </a:rPr>
              <a:t>＜</a:t>
            </a:r>
            <a:r>
              <a:rPr lang="en-US" altLang="zh-CN" sz="1400" kern="0" dirty="0">
                <a:latin typeface="宋体" panose="02010600030101010101" pitchFamily="2" charset="-122"/>
                <a:ea typeface="宋体" panose="02010600030101010101" pitchFamily="2" charset="-122"/>
              </a:rPr>
              <a:t>θ</a:t>
            </a:r>
            <a:r>
              <a:rPr lang="zh-CN" altLang="en-US" sz="1400" kern="0" dirty="0">
                <a:latin typeface="宋体" panose="02010600030101010101" pitchFamily="2" charset="-122"/>
                <a:ea typeface="宋体" panose="02010600030101010101" pitchFamily="2" charset="-122"/>
              </a:rPr>
              <a:t>＜</a:t>
            </a:r>
            <a:r>
              <a:rPr lang="en-US" altLang="zh-CN" sz="1400" kern="0" dirty="0">
                <a:latin typeface="宋体" panose="02010600030101010101" pitchFamily="2" charset="-122"/>
                <a:ea typeface="宋体" panose="02010600030101010101" pitchFamily="2" charset="-122"/>
              </a:rPr>
              <a:t>180°</a:t>
            </a:r>
            <a:r>
              <a:rPr lang="en-US" altLang="zh-CN" sz="1400" dirty="0">
                <a:latin typeface="宋体" panose="02010600030101010101" pitchFamily="2" charset="-122"/>
                <a:ea typeface="宋体" panose="02010600030101010101" pitchFamily="2" charset="-122"/>
              </a:rPr>
              <a:t> </a:t>
            </a:r>
            <a:r>
              <a:rPr lang="zh-CN" altLang="en-US" sz="1400" dirty="0">
                <a:latin typeface="宋体" panose="02010600030101010101" pitchFamily="2" charset="-122"/>
                <a:ea typeface="宋体" panose="02010600030101010101" pitchFamily="2" charset="-122"/>
              </a:rPr>
              <a:t>部分润湿</a:t>
            </a:r>
            <a:r>
              <a:rPr lang="en-US" altLang="zh-CN" sz="1400" dirty="0">
                <a:latin typeface="宋体" panose="02010600030101010101" pitchFamily="2" charset="-122"/>
                <a:ea typeface="宋体" panose="02010600030101010101" pitchFamily="2" charset="-122"/>
              </a:rPr>
              <a:t>, </a:t>
            </a:r>
          </a:p>
          <a:p>
            <a:pPr marL="0" algn="just">
              <a:spcBef>
                <a:spcPts val="0"/>
              </a:spcBef>
              <a:buFont typeface="Wingdings" panose="05000000000000000000" pitchFamily="2" charset="2"/>
              <a:buNone/>
            </a:pPr>
            <a:r>
              <a:rPr lang="en-US" altLang="zh-CN" sz="1400" kern="0" dirty="0">
                <a:latin typeface="宋体" panose="02010600030101010101" pitchFamily="2" charset="-122"/>
                <a:ea typeface="宋体" panose="02010600030101010101" pitchFamily="2" charset="-122"/>
              </a:rPr>
              <a:t>θ </a:t>
            </a:r>
            <a:r>
              <a:rPr lang="zh-CN" altLang="en-US" sz="1400" kern="0" dirty="0">
                <a:latin typeface="宋体" panose="02010600030101010101" pitchFamily="2" charset="-122"/>
                <a:ea typeface="宋体" panose="02010600030101010101" pitchFamily="2" charset="-122"/>
              </a:rPr>
              <a:t>≥</a:t>
            </a:r>
            <a:r>
              <a:rPr lang="en-US" altLang="zh-CN" sz="1400" dirty="0">
                <a:latin typeface="宋体" panose="02010600030101010101" pitchFamily="2" charset="-122"/>
                <a:ea typeface="宋体" panose="02010600030101010101" pitchFamily="2" charset="-122"/>
              </a:rPr>
              <a:t>140</a:t>
            </a:r>
            <a:r>
              <a:rPr lang="en-US" altLang="zh-CN" sz="1400" kern="0" dirty="0">
                <a:latin typeface="宋体" panose="02010600030101010101" pitchFamily="2" charset="-122"/>
                <a:ea typeface="宋体" panose="02010600030101010101" pitchFamily="2" charset="-122"/>
              </a:rPr>
              <a:t> °   </a:t>
            </a:r>
            <a:r>
              <a:rPr lang="zh-CN" altLang="en-US" sz="1400" kern="0" dirty="0">
                <a:latin typeface="宋体" panose="02010600030101010101" pitchFamily="2" charset="-122"/>
                <a:ea typeface="宋体" panose="02010600030101010101" pitchFamily="2" charset="-122"/>
              </a:rPr>
              <a:t>超疏水表面</a:t>
            </a:r>
            <a:endParaRPr lang="zh-TW" altLang="en-US" sz="1400" kern="0" dirty="0">
              <a:latin typeface="宋体" panose="02010600030101010101" pitchFamily="2" charset="-122"/>
              <a:ea typeface="宋体" panose="02010600030101010101" pitchFamily="2" charset="-122"/>
            </a:endParaRPr>
          </a:p>
        </p:txBody>
      </p:sp>
      <p:sp>
        <p:nvSpPr>
          <p:cNvPr id="18" name="矩形 17"/>
          <p:cNvSpPr/>
          <p:nvPr/>
        </p:nvSpPr>
        <p:spPr>
          <a:xfrm>
            <a:off x="5440949" y="5163324"/>
            <a:ext cx="2518638" cy="307777"/>
          </a:xfrm>
          <a:prstGeom prst="rect">
            <a:avLst/>
          </a:prstGeom>
        </p:spPr>
        <p:txBody>
          <a:bodyPr wrap="none">
            <a:spAutoFit/>
          </a:bodyPr>
          <a:lstStyle/>
          <a:p>
            <a:r>
              <a:rPr lang="en-US" altLang="zh-CN" sz="1400" dirty="0">
                <a:latin typeface="宋体" panose="02010600030101010101" pitchFamily="2" charset="-122"/>
                <a:ea typeface="宋体" panose="02010600030101010101" pitchFamily="2" charset="-122"/>
              </a:rPr>
              <a:t>θ = 180º </a:t>
            </a:r>
            <a:r>
              <a:rPr lang="zh-CN" altLang="en-US" sz="1400" dirty="0">
                <a:latin typeface="宋体" panose="02010600030101010101" pitchFamily="2" charset="-122"/>
                <a:ea typeface="宋体" panose="02010600030101010101" pitchFamily="2" charset="-122"/>
              </a:rPr>
              <a:t>完美润湿，超疏水</a:t>
            </a:r>
          </a:p>
        </p:txBody>
      </p:sp>
      <p:sp>
        <p:nvSpPr>
          <p:cNvPr id="92" name="Rectangle 2">
            <a:extLst>
              <a:ext uri="{FF2B5EF4-FFF2-40B4-BE49-F238E27FC236}">
                <a16:creationId xmlns:a16="http://schemas.microsoft.com/office/drawing/2014/main" id="{6FBE721B-9697-4AEC-9012-E211EBB3F90C}"/>
              </a:ext>
            </a:extLst>
          </p:cNvPr>
          <p:cNvSpPr>
            <a:spLocks noGrp="1" noChangeArrowheads="1"/>
          </p:cNvSpPr>
          <p:nvPr>
            <p:ph type="title"/>
          </p:nvPr>
        </p:nvSpPr>
        <p:spPr>
          <a:xfrm>
            <a:off x="1295400" y="304418"/>
            <a:ext cx="8229600" cy="9271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rPr>
              <a:t>什么是接触角？</a:t>
            </a:r>
            <a:br>
              <a:rPr lang="en-US" altLang="zh-CN" sz="2400" kern="1200" dirty="0">
                <a:solidFill>
                  <a:srgbClr val="244279"/>
                </a:solidFill>
                <a:latin typeface="Adobe 黑体 Std R" panose="020B0400000000000000" pitchFamily="34" charset="-122"/>
                <a:ea typeface="Adobe 黑体 Std R" panose="020B0400000000000000" pitchFamily="34" charset="-122"/>
              </a:rPr>
            </a:br>
            <a:r>
              <a:rPr lang="en-US" altLang="zh-CN" sz="1800" kern="1200" dirty="0">
                <a:solidFill>
                  <a:srgbClr val="244279"/>
                </a:solidFill>
                <a:latin typeface="Adobe 黑体 Std R" panose="020B0400000000000000" pitchFamily="34" charset="-122"/>
                <a:ea typeface="Adobe 黑体 Std R" panose="020B0400000000000000" pitchFamily="34" charset="-122"/>
              </a:rPr>
              <a:t>— </a:t>
            </a:r>
            <a:r>
              <a:rPr lang="zh-CN" altLang="en-US" sz="1800" kern="1200" dirty="0">
                <a:solidFill>
                  <a:srgbClr val="244279"/>
                </a:solidFill>
                <a:latin typeface="Adobe 黑体 Std R" panose="020B0400000000000000" pitchFamily="34" charset="-122"/>
                <a:ea typeface="Adobe 黑体 Std R" panose="020B0400000000000000" pitchFamily="34" charset="-122"/>
              </a:rPr>
              <a:t>润湿</a:t>
            </a:r>
            <a:endParaRPr lang="en-US" altLang="zh-CN" sz="1800" kern="1200" dirty="0">
              <a:solidFill>
                <a:srgbClr val="244279"/>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394306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wipe(left)">
                                      <p:cBhvr>
                                        <p:cTn id="10" dur="500"/>
                                        <p:tgtEl>
                                          <p:spTgt spid="9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wipe(right)">
                                      <p:cBhvr>
                                        <p:cTn id="18" dur="500"/>
                                        <p:tgtEl>
                                          <p:spTgt spid="1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wipe(left)">
                                      <p:cBhvr>
                                        <p:cTn id="26" dur="500"/>
                                        <p:tgtEl>
                                          <p:spTgt spid="1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right)">
                                      <p:cBhvr>
                                        <p:cTn id="31" dur="500"/>
                                        <p:tgtEl>
                                          <p:spTgt spid="71"/>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1" grpId="0"/>
      <p:bldP spid="112" grpId="0"/>
      <p:bldP spid="113"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矩形 9">
            <a:extLst>
              <a:ext uri="{FF2B5EF4-FFF2-40B4-BE49-F238E27FC236}">
                <a16:creationId xmlns:a16="http://schemas.microsoft.com/office/drawing/2014/main" id="{FBEDC0DD-2652-49C4-8034-A813C46E5FC2}"/>
              </a:ext>
            </a:extLst>
          </p:cNvPr>
          <p:cNvSpPr/>
          <p:nvPr/>
        </p:nvSpPr>
        <p:spPr>
          <a:xfrm>
            <a:off x="228600" y="1474831"/>
            <a:ext cx="8610600" cy="276999"/>
          </a:xfrm>
          <a:prstGeom prst="rect">
            <a:avLst/>
          </a:prstGeom>
        </p:spPr>
        <p:txBody>
          <a:bodyPr wrap="square">
            <a:spAutoFit/>
          </a:bodyPr>
          <a:lstStyle/>
          <a:p>
            <a:r>
              <a:rPr lang="zh-CN" altLang="en-US" sz="1200" dirty="0">
                <a:latin typeface="宋体" panose="02010600030101010101" pitchFamily="2" charset="-122"/>
                <a:ea typeface="宋体" panose="02010600030101010101" pitchFamily="2" charset="-122"/>
              </a:rPr>
              <a:t>固体表面自由能的通常需要综合考虑其分量值，如色散力与极性力及其分布。这样对于分析固体的粘附力具有非常大的帮助。</a:t>
            </a:r>
          </a:p>
        </p:txBody>
      </p:sp>
      <p:grpSp>
        <p:nvGrpSpPr>
          <p:cNvPr id="8" name="组合 7">
            <a:extLst>
              <a:ext uri="{FF2B5EF4-FFF2-40B4-BE49-F238E27FC236}">
                <a16:creationId xmlns:a16="http://schemas.microsoft.com/office/drawing/2014/main" id="{49DD18F9-B3D3-4450-BE35-8E92CD3CB6E0}"/>
              </a:ext>
            </a:extLst>
          </p:cNvPr>
          <p:cNvGrpSpPr/>
          <p:nvPr/>
        </p:nvGrpSpPr>
        <p:grpSpPr>
          <a:xfrm>
            <a:off x="1544844" y="3371397"/>
            <a:ext cx="2221968" cy="540000"/>
            <a:chOff x="1495971" y="2286000"/>
            <a:chExt cx="2221968" cy="540000"/>
          </a:xfrm>
        </p:grpSpPr>
        <p:pic>
          <p:nvPicPr>
            <p:cNvPr id="4" name="图片 3">
              <a:extLst>
                <a:ext uri="{FF2B5EF4-FFF2-40B4-BE49-F238E27FC236}">
                  <a16:creationId xmlns:a16="http://schemas.microsoft.com/office/drawing/2014/main" id="{B6DDCD11-906C-48BF-A2FA-FD1E1DB561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971" y="2286000"/>
              <a:ext cx="402128" cy="540000"/>
            </a:xfrm>
            <a:prstGeom prst="rect">
              <a:avLst/>
            </a:prstGeom>
          </p:spPr>
        </p:pic>
        <p:pic>
          <p:nvPicPr>
            <p:cNvPr id="18" name="图片 17">
              <a:extLst>
                <a:ext uri="{FF2B5EF4-FFF2-40B4-BE49-F238E27FC236}">
                  <a16:creationId xmlns:a16="http://schemas.microsoft.com/office/drawing/2014/main" id="{531EFBDB-89F4-4FF0-9893-3A589245C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4511" y="2286000"/>
              <a:ext cx="393428" cy="540000"/>
            </a:xfrm>
            <a:prstGeom prst="rect">
              <a:avLst/>
            </a:prstGeom>
          </p:spPr>
        </p:pic>
        <p:pic>
          <p:nvPicPr>
            <p:cNvPr id="26" name="图片 25">
              <a:extLst>
                <a:ext uri="{FF2B5EF4-FFF2-40B4-BE49-F238E27FC236}">
                  <a16:creationId xmlns:a16="http://schemas.microsoft.com/office/drawing/2014/main" id="{0A6EF7FC-295F-4C38-AD12-80A2EA3DE4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7248" y="2286000"/>
              <a:ext cx="402128" cy="540000"/>
            </a:xfrm>
            <a:prstGeom prst="rect">
              <a:avLst/>
            </a:prstGeom>
          </p:spPr>
        </p:pic>
        <p:pic>
          <p:nvPicPr>
            <p:cNvPr id="27" name="图片 26">
              <a:extLst>
                <a:ext uri="{FF2B5EF4-FFF2-40B4-BE49-F238E27FC236}">
                  <a16:creationId xmlns:a16="http://schemas.microsoft.com/office/drawing/2014/main" id="{0202FBA3-E306-42E6-99E3-5CF33AB94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9435" y="2286000"/>
              <a:ext cx="402128" cy="540000"/>
            </a:xfrm>
            <a:prstGeom prst="rect">
              <a:avLst/>
            </a:prstGeom>
          </p:spPr>
        </p:pic>
        <p:pic>
          <p:nvPicPr>
            <p:cNvPr id="29" name="图片 28">
              <a:extLst>
                <a:ext uri="{FF2B5EF4-FFF2-40B4-BE49-F238E27FC236}">
                  <a16:creationId xmlns:a16="http://schemas.microsoft.com/office/drawing/2014/main" id="{3D122776-2FCF-4076-BC2C-E0AEDA6F2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712" y="2286000"/>
              <a:ext cx="402128" cy="540000"/>
            </a:xfrm>
            <a:prstGeom prst="rect">
              <a:avLst/>
            </a:prstGeom>
          </p:spPr>
        </p:pic>
      </p:grpSp>
      <p:grpSp>
        <p:nvGrpSpPr>
          <p:cNvPr id="7" name="组合 6">
            <a:extLst>
              <a:ext uri="{FF2B5EF4-FFF2-40B4-BE49-F238E27FC236}">
                <a16:creationId xmlns:a16="http://schemas.microsoft.com/office/drawing/2014/main" id="{B35989A8-9457-44F9-A42C-2D0C545E4F2A}"/>
              </a:ext>
            </a:extLst>
          </p:cNvPr>
          <p:cNvGrpSpPr/>
          <p:nvPr/>
        </p:nvGrpSpPr>
        <p:grpSpPr>
          <a:xfrm>
            <a:off x="5488107" y="3371397"/>
            <a:ext cx="2193414" cy="540000"/>
            <a:chOff x="5371729" y="2357282"/>
            <a:chExt cx="2193414" cy="540000"/>
          </a:xfrm>
        </p:grpSpPr>
        <p:pic>
          <p:nvPicPr>
            <p:cNvPr id="13" name="图片 12">
              <a:extLst>
                <a:ext uri="{FF2B5EF4-FFF2-40B4-BE49-F238E27FC236}">
                  <a16:creationId xmlns:a16="http://schemas.microsoft.com/office/drawing/2014/main" id="{F2315E3C-D37C-4F8E-B67C-971E63360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0292" y="2357282"/>
              <a:ext cx="393428" cy="540000"/>
            </a:xfrm>
            <a:prstGeom prst="rect">
              <a:avLst/>
            </a:prstGeom>
          </p:spPr>
        </p:pic>
        <p:pic>
          <p:nvPicPr>
            <p:cNvPr id="14" name="图片 13">
              <a:extLst>
                <a:ext uri="{FF2B5EF4-FFF2-40B4-BE49-F238E27FC236}">
                  <a16:creationId xmlns:a16="http://schemas.microsoft.com/office/drawing/2014/main" id="{10E3FCB1-3F5A-43E3-9183-A1878B7E2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9805" y="2357282"/>
              <a:ext cx="393428" cy="540000"/>
            </a:xfrm>
            <a:prstGeom prst="rect">
              <a:avLst/>
            </a:prstGeom>
          </p:spPr>
        </p:pic>
        <p:pic>
          <p:nvPicPr>
            <p:cNvPr id="15" name="图片 14">
              <a:extLst>
                <a:ext uri="{FF2B5EF4-FFF2-40B4-BE49-F238E27FC236}">
                  <a16:creationId xmlns:a16="http://schemas.microsoft.com/office/drawing/2014/main" id="{4D75C1FC-8D93-494D-A8A9-F99E3DEC6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0779" y="2357282"/>
              <a:ext cx="393428" cy="540000"/>
            </a:xfrm>
            <a:prstGeom prst="rect">
              <a:avLst/>
            </a:prstGeom>
          </p:spPr>
        </p:pic>
        <p:pic>
          <p:nvPicPr>
            <p:cNvPr id="16" name="图片 15">
              <a:extLst>
                <a:ext uri="{FF2B5EF4-FFF2-40B4-BE49-F238E27FC236}">
                  <a16:creationId xmlns:a16="http://schemas.microsoft.com/office/drawing/2014/main" id="{DD9ABAD3-20E0-4172-9E79-D913426C0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1715" y="2357282"/>
              <a:ext cx="393428" cy="540000"/>
            </a:xfrm>
            <a:prstGeom prst="rect">
              <a:avLst/>
            </a:prstGeom>
          </p:spPr>
        </p:pic>
        <p:pic>
          <p:nvPicPr>
            <p:cNvPr id="30" name="图片 29">
              <a:extLst>
                <a:ext uri="{FF2B5EF4-FFF2-40B4-BE49-F238E27FC236}">
                  <a16:creationId xmlns:a16="http://schemas.microsoft.com/office/drawing/2014/main" id="{CA4E018C-03F5-4E0A-956E-8901D2DFF6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1729" y="2357282"/>
              <a:ext cx="402128" cy="540000"/>
            </a:xfrm>
            <a:prstGeom prst="rect">
              <a:avLst/>
            </a:prstGeom>
          </p:spPr>
        </p:pic>
      </p:grpSp>
      <p:grpSp>
        <p:nvGrpSpPr>
          <p:cNvPr id="34" name="组合 33">
            <a:extLst>
              <a:ext uri="{FF2B5EF4-FFF2-40B4-BE49-F238E27FC236}">
                <a16:creationId xmlns:a16="http://schemas.microsoft.com/office/drawing/2014/main" id="{794F38A7-F454-4829-9FF2-2FEDC9279F73}"/>
              </a:ext>
            </a:extLst>
          </p:cNvPr>
          <p:cNvGrpSpPr/>
          <p:nvPr/>
        </p:nvGrpSpPr>
        <p:grpSpPr>
          <a:xfrm>
            <a:off x="3461016" y="4620149"/>
            <a:ext cx="2221968" cy="540000"/>
            <a:chOff x="1495971" y="2286000"/>
            <a:chExt cx="2221968" cy="540000"/>
          </a:xfrm>
        </p:grpSpPr>
        <p:pic>
          <p:nvPicPr>
            <p:cNvPr id="35" name="图片 34">
              <a:extLst>
                <a:ext uri="{FF2B5EF4-FFF2-40B4-BE49-F238E27FC236}">
                  <a16:creationId xmlns:a16="http://schemas.microsoft.com/office/drawing/2014/main" id="{8B9DE215-497B-4775-8989-9C1289F1E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971" y="2286000"/>
              <a:ext cx="402128" cy="540000"/>
            </a:xfrm>
            <a:prstGeom prst="rect">
              <a:avLst/>
            </a:prstGeom>
          </p:spPr>
        </p:pic>
        <p:pic>
          <p:nvPicPr>
            <p:cNvPr id="37" name="图片 36">
              <a:extLst>
                <a:ext uri="{FF2B5EF4-FFF2-40B4-BE49-F238E27FC236}">
                  <a16:creationId xmlns:a16="http://schemas.microsoft.com/office/drawing/2014/main" id="{FBB3F46B-BBFB-42EB-BA2A-37242FA12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4511" y="2286000"/>
              <a:ext cx="393428" cy="540000"/>
            </a:xfrm>
            <a:prstGeom prst="rect">
              <a:avLst/>
            </a:prstGeom>
          </p:spPr>
        </p:pic>
        <p:pic>
          <p:nvPicPr>
            <p:cNvPr id="38" name="图片 37">
              <a:extLst>
                <a:ext uri="{FF2B5EF4-FFF2-40B4-BE49-F238E27FC236}">
                  <a16:creationId xmlns:a16="http://schemas.microsoft.com/office/drawing/2014/main" id="{DDE5A74A-D90A-4705-AF31-E797FA0CA2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7248" y="2286000"/>
              <a:ext cx="402128" cy="540000"/>
            </a:xfrm>
            <a:prstGeom prst="rect">
              <a:avLst/>
            </a:prstGeom>
          </p:spPr>
        </p:pic>
        <p:pic>
          <p:nvPicPr>
            <p:cNvPr id="39" name="图片 38">
              <a:extLst>
                <a:ext uri="{FF2B5EF4-FFF2-40B4-BE49-F238E27FC236}">
                  <a16:creationId xmlns:a16="http://schemas.microsoft.com/office/drawing/2014/main" id="{92B3ADAD-F5F5-48D8-82DB-D3A63D1E4F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9435" y="2286000"/>
              <a:ext cx="402128" cy="540000"/>
            </a:xfrm>
            <a:prstGeom prst="rect">
              <a:avLst/>
            </a:prstGeom>
          </p:spPr>
        </p:pic>
        <p:pic>
          <p:nvPicPr>
            <p:cNvPr id="40" name="图片 39">
              <a:extLst>
                <a:ext uri="{FF2B5EF4-FFF2-40B4-BE49-F238E27FC236}">
                  <a16:creationId xmlns:a16="http://schemas.microsoft.com/office/drawing/2014/main" id="{5B6F3C22-3C68-4735-A4F8-C56BA333DF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712" y="2286000"/>
              <a:ext cx="402128" cy="540000"/>
            </a:xfrm>
            <a:prstGeom prst="rect">
              <a:avLst/>
            </a:prstGeom>
          </p:spPr>
        </p:pic>
      </p:grpSp>
      <p:sp>
        <p:nvSpPr>
          <p:cNvPr id="32" name="文本框 31">
            <a:extLst>
              <a:ext uri="{FF2B5EF4-FFF2-40B4-BE49-F238E27FC236}">
                <a16:creationId xmlns:a16="http://schemas.microsoft.com/office/drawing/2014/main" id="{DBC15B43-FE6D-4C6E-99E2-FE50A1E9DC0C}"/>
              </a:ext>
            </a:extLst>
          </p:cNvPr>
          <p:cNvSpPr txBox="1"/>
          <p:nvPr/>
        </p:nvSpPr>
        <p:spPr>
          <a:xfrm>
            <a:off x="2205961" y="2422018"/>
            <a:ext cx="899735" cy="369332"/>
          </a:xfrm>
          <a:prstGeom prst="rect">
            <a:avLst/>
          </a:prstGeom>
          <a:noFill/>
        </p:spPr>
        <p:txBody>
          <a:bodyPr wrap="square" rtlCol="0">
            <a:spAutoFit/>
          </a:bodyPr>
          <a:lstStyle/>
          <a:p>
            <a:r>
              <a:rPr lang="zh-CN" altLang="en-US" dirty="0"/>
              <a:t>液体</a:t>
            </a:r>
            <a:r>
              <a:rPr lang="en-US" altLang="zh-CN" dirty="0"/>
              <a:t>A</a:t>
            </a:r>
            <a:endParaRPr lang="zh-CN" altLang="en-US" dirty="0"/>
          </a:p>
        </p:txBody>
      </p:sp>
      <p:sp>
        <p:nvSpPr>
          <p:cNvPr id="47" name="文本框 46">
            <a:extLst>
              <a:ext uri="{FF2B5EF4-FFF2-40B4-BE49-F238E27FC236}">
                <a16:creationId xmlns:a16="http://schemas.microsoft.com/office/drawing/2014/main" id="{0117D228-5A52-4060-A5F3-6A04780B3457}"/>
              </a:ext>
            </a:extLst>
          </p:cNvPr>
          <p:cNvSpPr txBox="1"/>
          <p:nvPr/>
        </p:nvSpPr>
        <p:spPr>
          <a:xfrm>
            <a:off x="6134947" y="2422018"/>
            <a:ext cx="899735" cy="369332"/>
          </a:xfrm>
          <a:prstGeom prst="rect">
            <a:avLst/>
          </a:prstGeom>
          <a:noFill/>
        </p:spPr>
        <p:txBody>
          <a:bodyPr wrap="square" rtlCol="0">
            <a:spAutoFit/>
          </a:bodyPr>
          <a:lstStyle/>
          <a:p>
            <a:r>
              <a:rPr lang="zh-CN" altLang="en-US" dirty="0"/>
              <a:t>液体</a:t>
            </a:r>
            <a:r>
              <a:rPr lang="en-US" altLang="zh-CN" dirty="0"/>
              <a:t>B</a:t>
            </a:r>
            <a:endParaRPr lang="zh-CN" altLang="en-US" dirty="0"/>
          </a:p>
        </p:txBody>
      </p:sp>
      <p:grpSp>
        <p:nvGrpSpPr>
          <p:cNvPr id="46" name="组合 45">
            <a:extLst>
              <a:ext uri="{FF2B5EF4-FFF2-40B4-BE49-F238E27FC236}">
                <a16:creationId xmlns:a16="http://schemas.microsoft.com/office/drawing/2014/main" id="{63EF3077-2C5A-4379-AF36-80589F0EAF5A}"/>
              </a:ext>
            </a:extLst>
          </p:cNvPr>
          <p:cNvGrpSpPr/>
          <p:nvPr/>
        </p:nvGrpSpPr>
        <p:grpSpPr>
          <a:xfrm>
            <a:off x="1575828" y="2785770"/>
            <a:ext cx="2160000" cy="493279"/>
            <a:chOff x="1837359" y="2133600"/>
            <a:chExt cx="2160000" cy="309984"/>
          </a:xfrm>
        </p:grpSpPr>
        <p:sp>
          <p:nvSpPr>
            <p:cNvPr id="49" name="矩形 48">
              <a:extLst>
                <a:ext uri="{FF2B5EF4-FFF2-40B4-BE49-F238E27FC236}">
                  <a16:creationId xmlns:a16="http://schemas.microsoft.com/office/drawing/2014/main" id="{B2E86FDC-BE67-4524-B635-DCF40C9C9EE4}"/>
                </a:ext>
              </a:extLst>
            </p:cNvPr>
            <p:cNvSpPr/>
            <p:nvPr/>
          </p:nvSpPr>
          <p:spPr bwMode="auto">
            <a:xfrm>
              <a:off x="1838280" y="2291184"/>
              <a:ext cx="1440000" cy="152400"/>
            </a:xfrm>
            <a:prstGeom prst="rect">
              <a:avLst/>
            </a:prstGeom>
            <a:solidFill>
              <a:srgbClr val="73BC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rPr>
                <a:t>色散力</a:t>
              </a:r>
              <a:r>
                <a:rPr lang="en-US" altLang="zh-CN" sz="900" dirty="0" err="1">
                  <a:latin typeface="Adobe 宋体 Std L" panose="02020300000000000000" pitchFamily="18" charset="-122"/>
                  <a:ea typeface="Adobe 宋体 Std L" panose="02020300000000000000" pitchFamily="18" charset="-122"/>
                </a:rPr>
                <a:t>γ</a:t>
              </a:r>
              <a:r>
                <a:rPr lang="en-US" altLang="zh-CN" sz="900" baseline="30000" dirty="0" err="1">
                  <a:latin typeface="Adobe 宋体 Std L" panose="02020300000000000000" pitchFamily="18" charset="-122"/>
                  <a:ea typeface="Adobe 宋体 Std L" panose="02020300000000000000" pitchFamily="18" charset="-122"/>
                </a:rPr>
                <a:t>d</a:t>
              </a:r>
              <a:r>
                <a:rPr lang="en-US" altLang="zh-CN" sz="900" dirty="0">
                  <a:latin typeface="Adobe 宋体 Std L" panose="02020300000000000000" pitchFamily="18" charset="-122"/>
                  <a:ea typeface="Adobe 宋体 Std L" panose="02020300000000000000" pitchFamily="18" charset="-122"/>
                </a:rPr>
                <a:t>=40</a:t>
              </a:r>
              <a:r>
                <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rPr>
                <a:t> </a:t>
              </a:r>
            </a:p>
          </p:txBody>
        </p:sp>
        <p:grpSp>
          <p:nvGrpSpPr>
            <p:cNvPr id="41" name="组合 40">
              <a:extLst>
                <a:ext uri="{FF2B5EF4-FFF2-40B4-BE49-F238E27FC236}">
                  <a16:creationId xmlns:a16="http://schemas.microsoft.com/office/drawing/2014/main" id="{7E199BAB-26F9-49CD-8D1B-DE3A4D9232D1}"/>
                </a:ext>
              </a:extLst>
            </p:cNvPr>
            <p:cNvGrpSpPr/>
            <p:nvPr/>
          </p:nvGrpSpPr>
          <p:grpSpPr>
            <a:xfrm>
              <a:off x="1837359" y="2133600"/>
              <a:ext cx="2160000" cy="309984"/>
              <a:chOff x="1837359" y="2133600"/>
              <a:chExt cx="2160000" cy="309984"/>
            </a:xfrm>
          </p:grpSpPr>
          <p:sp>
            <p:nvSpPr>
              <p:cNvPr id="33" name="矩形 32">
                <a:extLst>
                  <a:ext uri="{FF2B5EF4-FFF2-40B4-BE49-F238E27FC236}">
                    <a16:creationId xmlns:a16="http://schemas.microsoft.com/office/drawing/2014/main" id="{108DF842-8AA6-446D-91B4-E344F01E262B}"/>
                  </a:ext>
                </a:extLst>
              </p:cNvPr>
              <p:cNvSpPr/>
              <p:nvPr/>
            </p:nvSpPr>
            <p:spPr bwMode="auto">
              <a:xfrm>
                <a:off x="1837359" y="2133600"/>
                <a:ext cx="2160000" cy="152400"/>
              </a:xfrm>
              <a:prstGeom prst="rect">
                <a:avLst/>
              </a:prstGeom>
              <a:solidFill>
                <a:srgbClr val="92D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Times New Roman" pitchFamily="18" charset="0"/>
                  </a:rPr>
                  <a:t>表面张力 </a:t>
                </a:r>
                <a:r>
                  <a:rPr kumimoji="0" lang="en-US" altLang="zh-CN" sz="1200" b="0" i="0" u="none" strike="noStrike" cap="none" normalizeH="0" baseline="0" dirty="0">
                    <a:ln>
                      <a:noFill/>
                    </a:ln>
                    <a:solidFill>
                      <a:schemeClr val="tx1"/>
                    </a:solidFill>
                    <a:effectLst/>
                    <a:latin typeface="Times New Roman" pitchFamily="18" charset="0"/>
                  </a:rPr>
                  <a:t>γ =50 (</a:t>
                </a:r>
                <a:r>
                  <a:rPr kumimoji="0" lang="en-US" altLang="zh-CN" sz="1200" b="0" i="0" u="none" strike="noStrike" cap="none" normalizeH="0" baseline="0" dirty="0" err="1">
                    <a:ln>
                      <a:noFill/>
                    </a:ln>
                    <a:solidFill>
                      <a:schemeClr val="tx1"/>
                    </a:solidFill>
                    <a:effectLst/>
                    <a:latin typeface="Times New Roman" pitchFamily="18" charset="0"/>
                  </a:rPr>
                  <a:t>mN</a:t>
                </a:r>
                <a:r>
                  <a:rPr kumimoji="0" lang="en-US" altLang="zh-CN" sz="1200" b="0" i="0" u="none" strike="noStrike" cap="none" normalizeH="0" baseline="0" dirty="0">
                    <a:ln>
                      <a:noFill/>
                    </a:ln>
                    <a:solidFill>
                      <a:schemeClr val="tx1"/>
                    </a:solidFill>
                    <a:effectLst/>
                    <a:latin typeface="Times New Roman" pitchFamily="18" charset="0"/>
                  </a:rPr>
                  <a:t>/m)</a:t>
                </a:r>
                <a:endParaRPr kumimoji="0" lang="zh-CN" altLang="en-US" sz="1200" b="0" i="0" u="none" strike="noStrike" cap="none" normalizeH="0" baseline="0" dirty="0">
                  <a:ln>
                    <a:noFill/>
                  </a:ln>
                  <a:solidFill>
                    <a:schemeClr val="tx1"/>
                  </a:solidFill>
                  <a:effectLst/>
                  <a:latin typeface="Times New Roman" pitchFamily="18" charset="0"/>
                </a:endParaRPr>
              </a:p>
            </p:txBody>
          </p:sp>
          <p:sp>
            <p:nvSpPr>
              <p:cNvPr id="50" name="矩形 49">
                <a:extLst>
                  <a:ext uri="{FF2B5EF4-FFF2-40B4-BE49-F238E27FC236}">
                    <a16:creationId xmlns:a16="http://schemas.microsoft.com/office/drawing/2014/main" id="{752638C8-C275-460B-B8C7-47D527877333}"/>
                  </a:ext>
                </a:extLst>
              </p:cNvPr>
              <p:cNvSpPr/>
              <p:nvPr/>
            </p:nvSpPr>
            <p:spPr bwMode="auto">
              <a:xfrm>
                <a:off x="3277359" y="2291184"/>
                <a:ext cx="720000" cy="152400"/>
              </a:xfrm>
              <a:prstGeom prst="rect">
                <a:avLst/>
              </a:prstGeom>
              <a:solidFill>
                <a:srgbClr val="3585DC"/>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lang="zh-CN" altLang="en-US" sz="900" dirty="0"/>
                  <a:t>极性力</a:t>
                </a:r>
                <a:r>
                  <a:rPr lang="en-US" altLang="zh-CN" sz="900" dirty="0" err="1"/>
                  <a:t>γ</a:t>
                </a:r>
                <a:r>
                  <a:rPr lang="en-US" altLang="zh-CN" sz="900" baseline="30000" dirty="0" err="1"/>
                  <a:t>d</a:t>
                </a:r>
                <a:r>
                  <a:rPr lang="en-US" altLang="zh-CN" sz="900" baseline="30000" dirty="0"/>
                  <a:t> </a:t>
                </a:r>
                <a:r>
                  <a:rPr lang="en-US" altLang="zh-CN" sz="900" dirty="0"/>
                  <a:t>= 10</a:t>
                </a:r>
                <a:endParaRPr kumimoji="0" lang="zh-CN" altLang="en-US" sz="900" b="0" i="0" u="none" strike="noStrike" cap="none" normalizeH="0" baseline="0" dirty="0">
                  <a:ln>
                    <a:noFill/>
                  </a:ln>
                  <a:solidFill>
                    <a:schemeClr val="tx1"/>
                  </a:solidFill>
                  <a:effectLst/>
                  <a:latin typeface="Times New Roman" pitchFamily="18" charset="0"/>
                </a:endParaRPr>
              </a:p>
            </p:txBody>
          </p:sp>
        </p:grpSp>
      </p:grpSp>
      <p:grpSp>
        <p:nvGrpSpPr>
          <p:cNvPr id="51" name="组合 50">
            <a:extLst>
              <a:ext uri="{FF2B5EF4-FFF2-40B4-BE49-F238E27FC236}">
                <a16:creationId xmlns:a16="http://schemas.microsoft.com/office/drawing/2014/main" id="{5CF438B8-5B48-401B-8BB3-63C10676AD5F}"/>
              </a:ext>
            </a:extLst>
          </p:cNvPr>
          <p:cNvGrpSpPr/>
          <p:nvPr/>
        </p:nvGrpSpPr>
        <p:grpSpPr>
          <a:xfrm>
            <a:off x="5504814" y="2785770"/>
            <a:ext cx="2160000" cy="493279"/>
            <a:chOff x="1837359" y="2133600"/>
            <a:chExt cx="2160000" cy="309984"/>
          </a:xfrm>
        </p:grpSpPr>
        <p:sp>
          <p:nvSpPr>
            <p:cNvPr id="52" name="矩形 51">
              <a:extLst>
                <a:ext uri="{FF2B5EF4-FFF2-40B4-BE49-F238E27FC236}">
                  <a16:creationId xmlns:a16="http://schemas.microsoft.com/office/drawing/2014/main" id="{1F0EAA94-EEBD-412A-AF6E-0A9057F26789}"/>
                </a:ext>
              </a:extLst>
            </p:cNvPr>
            <p:cNvSpPr/>
            <p:nvPr/>
          </p:nvSpPr>
          <p:spPr bwMode="auto">
            <a:xfrm>
              <a:off x="1838280" y="2291184"/>
              <a:ext cx="719079" cy="152400"/>
            </a:xfrm>
            <a:prstGeom prst="rect">
              <a:avLst/>
            </a:prstGeom>
            <a:solidFill>
              <a:srgbClr val="73BC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rPr>
                <a:t>色散力</a:t>
              </a:r>
              <a:r>
                <a:rPr lang="en-US" altLang="zh-CN" sz="900" dirty="0" err="1">
                  <a:latin typeface="Adobe 宋体 Std L" panose="02020300000000000000" pitchFamily="18" charset="-122"/>
                  <a:ea typeface="Adobe 宋体 Std L" panose="02020300000000000000" pitchFamily="18" charset="-122"/>
                </a:rPr>
                <a:t>γ</a:t>
              </a:r>
              <a:r>
                <a:rPr lang="en-US" altLang="zh-CN" sz="900" baseline="30000" dirty="0" err="1">
                  <a:latin typeface="Adobe 宋体 Std L" panose="02020300000000000000" pitchFamily="18" charset="-122"/>
                  <a:ea typeface="Adobe 宋体 Std L" panose="02020300000000000000" pitchFamily="18" charset="-122"/>
                </a:rPr>
                <a:t>d</a:t>
              </a:r>
              <a:r>
                <a:rPr lang="en-US" altLang="zh-CN" sz="900" dirty="0">
                  <a:latin typeface="Adobe 宋体 Std L" panose="02020300000000000000" pitchFamily="18" charset="-122"/>
                  <a:ea typeface="Adobe 宋体 Std L" panose="02020300000000000000" pitchFamily="18" charset="-122"/>
                </a:rPr>
                <a:t>=10</a:t>
              </a:r>
              <a:r>
                <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rPr>
                <a:t> </a:t>
              </a:r>
            </a:p>
          </p:txBody>
        </p:sp>
        <p:grpSp>
          <p:nvGrpSpPr>
            <p:cNvPr id="53" name="组合 52">
              <a:extLst>
                <a:ext uri="{FF2B5EF4-FFF2-40B4-BE49-F238E27FC236}">
                  <a16:creationId xmlns:a16="http://schemas.microsoft.com/office/drawing/2014/main" id="{C41F264B-340B-4310-B68D-BDD13D856447}"/>
                </a:ext>
              </a:extLst>
            </p:cNvPr>
            <p:cNvGrpSpPr/>
            <p:nvPr/>
          </p:nvGrpSpPr>
          <p:grpSpPr>
            <a:xfrm>
              <a:off x="1837359" y="2133600"/>
              <a:ext cx="2160000" cy="309984"/>
              <a:chOff x="1837359" y="2133600"/>
              <a:chExt cx="2160000" cy="309984"/>
            </a:xfrm>
          </p:grpSpPr>
          <p:sp>
            <p:nvSpPr>
              <p:cNvPr id="54" name="矩形 53">
                <a:extLst>
                  <a:ext uri="{FF2B5EF4-FFF2-40B4-BE49-F238E27FC236}">
                    <a16:creationId xmlns:a16="http://schemas.microsoft.com/office/drawing/2014/main" id="{9CFFA228-470B-4460-B0A6-DF9AAB47C0DC}"/>
                  </a:ext>
                </a:extLst>
              </p:cNvPr>
              <p:cNvSpPr/>
              <p:nvPr/>
            </p:nvSpPr>
            <p:spPr bwMode="auto">
              <a:xfrm>
                <a:off x="1837359" y="2133600"/>
                <a:ext cx="2160000" cy="152400"/>
              </a:xfrm>
              <a:prstGeom prst="rect">
                <a:avLst/>
              </a:prstGeom>
              <a:solidFill>
                <a:srgbClr val="92D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Times New Roman" pitchFamily="18" charset="0"/>
                  </a:rPr>
                  <a:t>表面张力 </a:t>
                </a:r>
                <a:r>
                  <a:rPr kumimoji="0" lang="en-US" altLang="zh-CN" sz="1200" b="0" i="0" u="none" strike="noStrike" cap="none" normalizeH="0" baseline="0" dirty="0">
                    <a:ln>
                      <a:noFill/>
                    </a:ln>
                    <a:solidFill>
                      <a:schemeClr val="tx1"/>
                    </a:solidFill>
                    <a:effectLst/>
                    <a:latin typeface="Times New Roman" pitchFamily="18" charset="0"/>
                  </a:rPr>
                  <a:t>γ =50 (</a:t>
                </a:r>
                <a:r>
                  <a:rPr kumimoji="0" lang="en-US" altLang="zh-CN" sz="1200" b="0" i="0" u="none" strike="noStrike" cap="none" normalizeH="0" baseline="0" dirty="0" err="1">
                    <a:ln>
                      <a:noFill/>
                    </a:ln>
                    <a:solidFill>
                      <a:schemeClr val="tx1"/>
                    </a:solidFill>
                    <a:effectLst/>
                    <a:latin typeface="Times New Roman" pitchFamily="18" charset="0"/>
                  </a:rPr>
                  <a:t>mN</a:t>
                </a:r>
                <a:r>
                  <a:rPr kumimoji="0" lang="en-US" altLang="zh-CN" sz="1200" b="0" i="0" u="none" strike="noStrike" cap="none" normalizeH="0" baseline="0" dirty="0">
                    <a:ln>
                      <a:noFill/>
                    </a:ln>
                    <a:solidFill>
                      <a:schemeClr val="tx1"/>
                    </a:solidFill>
                    <a:effectLst/>
                    <a:latin typeface="Times New Roman" pitchFamily="18" charset="0"/>
                  </a:rPr>
                  <a:t>/m)</a:t>
                </a:r>
                <a:endParaRPr kumimoji="0" lang="zh-CN" altLang="en-US" sz="1200" b="0" i="0" u="none" strike="noStrike" cap="none" normalizeH="0" baseline="0" dirty="0">
                  <a:ln>
                    <a:noFill/>
                  </a:ln>
                  <a:solidFill>
                    <a:schemeClr val="tx1"/>
                  </a:solidFill>
                  <a:effectLst/>
                  <a:latin typeface="Times New Roman" pitchFamily="18" charset="0"/>
                </a:endParaRPr>
              </a:p>
            </p:txBody>
          </p:sp>
          <p:sp>
            <p:nvSpPr>
              <p:cNvPr id="55" name="矩形 54">
                <a:extLst>
                  <a:ext uri="{FF2B5EF4-FFF2-40B4-BE49-F238E27FC236}">
                    <a16:creationId xmlns:a16="http://schemas.microsoft.com/office/drawing/2014/main" id="{05DECB78-8C5F-44A9-B569-2ED058AB5155}"/>
                  </a:ext>
                </a:extLst>
              </p:cNvPr>
              <p:cNvSpPr/>
              <p:nvPr/>
            </p:nvSpPr>
            <p:spPr bwMode="auto">
              <a:xfrm>
                <a:off x="2557359" y="2291184"/>
                <a:ext cx="1440000" cy="152400"/>
              </a:xfrm>
              <a:prstGeom prst="rect">
                <a:avLst/>
              </a:prstGeom>
              <a:solidFill>
                <a:srgbClr val="3585DC"/>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lang="zh-CN" altLang="en-US" sz="900" dirty="0"/>
                  <a:t>极性力</a:t>
                </a:r>
                <a:r>
                  <a:rPr lang="en-US" altLang="zh-CN" sz="900" dirty="0" err="1"/>
                  <a:t>γ</a:t>
                </a:r>
                <a:r>
                  <a:rPr lang="en-US" altLang="zh-CN" sz="900" baseline="30000" dirty="0" err="1"/>
                  <a:t>d</a:t>
                </a:r>
                <a:r>
                  <a:rPr lang="en-US" altLang="zh-CN" sz="900" baseline="30000" dirty="0"/>
                  <a:t> </a:t>
                </a:r>
                <a:r>
                  <a:rPr lang="en-US" altLang="zh-CN" sz="900" dirty="0"/>
                  <a:t>= 40</a:t>
                </a:r>
                <a:endParaRPr kumimoji="0" lang="zh-CN" altLang="en-US" sz="900" b="0" i="0" u="none" strike="noStrike" cap="none" normalizeH="0" baseline="0" dirty="0">
                  <a:ln>
                    <a:noFill/>
                  </a:ln>
                  <a:solidFill>
                    <a:schemeClr val="tx1"/>
                  </a:solidFill>
                  <a:effectLst/>
                  <a:latin typeface="Times New Roman" pitchFamily="18" charset="0"/>
                </a:endParaRPr>
              </a:p>
            </p:txBody>
          </p:sp>
        </p:grpSp>
      </p:grpSp>
      <p:grpSp>
        <p:nvGrpSpPr>
          <p:cNvPr id="61" name="组合 60">
            <a:extLst>
              <a:ext uri="{FF2B5EF4-FFF2-40B4-BE49-F238E27FC236}">
                <a16:creationId xmlns:a16="http://schemas.microsoft.com/office/drawing/2014/main" id="{7B80EC8F-2555-4B67-B3AD-037CE27F31A1}"/>
              </a:ext>
            </a:extLst>
          </p:cNvPr>
          <p:cNvGrpSpPr/>
          <p:nvPr/>
        </p:nvGrpSpPr>
        <p:grpSpPr>
          <a:xfrm>
            <a:off x="3492000" y="5312833"/>
            <a:ext cx="2160000" cy="493279"/>
            <a:chOff x="1837359" y="2133600"/>
            <a:chExt cx="2160000" cy="309984"/>
          </a:xfrm>
        </p:grpSpPr>
        <p:sp>
          <p:nvSpPr>
            <p:cNvPr id="62" name="矩形 61">
              <a:extLst>
                <a:ext uri="{FF2B5EF4-FFF2-40B4-BE49-F238E27FC236}">
                  <a16:creationId xmlns:a16="http://schemas.microsoft.com/office/drawing/2014/main" id="{7E16ED0C-DC2F-4730-B49C-BA5DD4C5C89D}"/>
                </a:ext>
              </a:extLst>
            </p:cNvPr>
            <p:cNvSpPr/>
            <p:nvPr/>
          </p:nvSpPr>
          <p:spPr bwMode="auto">
            <a:xfrm>
              <a:off x="1837360" y="2291184"/>
              <a:ext cx="1456628" cy="152400"/>
            </a:xfrm>
            <a:prstGeom prst="rect">
              <a:avLst/>
            </a:prstGeom>
            <a:solidFill>
              <a:srgbClr val="73BC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rPr>
                <a:t>色散力</a:t>
              </a:r>
              <a:r>
                <a:rPr lang="en-US" altLang="zh-CN" sz="900" dirty="0" err="1">
                  <a:latin typeface="Adobe 宋体 Std L" panose="02020300000000000000" pitchFamily="18" charset="-122"/>
                  <a:ea typeface="Adobe 宋体 Std L" panose="02020300000000000000" pitchFamily="18" charset="-122"/>
                </a:rPr>
                <a:t>γ</a:t>
              </a:r>
              <a:r>
                <a:rPr lang="en-US" altLang="zh-CN" sz="900" baseline="30000" dirty="0" err="1">
                  <a:latin typeface="Adobe 宋体 Std L" panose="02020300000000000000" pitchFamily="18" charset="-122"/>
                  <a:ea typeface="Adobe 宋体 Std L" panose="02020300000000000000" pitchFamily="18" charset="-122"/>
                </a:rPr>
                <a:t>d</a:t>
              </a:r>
              <a:r>
                <a:rPr lang="en-US" altLang="zh-CN" sz="900" dirty="0">
                  <a:latin typeface="Adobe 宋体 Std L" panose="02020300000000000000" pitchFamily="18" charset="-122"/>
                  <a:ea typeface="Adobe 宋体 Std L" panose="02020300000000000000" pitchFamily="18" charset="-122"/>
                </a:rPr>
                <a:t>=40</a:t>
              </a:r>
              <a:endPar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endParaRPr>
            </a:p>
          </p:txBody>
        </p:sp>
        <p:grpSp>
          <p:nvGrpSpPr>
            <p:cNvPr id="63" name="组合 62">
              <a:extLst>
                <a:ext uri="{FF2B5EF4-FFF2-40B4-BE49-F238E27FC236}">
                  <a16:creationId xmlns:a16="http://schemas.microsoft.com/office/drawing/2014/main" id="{27A9308E-362A-4296-B1F8-824D59EF9661}"/>
                </a:ext>
              </a:extLst>
            </p:cNvPr>
            <p:cNvGrpSpPr/>
            <p:nvPr/>
          </p:nvGrpSpPr>
          <p:grpSpPr>
            <a:xfrm>
              <a:off x="1837359" y="2133600"/>
              <a:ext cx="2160000" cy="309984"/>
              <a:chOff x="1837359" y="2133600"/>
              <a:chExt cx="2160000" cy="309984"/>
            </a:xfrm>
          </p:grpSpPr>
          <p:sp>
            <p:nvSpPr>
              <p:cNvPr id="64" name="矩形 63">
                <a:extLst>
                  <a:ext uri="{FF2B5EF4-FFF2-40B4-BE49-F238E27FC236}">
                    <a16:creationId xmlns:a16="http://schemas.microsoft.com/office/drawing/2014/main" id="{11DFE176-C8C1-45F5-B3E6-14864E6686E9}"/>
                  </a:ext>
                </a:extLst>
              </p:cNvPr>
              <p:cNvSpPr/>
              <p:nvPr/>
            </p:nvSpPr>
            <p:spPr bwMode="auto">
              <a:xfrm>
                <a:off x="1837359" y="2133600"/>
                <a:ext cx="2160000" cy="152400"/>
              </a:xfrm>
              <a:prstGeom prst="rect">
                <a:avLst/>
              </a:prstGeom>
              <a:solidFill>
                <a:srgbClr val="92D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200" dirty="0"/>
                  <a:t>表面自由能</a:t>
                </a:r>
                <a:r>
                  <a:rPr kumimoji="0" lang="zh-CN" altLang="en-US" sz="1200" b="0" i="0" u="none" strike="noStrike" cap="none" normalizeH="0" baseline="0" dirty="0">
                    <a:ln>
                      <a:noFill/>
                    </a:ln>
                    <a:solidFill>
                      <a:schemeClr val="tx1"/>
                    </a:solidFill>
                    <a:effectLst/>
                    <a:latin typeface="Times New Roman" pitchFamily="18" charset="0"/>
                  </a:rPr>
                  <a:t> </a:t>
                </a:r>
                <a:r>
                  <a:rPr kumimoji="0" lang="en-US" altLang="zh-CN" sz="1200" b="0" i="0" u="none" strike="noStrike" cap="none" normalizeH="0" baseline="0" dirty="0">
                    <a:ln>
                      <a:noFill/>
                    </a:ln>
                    <a:solidFill>
                      <a:schemeClr val="tx1"/>
                    </a:solidFill>
                    <a:effectLst/>
                    <a:latin typeface="Times New Roman" pitchFamily="18" charset="0"/>
                  </a:rPr>
                  <a:t>γ =50 (</a:t>
                </a:r>
                <a:r>
                  <a:rPr kumimoji="0" lang="en-US" altLang="zh-CN" sz="1200" b="0" i="0" u="none" strike="noStrike" cap="none" normalizeH="0" baseline="0" dirty="0" err="1">
                    <a:ln>
                      <a:noFill/>
                    </a:ln>
                    <a:solidFill>
                      <a:schemeClr val="tx1"/>
                    </a:solidFill>
                    <a:effectLst/>
                    <a:latin typeface="Times New Roman" pitchFamily="18" charset="0"/>
                  </a:rPr>
                  <a:t>mN</a:t>
                </a:r>
                <a:r>
                  <a:rPr kumimoji="0" lang="en-US" altLang="zh-CN" sz="1200" b="0" i="0" u="none" strike="noStrike" cap="none" normalizeH="0" baseline="0" dirty="0">
                    <a:ln>
                      <a:noFill/>
                    </a:ln>
                    <a:solidFill>
                      <a:schemeClr val="tx1"/>
                    </a:solidFill>
                    <a:effectLst/>
                    <a:latin typeface="Times New Roman" pitchFamily="18" charset="0"/>
                  </a:rPr>
                  <a:t>/m)</a:t>
                </a:r>
                <a:endParaRPr kumimoji="0" lang="zh-CN" altLang="en-US" sz="1200" b="0" i="0" u="none" strike="noStrike" cap="none" normalizeH="0" baseline="0" dirty="0">
                  <a:ln>
                    <a:noFill/>
                  </a:ln>
                  <a:solidFill>
                    <a:schemeClr val="tx1"/>
                  </a:solidFill>
                  <a:effectLst/>
                  <a:latin typeface="Times New Roman" pitchFamily="18" charset="0"/>
                </a:endParaRPr>
              </a:p>
            </p:txBody>
          </p:sp>
          <p:sp>
            <p:nvSpPr>
              <p:cNvPr id="65" name="矩形 64">
                <a:extLst>
                  <a:ext uri="{FF2B5EF4-FFF2-40B4-BE49-F238E27FC236}">
                    <a16:creationId xmlns:a16="http://schemas.microsoft.com/office/drawing/2014/main" id="{AE6CA0AE-4305-496B-9BA7-2B4C4C185D63}"/>
                  </a:ext>
                </a:extLst>
              </p:cNvPr>
              <p:cNvSpPr/>
              <p:nvPr/>
            </p:nvSpPr>
            <p:spPr bwMode="auto">
              <a:xfrm>
                <a:off x="3293987" y="2291184"/>
                <a:ext cx="703371" cy="152400"/>
              </a:xfrm>
              <a:prstGeom prst="rect">
                <a:avLst/>
              </a:prstGeom>
              <a:solidFill>
                <a:srgbClr val="3585DC"/>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lang="zh-CN" altLang="en-US" sz="900" dirty="0"/>
                  <a:t>极性力</a:t>
                </a:r>
                <a:r>
                  <a:rPr lang="en-US" altLang="zh-CN" sz="900" dirty="0" err="1"/>
                  <a:t>γ</a:t>
                </a:r>
                <a:r>
                  <a:rPr lang="en-US" altLang="zh-CN" sz="900" baseline="30000" dirty="0" err="1"/>
                  <a:t>d</a:t>
                </a:r>
                <a:r>
                  <a:rPr lang="en-US" altLang="zh-CN" sz="900" baseline="30000" dirty="0"/>
                  <a:t> </a:t>
                </a:r>
                <a:r>
                  <a:rPr lang="en-US" altLang="zh-CN" sz="900" dirty="0"/>
                  <a:t>= 10</a:t>
                </a:r>
                <a:endParaRPr kumimoji="0" lang="zh-CN" altLang="en-US" sz="900" b="0" i="0" u="none" strike="noStrike" cap="none" normalizeH="0" baseline="0" dirty="0">
                  <a:ln>
                    <a:noFill/>
                  </a:ln>
                  <a:solidFill>
                    <a:schemeClr val="tx1"/>
                  </a:solidFill>
                  <a:effectLst/>
                  <a:latin typeface="Times New Roman" pitchFamily="18" charset="0"/>
                </a:endParaRPr>
              </a:p>
            </p:txBody>
          </p:sp>
        </p:grpSp>
      </p:grpSp>
      <p:cxnSp>
        <p:nvCxnSpPr>
          <p:cNvPr id="77" name="直接箭头连接符 76">
            <a:extLst>
              <a:ext uri="{FF2B5EF4-FFF2-40B4-BE49-F238E27FC236}">
                <a16:creationId xmlns:a16="http://schemas.microsoft.com/office/drawing/2014/main" id="{40533CF2-D755-40AF-B529-77DCEA2292C9}"/>
              </a:ext>
            </a:extLst>
          </p:cNvPr>
          <p:cNvCxnSpPr>
            <a:cxnSpLocks/>
          </p:cNvCxnSpPr>
          <p:nvPr/>
        </p:nvCxnSpPr>
        <p:spPr bwMode="auto">
          <a:xfrm flipH="1" flipV="1">
            <a:off x="2666591" y="4148332"/>
            <a:ext cx="1263050" cy="397977"/>
          </a:xfrm>
          <a:prstGeom prst="straightConnector1">
            <a:avLst/>
          </a:prstGeom>
          <a:solidFill>
            <a:schemeClr val="accent1"/>
          </a:solidFill>
          <a:ln w="9525" cap="flat" cmpd="sng" algn="ctr">
            <a:solidFill>
              <a:srgbClr val="00B0F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文本框 77">
            <a:extLst>
              <a:ext uri="{FF2B5EF4-FFF2-40B4-BE49-F238E27FC236}">
                <a16:creationId xmlns:a16="http://schemas.microsoft.com/office/drawing/2014/main" id="{A65CD75C-90E1-4731-A5BD-7FF1D1FD2B24}"/>
              </a:ext>
            </a:extLst>
          </p:cNvPr>
          <p:cNvSpPr txBox="1"/>
          <p:nvPr/>
        </p:nvSpPr>
        <p:spPr>
          <a:xfrm>
            <a:off x="5085113" y="4098133"/>
            <a:ext cx="402128" cy="369332"/>
          </a:xfrm>
          <a:prstGeom prst="rect">
            <a:avLst/>
          </a:prstGeom>
          <a:noFill/>
        </p:spPr>
        <p:txBody>
          <a:bodyPr wrap="square" rtlCol="0">
            <a:spAutoFit/>
          </a:bodyPr>
          <a:lstStyle/>
          <a:p>
            <a:r>
              <a:rPr lang="zh-CN" altLang="en-US" dirty="0">
                <a:solidFill>
                  <a:srgbClr val="FF0000"/>
                </a:solidFill>
              </a:rPr>
              <a:t>？</a:t>
            </a:r>
          </a:p>
        </p:txBody>
      </p:sp>
      <p:cxnSp>
        <p:nvCxnSpPr>
          <p:cNvPr id="79" name="直接箭头连接符 78">
            <a:extLst>
              <a:ext uri="{FF2B5EF4-FFF2-40B4-BE49-F238E27FC236}">
                <a16:creationId xmlns:a16="http://schemas.microsoft.com/office/drawing/2014/main" id="{D95BD2A1-CCCB-4A13-A997-156D64313910}"/>
              </a:ext>
            </a:extLst>
          </p:cNvPr>
          <p:cNvCxnSpPr>
            <a:cxnSpLocks/>
          </p:cNvCxnSpPr>
          <p:nvPr/>
        </p:nvCxnSpPr>
        <p:spPr bwMode="auto">
          <a:xfrm flipV="1">
            <a:off x="4982600" y="4068494"/>
            <a:ext cx="848350" cy="477816"/>
          </a:xfrm>
          <a:prstGeom prst="straightConnector1">
            <a:avLst/>
          </a:prstGeom>
          <a:solidFill>
            <a:schemeClr val="accent1"/>
          </a:solidFill>
          <a:ln w="9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文本框 79">
            <a:extLst>
              <a:ext uri="{FF2B5EF4-FFF2-40B4-BE49-F238E27FC236}">
                <a16:creationId xmlns:a16="http://schemas.microsoft.com/office/drawing/2014/main" id="{4C1A8733-1AB9-4217-BB0A-EE4794CB669D}"/>
              </a:ext>
            </a:extLst>
          </p:cNvPr>
          <p:cNvSpPr txBox="1"/>
          <p:nvPr/>
        </p:nvSpPr>
        <p:spPr>
          <a:xfrm>
            <a:off x="3238975" y="4107470"/>
            <a:ext cx="402128" cy="369332"/>
          </a:xfrm>
          <a:prstGeom prst="rect">
            <a:avLst/>
          </a:prstGeom>
          <a:noFill/>
        </p:spPr>
        <p:txBody>
          <a:bodyPr wrap="square" rtlCol="0">
            <a:spAutoFit/>
          </a:bodyPr>
          <a:lstStyle/>
          <a:p>
            <a:r>
              <a:rPr lang="zh-CN" altLang="en-US" dirty="0">
                <a:solidFill>
                  <a:srgbClr val="3399FF"/>
                </a:solidFill>
              </a:rPr>
              <a:t>？</a:t>
            </a:r>
          </a:p>
        </p:txBody>
      </p:sp>
      <p:sp>
        <p:nvSpPr>
          <p:cNvPr id="98" name="文本框 97">
            <a:extLst>
              <a:ext uri="{FF2B5EF4-FFF2-40B4-BE49-F238E27FC236}">
                <a16:creationId xmlns:a16="http://schemas.microsoft.com/office/drawing/2014/main" id="{84A6B4CC-E7B7-4889-8358-351252DC1B33}"/>
              </a:ext>
            </a:extLst>
          </p:cNvPr>
          <p:cNvSpPr txBox="1"/>
          <p:nvPr/>
        </p:nvSpPr>
        <p:spPr>
          <a:xfrm>
            <a:off x="4122133" y="5897515"/>
            <a:ext cx="899735" cy="369332"/>
          </a:xfrm>
          <a:prstGeom prst="rect">
            <a:avLst/>
          </a:prstGeom>
          <a:noFill/>
        </p:spPr>
        <p:txBody>
          <a:bodyPr wrap="square" rtlCol="0">
            <a:spAutoFit/>
          </a:bodyPr>
          <a:lstStyle/>
          <a:p>
            <a:r>
              <a:rPr lang="zh-CN" altLang="en-US" dirty="0"/>
              <a:t>固体</a:t>
            </a:r>
            <a:r>
              <a:rPr lang="en-US" altLang="zh-CN" dirty="0"/>
              <a:t>A</a:t>
            </a:r>
          </a:p>
        </p:txBody>
      </p:sp>
      <p:sp>
        <p:nvSpPr>
          <p:cNvPr id="57" name="Rectangle 2">
            <a:extLst>
              <a:ext uri="{FF2B5EF4-FFF2-40B4-BE49-F238E27FC236}">
                <a16:creationId xmlns:a16="http://schemas.microsoft.com/office/drawing/2014/main" id="{88928B1D-E0DE-4734-BCCD-3A0F1E3B7DC7}"/>
              </a:ext>
            </a:extLst>
          </p:cNvPr>
          <p:cNvSpPr txBox="1">
            <a:spLocks noChangeArrowheads="1"/>
          </p:cNvSpPr>
          <p:nvPr/>
        </p:nvSpPr>
        <p:spPr bwMode="black">
          <a:xfrm>
            <a:off x="2060650" y="426263"/>
            <a:ext cx="5843899" cy="633688"/>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rPr>
              <a:t>表面自由能计算方法</a:t>
            </a:r>
            <a:endParaRPr lang="en-US" altLang="zh-CN" sz="2000" dirty="0">
              <a:solidFill>
                <a:srgbClr val="244279"/>
              </a:solidFill>
              <a:latin typeface="Adobe 黑体 Std R" panose="020B0400000000000000" pitchFamily="34" charset="-122"/>
              <a:ea typeface="Adobe 黑体 Std R" panose="020B0400000000000000" pitchFamily="34" charset="-122"/>
            </a:endParaRPr>
          </a:p>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表面自由能应用：如何准确理解表面自由能的分量值</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58" name="图片 57">
            <a:extLst>
              <a:ext uri="{FF2B5EF4-FFF2-40B4-BE49-F238E27FC236}">
                <a16:creationId xmlns:a16="http://schemas.microsoft.com/office/drawing/2014/main" id="{55446E8E-1673-4C6C-AA5B-E1E146E2FD55}"/>
              </a:ext>
            </a:extLst>
          </p:cNvPr>
          <p:cNvPicPr>
            <a:picLocks noChangeAspect="1"/>
          </p:cNvPicPr>
          <p:nvPr/>
        </p:nvPicPr>
        <p:blipFill>
          <a:blip r:embed="rId4"/>
          <a:stretch>
            <a:fillRect/>
          </a:stretch>
        </p:blipFill>
        <p:spPr>
          <a:xfrm>
            <a:off x="1295400" y="335797"/>
            <a:ext cx="865183" cy="772278"/>
          </a:xfrm>
          <a:prstGeom prst="rect">
            <a:avLst/>
          </a:prstGeom>
        </p:spPr>
      </p:pic>
    </p:spTree>
    <p:extLst>
      <p:ext uri="{BB962C8B-B14F-4D97-AF65-F5344CB8AC3E}">
        <p14:creationId xmlns:p14="http://schemas.microsoft.com/office/powerpoint/2010/main" val="213614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fill="hold"/>
                                        <p:tgtEl>
                                          <p:spTgt spid="58"/>
                                        </p:tgtEl>
                                        <p:attrNameLst>
                                          <p:attrName>ppt_x</p:attrName>
                                        </p:attrNameLst>
                                      </p:cBhvr>
                                      <p:tavLst>
                                        <p:tav tm="0">
                                          <p:val>
                                            <p:strVal val="#ppt_x"/>
                                          </p:val>
                                        </p:tav>
                                        <p:tav tm="100000">
                                          <p:val>
                                            <p:strVal val="#ppt_x"/>
                                          </p:val>
                                        </p:tav>
                                      </p:tavLst>
                                    </p:anim>
                                    <p:anim calcmode="lin" valueType="num">
                                      <p:cBhvr additive="base">
                                        <p:cTn id="13"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par>
                                <p:cTn id="28" presetID="22" presetClass="entr" presetSubtype="8"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right)">
                                      <p:cBhvr>
                                        <p:cTn id="35" dur="500"/>
                                        <p:tgtEl>
                                          <p:spTgt spid="7"/>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right)">
                                      <p:cBhvr>
                                        <p:cTn id="38" dur="500"/>
                                        <p:tgtEl>
                                          <p:spTgt spid="47"/>
                                        </p:tgtEl>
                                      </p:cBhvr>
                                    </p:animEffect>
                                  </p:childTnLst>
                                </p:cTn>
                              </p:par>
                              <p:par>
                                <p:cTn id="39" presetID="22" presetClass="entr" presetSubtype="2"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right)">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down)">
                                      <p:cBhvr>
                                        <p:cTn id="46" dur="500"/>
                                        <p:tgtEl>
                                          <p:spTgt spid="34"/>
                                        </p:tgtEl>
                                      </p:cBhvr>
                                    </p:animEffect>
                                  </p:childTnLst>
                                </p:cTn>
                              </p:par>
                              <p:par>
                                <p:cTn id="47" presetID="22" presetClass="entr" presetSubtype="4"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down)">
                                      <p:cBhvr>
                                        <p:cTn id="49" dur="500"/>
                                        <p:tgtEl>
                                          <p:spTgt spid="6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wipe(down)">
                                      <p:cBhvr>
                                        <p:cTn id="52" dur="500"/>
                                        <p:tgtEl>
                                          <p:spTgt spid="9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wipe(down)">
                                      <p:cBhvr>
                                        <p:cTn id="57" dur="500"/>
                                        <p:tgtEl>
                                          <p:spTgt spid="7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wipe(down)">
                                      <p:cBhvr>
                                        <p:cTn id="60" dur="500"/>
                                        <p:tgtEl>
                                          <p:spTgt spid="80"/>
                                        </p:tgtEl>
                                      </p:cBhvr>
                                    </p:animEffect>
                                  </p:childTnLst>
                                </p:cTn>
                              </p:par>
                            </p:childTnLst>
                          </p:cTn>
                        </p:par>
                        <p:par>
                          <p:cTn id="61" fill="hold">
                            <p:stCondLst>
                              <p:cond delay="500"/>
                            </p:stCondLst>
                            <p:childTnLst>
                              <p:par>
                                <p:cTn id="62" presetID="22" presetClass="entr" presetSubtype="4" fill="hold" nodeType="after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wipe(down)">
                                      <p:cBhvr>
                                        <p:cTn id="64" dur="500"/>
                                        <p:tgtEl>
                                          <p:spTgt spid="79"/>
                                        </p:tgtEl>
                                      </p:cBhvr>
                                    </p:animEffect>
                                  </p:childTnLst>
                                </p:cTn>
                              </p:par>
                            </p:childTnLst>
                          </p:cTn>
                        </p:par>
                        <p:par>
                          <p:cTn id="65" fill="hold">
                            <p:stCondLst>
                              <p:cond delay="1000"/>
                            </p:stCondLst>
                            <p:childTnLst>
                              <p:par>
                                <p:cTn id="66" presetID="22" presetClass="entr" presetSubtype="4" fill="hold" grpId="0" nodeType="afterEffect">
                                  <p:stCondLst>
                                    <p:cond delay="0"/>
                                  </p:stCondLst>
                                  <p:childTnLst>
                                    <p:set>
                                      <p:cBhvr>
                                        <p:cTn id="67" dur="1" fill="hold">
                                          <p:stCondLst>
                                            <p:cond delay="0"/>
                                          </p:stCondLst>
                                        </p:cTn>
                                        <p:tgtEl>
                                          <p:spTgt spid="78"/>
                                        </p:tgtEl>
                                        <p:attrNameLst>
                                          <p:attrName>style.visibility</p:attrName>
                                        </p:attrNameLst>
                                      </p:cBhvr>
                                      <p:to>
                                        <p:strVal val="visible"/>
                                      </p:to>
                                    </p:set>
                                    <p:animEffect transition="in" filter="wipe(down)">
                                      <p:cBhvr>
                                        <p:cTn id="6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2" grpId="0"/>
      <p:bldP spid="47" grpId="0"/>
      <p:bldP spid="78" grpId="0"/>
      <p:bldP spid="80" grpId="0"/>
      <p:bldP spid="98" grpId="0"/>
      <p:bldP spid="5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5AF2E63-AEAB-41A4-8EA8-158C43B1147C}"/>
              </a:ext>
            </a:extLst>
          </p:cNvPr>
          <p:cNvSpPr/>
          <p:nvPr/>
        </p:nvSpPr>
        <p:spPr bwMode="auto">
          <a:xfrm>
            <a:off x="5547412" y="2234629"/>
            <a:ext cx="2434533" cy="684299"/>
          </a:xfrm>
          <a:prstGeom prst="rect">
            <a:avLst/>
          </a:prstGeom>
          <a:solidFill>
            <a:srgbClr val="3399FF"/>
          </a:solidFill>
          <a:ln w="9525" cap="flat" cmpd="sng" algn="ctr">
            <a:solidFill>
              <a:srgbClr val="3399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矩形 9">
            <a:extLst>
              <a:ext uri="{FF2B5EF4-FFF2-40B4-BE49-F238E27FC236}">
                <a16:creationId xmlns:a16="http://schemas.microsoft.com/office/drawing/2014/main" id="{FBEDC0DD-2652-49C4-8034-A813C46E5FC2}"/>
              </a:ext>
            </a:extLst>
          </p:cNvPr>
          <p:cNvSpPr/>
          <p:nvPr/>
        </p:nvSpPr>
        <p:spPr>
          <a:xfrm>
            <a:off x="1283908" y="1474831"/>
            <a:ext cx="6576184" cy="276999"/>
          </a:xfrm>
          <a:prstGeom prst="rect">
            <a:avLst/>
          </a:prstGeom>
        </p:spPr>
        <p:txBody>
          <a:bodyPr wrap="square">
            <a:spAutoFit/>
          </a:bodyPr>
          <a:lstStyle/>
          <a:p>
            <a:r>
              <a:rPr lang="zh-CN" altLang="en-US" sz="1200" dirty="0">
                <a:latin typeface="宋体" panose="02010600030101010101" pitchFamily="2" charset="-122"/>
                <a:ea typeface="宋体" panose="02010600030101010101" pitchFamily="2" charset="-122"/>
              </a:rPr>
              <a:t>具有良好润湿效果的液体为与固体本身的色散力、极性力分布接近的液体。</a:t>
            </a:r>
          </a:p>
        </p:txBody>
      </p:sp>
      <p:grpSp>
        <p:nvGrpSpPr>
          <p:cNvPr id="8" name="组合 7">
            <a:extLst>
              <a:ext uri="{FF2B5EF4-FFF2-40B4-BE49-F238E27FC236}">
                <a16:creationId xmlns:a16="http://schemas.microsoft.com/office/drawing/2014/main" id="{49DD18F9-B3D3-4450-BE35-8E92CD3CB6E0}"/>
              </a:ext>
            </a:extLst>
          </p:cNvPr>
          <p:cNvGrpSpPr/>
          <p:nvPr/>
        </p:nvGrpSpPr>
        <p:grpSpPr>
          <a:xfrm>
            <a:off x="1275783" y="2912213"/>
            <a:ext cx="2221968" cy="540000"/>
            <a:chOff x="1495971" y="2286000"/>
            <a:chExt cx="2221968" cy="540000"/>
          </a:xfrm>
        </p:grpSpPr>
        <p:pic>
          <p:nvPicPr>
            <p:cNvPr id="4" name="图片 3">
              <a:extLst>
                <a:ext uri="{FF2B5EF4-FFF2-40B4-BE49-F238E27FC236}">
                  <a16:creationId xmlns:a16="http://schemas.microsoft.com/office/drawing/2014/main" id="{B6DDCD11-906C-48BF-A2FA-FD1E1DB561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971" y="2286000"/>
              <a:ext cx="402128" cy="540000"/>
            </a:xfrm>
            <a:prstGeom prst="rect">
              <a:avLst/>
            </a:prstGeom>
          </p:spPr>
        </p:pic>
        <p:pic>
          <p:nvPicPr>
            <p:cNvPr id="18" name="图片 17">
              <a:extLst>
                <a:ext uri="{FF2B5EF4-FFF2-40B4-BE49-F238E27FC236}">
                  <a16:creationId xmlns:a16="http://schemas.microsoft.com/office/drawing/2014/main" id="{531EFBDB-89F4-4FF0-9893-3A589245C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4511" y="2286000"/>
              <a:ext cx="393428" cy="540000"/>
            </a:xfrm>
            <a:prstGeom prst="rect">
              <a:avLst/>
            </a:prstGeom>
          </p:spPr>
        </p:pic>
        <p:pic>
          <p:nvPicPr>
            <p:cNvPr id="26" name="图片 25">
              <a:extLst>
                <a:ext uri="{FF2B5EF4-FFF2-40B4-BE49-F238E27FC236}">
                  <a16:creationId xmlns:a16="http://schemas.microsoft.com/office/drawing/2014/main" id="{0A6EF7FC-295F-4C38-AD12-80A2EA3DE4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7248" y="2286000"/>
              <a:ext cx="402128" cy="540000"/>
            </a:xfrm>
            <a:prstGeom prst="rect">
              <a:avLst/>
            </a:prstGeom>
          </p:spPr>
        </p:pic>
        <p:pic>
          <p:nvPicPr>
            <p:cNvPr id="27" name="图片 26">
              <a:extLst>
                <a:ext uri="{FF2B5EF4-FFF2-40B4-BE49-F238E27FC236}">
                  <a16:creationId xmlns:a16="http://schemas.microsoft.com/office/drawing/2014/main" id="{0202FBA3-E306-42E6-99E3-5CF33AB94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9435" y="2286000"/>
              <a:ext cx="402128" cy="540000"/>
            </a:xfrm>
            <a:prstGeom prst="rect">
              <a:avLst/>
            </a:prstGeom>
          </p:spPr>
        </p:pic>
        <p:pic>
          <p:nvPicPr>
            <p:cNvPr id="29" name="图片 28">
              <a:extLst>
                <a:ext uri="{FF2B5EF4-FFF2-40B4-BE49-F238E27FC236}">
                  <a16:creationId xmlns:a16="http://schemas.microsoft.com/office/drawing/2014/main" id="{3D122776-2FCF-4076-BC2C-E0AEDA6F2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712" y="2286000"/>
              <a:ext cx="402128" cy="540000"/>
            </a:xfrm>
            <a:prstGeom prst="rect">
              <a:avLst/>
            </a:prstGeom>
          </p:spPr>
        </p:pic>
      </p:grpSp>
      <p:grpSp>
        <p:nvGrpSpPr>
          <p:cNvPr id="34" name="组合 33">
            <a:extLst>
              <a:ext uri="{FF2B5EF4-FFF2-40B4-BE49-F238E27FC236}">
                <a16:creationId xmlns:a16="http://schemas.microsoft.com/office/drawing/2014/main" id="{794F38A7-F454-4829-9FF2-2FEDC9279F73}"/>
              </a:ext>
            </a:extLst>
          </p:cNvPr>
          <p:cNvGrpSpPr/>
          <p:nvPr/>
        </p:nvGrpSpPr>
        <p:grpSpPr>
          <a:xfrm flipV="1">
            <a:off x="1275783" y="3374179"/>
            <a:ext cx="2221968" cy="540000"/>
            <a:chOff x="1495971" y="2286000"/>
            <a:chExt cx="2221968" cy="540000"/>
          </a:xfrm>
        </p:grpSpPr>
        <p:pic>
          <p:nvPicPr>
            <p:cNvPr id="35" name="图片 34">
              <a:extLst>
                <a:ext uri="{FF2B5EF4-FFF2-40B4-BE49-F238E27FC236}">
                  <a16:creationId xmlns:a16="http://schemas.microsoft.com/office/drawing/2014/main" id="{8B9DE215-497B-4775-8989-9C1289F1E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971" y="2286000"/>
              <a:ext cx="402128" cy="540000"/>
            </a:xfrm>
            <a:prstGeom prst="rect">
              <a:avLst/>
            </a:prstGeom>
          </p:spPr>
        </p:pic>
        <p:pic>
          <p:nvPicPr>
            <p:cNvPr id="37" name="图片 36">
              <a:extLst>
                <a:ext uri="{FF2B5EF4-FFF2-40B4-BE49-F238E27FC236}">
                  <a16:creationId xmlns:a16="http://schemas.microsoft.com/office/drawing/2014/main" id="{FBB3F46B-BBFB-42EB-BA2A-37242FA12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4511" y="2286000"/>
              <a:ext cx="393428" cy="540000"/>
            </a:xfrm>
            <a:prstGeom prst="rect">
              <a:avLst/>
            </a:prstGeom>
          </p:spPr>
        </p:pic>
        <p:pic>
          <p:nvPicPr>
            <p:cNvPr id="38" name="图片 37">
              <a:extLst>
                <a:ext uri="{FF2B5EF4-FFF2-40B4-BE49-F238E27FC236}">
                  <a16:creationId xmlns:a16="http://schemas.microsoft.com/office/drawing/2014/main" id="{DDE5A74A-D90A-4705-AF31-E797FA0CA2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7248" y="2286000"/>
              <a:ext cx="402128" cy="540000"/>
            </a:xfrm>
            <a:prstGeom prst="rect">
              <a:avLst/>
            </a:prstGeom>
          </p:spPr>
        </p:pic>
        <p:pic>
          <p:nvPicPr>
            <p:cNvPr id="39" name="图片 38">
              <a:extLst>
                <a:ext uri="{FF2B5EF4-FFF2-40B4-BE49-F238E27FC236}">
                  <a16:creationId xmlns:a16="http://schemas.microsoft.com/office/drawing/2014/main" id="{92B3ADAD-F5F5-48D8-82DB-D3A63D1E4F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9435" y="2286000"/>
              <a:ext cx="402128" cy="540000"/>
            </a:xfrm>
            <a:prstGeom prst="rect">
              <a:avLst/>
            </a:prstGeom>
          </p:spPr>
        </p:pic>
        <p:pic>
          <p:nvPicPr>
            <p:cNvPr id="40" name="图片 39">
              <a:extLst>
                <a:ext uri="{FF2B5EF4-FFF2-40B4-BE49-F238E27FC236}">
                  <a16:creationId xmlns:a16="http://schemas.microsoft.com/office/drawing/2014/main" id="{5B6F3C22-3C68-4735-A4F8-C56BA333DF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712" y="2286000"/>
              <a:ext cx="402128" cy="540000"/>
            </a:xfrm>
            <a:prstGeom prst="rect">
              <a:avLst/>
            </a:prstGeom>
          </p:spPr>
        </p:pic>
      </p:grpSp>
      <p:sp>
        <p:nvSpPr>
          <p:cNvPr id="32" name="文本框 31">
            <a:extLst>
              <a:ext uri="{FF2B5EF4-FFF2-40B4-BE49-F238E27FC236}">
                <a16:creationId xmlns:a16="http://schemas.microsoft.com/office/drawing/2014/main" id="{DBC15B43-FE6D-4C6E-99E2-FE50A1E9DC0C}"/>
              </a:ext>
            </a:extLst>
          </p:cNvPr>
          <p:cNvSpPr txBox="1"/>
          <p:nvPr/>
        </p:nvSpPr>
        <p:spPr>
          <a:xfrm>
            <a:off x="1936900" y="1962834"/>
            <a:ext cx="899735" cy="369332"/>
          </a:xfrm>
          <a:prstGeom prst="rect">
            <a:avLst/>
          </a:prstGeom>
          <a:noFill/>
        </p:spPr>
        <p:txBody>
          <a:bodyPr wrap="square" rtlCol="0">
            <a:spAutoFit/>
          </a:bodyPr>
          <a:lstStyle/>
          <a:p>
            <a:r>
              <a:rPr lang="zh-CN" altLang="en-US" dirty="0"/>
              <a:t>液体</a:t>
            </a:r>
            <a:r>
              <a:rPr lang="en-US" altLang="zh-CN" dirty="0"/>
              <a:t>A</a:t>
            </a:r>
            <a:endParaRPr lang="zh-CN" altLang="en-US" dirty="0"/>
          </a:p>
        </p:txBody>
      </p:sp>
      <p:grpSp>
        <p:nvGrpSpPr>
          <p:cNvPr id="46" name="组合 45">
            <a:extLst>
              <a:ext uri="{FF2B5EF4-FFF2-40B4-BE49-F238E27FC236}">
                <a16:creationId xmlns:a16="http://schemas.microsoft.com/office/drawing/2014/main" id="{63EF3077-2C5A-4379-AF36-80589F0EAF5A}"/>
              </a:ext>
            </a:extLst>
          </p:cNvPr>
          <p:cNvGrpSpPr/>
          <p:nvPr/>
        </p:nvGrpSpPr>
        <p:grpSpPr>
          <a:xfrm>
            <a:off x="1306767" y="2326586"/>
            <a:ext cx="2160000" cy="493279"/>
            <a:chOff x="1837359" y="2133600"/>
            <a:chExt cx="2160000" cy="309984"/>
          </a:xfrm>
        </p:grpSpPr>
        <p:sp>
          <p:nvSpPr>
            <p:cNvPr id="49" name="矩形 48">
              <a:extLst>
                <a:ext uri="{FF2B5EF4-FFF2-40B4-BE49-F238E27FC236}">
                  <a16:creationId xmlns:a16="http://schemas.microsoft.com/office/drawing/2014/main" id="{B2E86FDC-BE67-4524-B635-DCF40C9C9EE4}"/>
                </a:ext>
              </a:extLst>
            </p:cNvPr>
            <p:cNvSpPr/>
            <p:nvPr/>
          </p:nvSpPr>
          <p:spPr bwMode="auto">
            <a:xfrm>
              <a:off x="1838280" y="2291184"/>
              <a:ext cx="1440000" cy="152400"/>
            </a:xfrm>
            <a:prstGeom prst="rect">
              <a:avLst/>
            </a:prstGeom>
            <a:solidFill>
              <a:srgbClr val="73BC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rPr>
                <a:t>色散力</a:t>
              </a:r>
              <a:r>
                <a:rPr lang="en-US" altLang="zh-CN" sz="900" dirty="0" err="1">
                  <a:latin typeface="Adobe 宋体 Std L" panose="02020300000000000000" pitchFamily="18" charset="-122"/>
                  <a:ea typeface="Adobe 宋体 Std L" panose="02020300000000000000" pitchFamily="18" charset="-122"/>
                </a:rPr>
                <a:t>γ</a:t>
              </a:r>
              <a:r>
                <a:rPr lang="en-US" altLang="zh-CN" sz="900" baseline="30000" dirty="0" err="1">
                  <a:latin typeface="Adobe 宋体 Std L" panose="02020300000000000000" pitchFamily="18" charset="-122"/>
                  <a:ea typeface="Adobe 宋体 Std L" panose="02020300000000000000" pitchFamily="18" charset="-122"/>
                </a:rPr>
                <a:t>d</a:t>
              </a:r>
              <a:r>
                <a:rPr lang="en-US" altLang="zh-CN" sz="900" dirty="0">
                  <a:latin typeface="Adobe 宋体 Std L" panose="02020300000000000000" pitchFamily="18" charset="-122"/>
                  <a:ea typeface="Adobe 宋体 Std L" panose="02020300000000000000" pitchFamily="18" charset="-122"/>
                </a:rPr>
                <a:t>=40</a:t>
              </a:r>
              <a:r>
                <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rPr>
                <a:t> </a:t>
              </a:r>
            </a:p>
          </p:txBody>
        </p:sp>
        <p:grpSp>
          <p:nvGrpSpPr>
            <p:cNvPr id="41" name="组合 40">
              <a:extLst>
                <a:ext uri="{FF2B5EF4-FFF2-40B4-BE49-F238E27FC236}">
                  <a16:creationId xmlns:a16="http://schemas.microsoft.com/office/drawing/2014/main" id="{7E199BAB-26F9-49CD-8D1B-DE3A4D9232D1}"/>
                </a:ext>
              </a:extLst>
            </p:cNvPr>
            <p:cNvGrpSpPr/>
            <p:nvPr/>
          </p:nvGrpSpPr>
          <p:grpSpPr>
            <a:xfrm>
              <a:off x="1837359" y="2133600"/>
              <a:ext cx="2160000" cy="309984"/>
              <a:chOff x="1837359" y="2133600"/>
              <a:chExt cx="2160000" cy="309984"/>
            </a:xfrm>
          </p:grpSpPr>
          <p:sp>
            <p:nvSpPr>
              <p:cNvPr id="33" name="矩形 32">
                <a:extLst>
                  <a:ext uri="{FF2B5EF4-FFF2-40B4-BE49-F238E27FC236}">
                    <a16:creationId xmlns:a16="http://schemas.microsoft.com/office/drawing/2014/main" id="{108DF842-8AA6-446D-91B4-E344F01E262B}"/>
                  </a:ext>
                </a:extLst>
              </p:cNvPr>
              <p:cNvSpPr/>
              <p:nvPr/>
            </p:nvSpPr>
            <p:spPr bwMode="auto">
              <a:xfrm>
                <a:off x="1837359" y="2133600"/>
                <a:ext cx="2160000" cy="152400"/>
              </a:xfrm>
              <a:prstGeom prst="rect">
                <a:avLst/>
              </a:prstGeom>
              <a:solidFill>
                <a:srgbClr val="92D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Times New Roman" pitchFamily="18" charset="0"/>
                  </a:rPr>
                  <a:t>表面张力 </a:t>
                </a:r>
                <a:r>
                  <a:rPr kumimoji="0" lang="en-US" altLang="zh-CN" sz="1200" b="0" i="0" u="none" strike="noStrike" cap="none" normalizeH="0" baseline="0" dirty="0">
                    <a:ln>
                      <a:noFill/>
                    </a:ln>
                    <a:solidFill>
                      <a:schemeClr val="tx1"/>
                    </a:solidFill>
                    <a:effectLst/>
                    <a:latin typeface="Times New Roman" pitchFamily="18" charset="0"/>
                  </a:rPr>
                  <a:t>γ =50 (</a:t>
                </a:r>
                <a:r>
                  <a:rPr kumimoji="0" lang="en-US" altLang="zh-CN" sz="1200" b="0" i="0" u="none" strike="noStrike" cap="none" normalizeH="0" baseline="0" dirty="0" err="1">
                    <a:ln>
                      <a:noFill/>
                    </a:ln>
                    <a:solidFill>
                      <a:schemeClr val="tx1"/>
                    </a:solidFill>
                    <a:effectLst/>
                    <a:latin typeface="Times New Roman" pitchFamily="18" charset="0"/>
                  </a:rPr>
                  <a:t>mN</a:t>
                </a:r>
                <a:r>
                  <a:rPr kumimoji="0" lang="en-US" altLang="zh-CN" sz="1200" b="0" i="0" u="none" strike="noStrike" cap="none" normalizeH="0" baseline="0" dirty="0">
                    <a:ln>
                      <a:noFill/>
                    </a:ln>
                    <a:solidFill>
                      <a:schemeClr val="tx1"/>
                    </a:solidFill>
                    <a:effectLst/>
                    <a:latin typeface="Times New Roman" pitchFamily="18" charset="0"/>
                  </a:rPr>
                  <a:t>/m)</a:t>
                </a:r>
                <a:endParaRPr kumimoji="0" lang="zh-CN" altLang="en-US" sz="1200" b="0" i="0" u="none" strike="noStrike" cap="none" normalizeH="0" baseline="0" dirty="0">
                  <a:ln>
                    <a:noFill/>
                  </a:ln>
                  <a:solidFill>
                    <a:schemeClr val="tx1"/>
                  </a:solidFill>
                  <a:effectLst/>
                  <a:latin typeface="Times New Roman" pitchFamily="18" charset="0"/>
                </a:endParaRPr>
              </a:p>
            </p:txBody>
          </p:sp>
          <p:sp>
            <p:nvSpPr>
              <p:cNvPr id="50" name="矩形 49">
                <a:extLst>
                  <a:ext uri="{FF2B5EF4-FFF2-40B4-BE49-F238E27FC236}">
                    <a16:creationId xmlns:a16="http://schemas.microsoft.com/office/drawing/2014/main" id="{752638C8-C275-460B-B8C7-47D527877333}"/>
                  </a:ext>
                </a:extLst>
              </p:cNvPr>
              <p:cNvSpPr/>
              <p:nvPr/>
            </p:nvSpPr>
            <p:spPr bwMode="auto">
              <a:xfrm>
                <a:off x="3277359" y="2291184"/>
                <a:ext cx="720000" cy="152400"/>
              </a:xfrm>
              <a:prstGeom prst="rect">
                <a:avLst/>
              </a:prstGeom>
              <a:solidFill>
                <a:srgbClr val="3585DC"/>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lang="zh-CN" altLang="en-US" sz="900" dirty="0"/>
                  <a:t>极性力</a:t>
                </a:r>
                <a:r>
                  <a:rPr lang="en-US" altLang="zh-CN" sz="900" dirty="0" err="1"/>
                  <a:t>γ</a:t>
                </a:r>
                <a:r>
                  <a:rPr lang="en-US" altLang="zh-CN" sz="900" baseline="30000" dirty="0" err="1"/>
                  <a:t>d</a:t>
                </a:r>
                <a:r>
                  <a:rPr lang="en-US" altLang="zh-CN" sz="900" baseline="30000" dirty="0"/>
                  <a:t> </a:t>
                </a:r>
                <a:r>
                  <a:rPr lang="en-US" altLang="zh-CN" sz="900" dirty="0"/>
                  <a:t>= 10</a:t>
                </a:r>
                <a:endParaRPr kumimoji="0" lang="zh-CN" altLang="en-US" sz="900" b="0" i="0" u="none" strike="noStrike" cap="none" normalizeH="0" baseline="0" dirty="0">
                  <a:ln>
                    <a:noFill/>
                  </a:ln>
                  <a:solidFill>
                    <a:schemeClr val="tx1"/>
                  </a:solidFill>
                  <a:effectLst/>
                  <a:latin typeface="Times New Roman" pitchFamily="18" charset="0"/>
                </a:endParaRPr>
              </a:p>
            </p:txBody>
          </p:sp>
        </p:grpSp>
      </p:grpSp>
      <p:grpSp>
        <p:nvGrpSpPr>
          <p:cNvPr id="61" name="组合 60">
            <a:extLst>
              <a:ext uri="{FF2B5EF4-FFF2-40B4-BE49-F238E27FC236}">
                <a16:creationId xmlns:a16="http://schemas.microsoft.com/office/drawing/2014/main" id="{7B80EC8F-2555-4B67-B3AD-037CE27F31A1}"/>
              </a:ext>
            </a:extLst>
          </p:cNvPr>
          <p:cNvGrpSpPr/>
          <p:nvPr/>
        </p:nvGrpSpPr>
        <p:grpSpPr>
          <a:xfrm>
            <a:off x="1306767" y="4066863"/>
            <a:ext cx="2160000" cy="493279"/>
            <a:chOff x="1837359" y="2133600"/>
            <a:chExt cx="2160000" cy="309984"/>
          </a:xfrm>
        </p:grpSpPr>
        <p:sp>
          <p:nvSpPr>
            <p:cNvPr id="62" name="矩形 61">
              <a:extLst>
                <a:ext uri="{FF2B5EF4-FFF2-40B4-BE49-F238E27FC236}">
                  <a16:creationId xmlns:a16="http://schemas.microsoft.com/office/drawing/2014/main" id="{7E16ED0C-DC2F-4730-B49C-BA5DD4C5C89D}"/>
                </a:ext>
              </a:extLst>
            </p:cNvPr>
            <p:cNvSpPr/>
            <p:nvPr/>
          </p:nvSpPr>
          <p:spPr bwMode="auto">
            <a:xfrm>
              <a:off x="1837360" y="2291184"/>
              <a:ext cx="1456628" cy="152400"/>
            </a:xfrm>
            <a:prstGeom prst="rect">
              <a:avLst/>
            </a:prstGeom>
            <a:solidFill>
              <a:srgbClr val="73BC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rPr>
                <a:t>色散力</a:t>
              </a:r>
              <a:r>
                <a:rPr lang="en-US" altLang="zh-CN" sz="900" dirty="0" err="1">
                  <a:latin typeface="Adobe 宋体 Std L" panose="02020300000000000000" pitchFamily="18" charset="-122"/>
                  <a:ea typeface="Adobe 宋体 Std L" panose="02020300000000000000" pitchFamily="18" charset="-122"/>
                </a:rPr>
                <a:t>γ</a:t>
              </a:r>
              <a:r>
                <a:rPr lang="en-US" altLang="zh-CN" sz="900" baseline="30000" dirty="0" err="1">
                  <a:latin typeface="Adobe 宋体 Std L" panose="02020300000000000000" pitchFamily="18" charset="-122"/>
                  <a:ea typeface="Adobe 宋体 Std L" panose="02020300000000000000" pitchFamily="18" charset="-122"/>
                </a:rPr>
                <a:t>d</a:t>
              </a:r>
              <a:r>
                <a:rPr lang="en-US" altLang="zh-CN" sz="900" dirty="0">
                  <a:latin typeface="Adobe 宋体 Std L" panose="02020300000000000000" pitchFamily="18" charset="-122"/>
                  <a:ea typeface="Adobe 宋体 Std L" panose="02020300000000000000" pitchFamily="18" charset="-122"/>
                </a:rPr>
                <a:t>=40</a:t>
              </a:r>
              <a:endPar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endParaRPr>
            </a:p>
          </p:txBody>
        </p:sp>
        <p:grpSp>
          <p:nvGrpSpPr>
            <p:cNvPr id="63" name="组合 62">
              <a:extLst>
                <a:ext uri="{FF2B5EF4-FFF2-40B4-BE49-F238E27FC236}">
                  <a16:creationId xmlns:a16="http://schemas.microsoft.com/office/drawing/2014/main" id="{27A9308E-362A-4296-B1F8-824D59EF9661}"/>
                </a:ext>
              </a:extLst>
            </p:cNvPr>
            <p:cNvGrpSpPr/>
            <p:nvPr/>
          </p:nvGrpSpPr>
          <p:grpSpPr>
            <a:xfrm>
              <a:off x="1837359" y="2133600"/>
              <a:ext cx="2160000" cy="309984"/>
              <a:chOff x="1837359" y="2133600"/>
              <a:chExt cx="2160000" cy="309984"/>
            </a:xfrm>
          </p:grpSpPr>
          <p:sp>
            <p:nvSpPr>
              <p:cNvPr id="64" name="矩形 63">
                <a:extLst>
                  <a:ext uri="{FF2B5EF4-FFF2-40B4-BE49-F238E27FC236}">
                    <a16:creationId xmlns:a16="http://schemas.microsoft.com/office/drawing/2014/main" id="{11DFE176-C8C1-45F5-B3E6-14864E6686E9}"/>
                  </a:ext>
                </a:extLst>
              </p:cNvPr>
              <p:cNvSpPr/>
              <p:nvPr/>
            </p:nvSpPr>
            <p:spPr bwMode="auto">
              <a:xfrm>
                <a:off x="1837359" y="2133600"/>
                <a:ext cx="2160000" cy="152400"/>
              </a:xfrm>
              <a:prstGeom prst="rect">
                <a:avLst/>
              </a:prstGeom>
              <a:solidFill>
                <a:srgbClr val="92D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200" dirty="0"/>
                  <a:t>表面自由能</a:t>
                </a:r>
                <a:r>
                  <a:rPr kumimoji="0" lang="zh-CN" altLang="en-US" sz="1200" b="0" i="0" u="none" strike="noStrike" cap="none" normalizeH="0" baseline="0" dirty="0">
                    <a:ln>
                      <a:noFill/>
                    </a:ln>
                    <a:solidFill>
                      <a:schemeClr val="tx1"/>
                    </a:solidFill>
                    <a:effectLst/>
                    <a:latin typeface="Times New Roman" pitchFamily="18" charset="0"/>
                  </a:rPr>
                  <a:t> </a:t>
                </a:r>
                <a:r>
                  <a:rPr kumimoji="0" lang="en-US" altLang="zh-CN" sz="1200" b="0" i="0" u="none" strike="noStrike" cap="none" normalizeH="0" baseline="0" dirty="0">
                    <a:ln>
                      <a:noFill/>
                    </a:ln>
                    <a:solidFill>
                      <a:schemeClr val="tx1"/>
                    </a:solidFill>
                    <a:effectLst/>
                    <a:latin typeface="Times New Roman" pitchFamily="18" charset="0"/>
                  </a:rPr>
                  <a:t>γ =50 (</a:t>
                </a:r>
                <a:r>
                  <a:rPr kumimoji="0" lang="en-US" altLang="zh-CN" sz="1200" b="0" i="0" u="none" strike="noStrike" cap="none" normalizeH="0" baseline="0" dirty="0" err="1">
                    <a:ln>
                      <a:noFill/>
                    </a:ln>
                    <a:solidFill>
                      <a:schemeClr val="tx1"/>
                    </a:solidFill>
                    <a:effectLst/>
                    <a:latin typeface="Times New Roman" pitchFamily="18" charset="0"/>
                  </a:rPr>
                  <a:t>mN</a:t>
                </a:r>
                <a:r>
                  <a:rPr kumimoji="0" lang="en-US" altLang="zh-CN" sz="1200" b="0" i="0" u="none" strike="noStrike" cap="none" normalizeH="0" baseline="0" dirty="0">
                    <a:ln>
                      <a:noFill/>
                    </a:ln>
                    <a:solidFill>
                      <a:schemeClr val="tx1"/>
                    </a:solidFill>
                    <a:effectLst/>
                    <a:latin typeface="Times New Roman" pitchFamily="18" charset="0"/>
                  </a:rPr>
                  <a:t>/m)</a:t>
                </a:r>
                <a:endParaRPr kumimoji="0" lang="zh-CN" altLang="en-US" sz="1200" b="0" i="0" u="none" strike="noStrike" cap="none" normalizeH="0" baseline="0" dirty="0">
                  <a:ln>
                    <a:noFill/>
                  </a:ln>
                  <a:solidFill>
                    <a:schemeClr val="tx1"/>
                  </a:solidFill>
                  <a:effectLst/>
                  <a:latin typeface="Times New Roman" pitchFamily="18" charset="0"/>
                </a:endParaRPr>
              </a:p>
            </p:txBody>
          </p:sp>
          <p:sp>
            <p:nvSpPr>
              <p:cNvPr id="65" name="矩形 64">
                <a:extLst>
                  <a:ext uri="{FF2B5EF4-FFF2-40B4-BE49-F238E27FC236}">
                    <a16:creationId xmlns:a16="http://schemas.microsoft.com/office/drawing/2014/main" id="{AE6CA0AE-4305-496B-9BA7-2B4C4C185D63}"/>
                  </a:ext>
                </a:extLst>
              </p:cNvPr>
              <p:cNvSpPr/>
              <p:nvPr/>
            </p:nvSpPr>
            <p:spPr bwMode="auto">
              <a:xfrm>
                <a:off x="3293987" y="2291184"/>
                <a:ext cx="703371" cy="152400"/>
              </a:xfrm>
              <a:prstGeom prst="rect">
                <a:avLst/>
              </a:prstGeom>
              <a:solidFill>
                <a:srgbClr val="3585DC"/>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lang="zh-CN" altLang="en-US" sz="900" dirty="0"/>
                  <a:t>极性力</a:t>
                </a:r>
                <a:r>
                  <a:rPr lang="en-US" altLang="zh-CN" sz="900" dirty="0" err="1"/>
                  <a:t>γ</a:t>
                </a:r>
                <a:r>
                  <a:rPr lang="en-US" altLang="zh-CN" sz="900" baseline="30000" dirty="0" err="1"/>
                  <a:t>d</a:t>
                </a:r>
                <a:r>
                  <a:rPr lang="en-US" altLang="zh-CN" sz="900" baseline="30000" dirty="0"/>
                  <a:t> </a:t>
                </a:r>
                <a:r>
                  <a:rPr lang="en-US" altLang="zh-CN" sz="900" dirty="0"/>
                  <a:t>= 10</a:t>
                </a:r>
                <a:endParaRPr kumimoji="0" lang="zh-CN" altLang="en-US" sz="900" b="0" i="0" u="none" strike="noStrike" cap="none" normalizeH="0" baseline="0" dirty="0">
                  <a:ln>
                    <a:noFill/>
                  </a:ln>
                  <a:solidFill>
                    <a:schemeClr val="tx1"/>
                  </a:solidFill>
                  <a:effectLst/>
                  <a:latin typeface="Times New Roman" pitchFamily="18" charset="0"/>
                </a:endParaRPr>
              </a:p>
            </p:txBody>
          </p:sp>
        </p:grpSp>
      </p:grpSp>
      <p:sp>
        <p:nvSpPr>
          <p:cNvPr id="98" name="文本框 97">
            <a:extLst>
              <a:ext uri="{FF2B5EF4-FFF2-40B4-BE49-F238E27FC236}">
                <a16:creationId xmlns:a16="http://schemas.microsoft.com/office/drawing/2014/main" id="{84A6B4CC-E7B7-4889-8358-351252DC1B33}"/>
              </a:ext>
            </a:extLst>
          </p:cNvPr>
          <p:cNvSpPr txBox="1"/>
          <p:nvPr/>
        </p:nvSpPr>
        <p:spPr>
          <a:xfrm>
            <a:off x="1936900" y="4651545"/>
            <a:ext cx="899735" cy="369332"/>
          </a:xfrm>
          <a:prstGeom prst="rect">
            <a:avLst/>
          </a:prstGeom>
          <a:noFill/>
        </p:spPr>
        <p:txBody>
          <a:bodyPr wrap="square" rtlCol="0">
            <a:spAutoFit/>
          </a:bodyPr>
          <a:lstStyle/>
          <a:p>
            <a:r>
              <a:rPr lang="zh-CN" altLang="en-US" dirty="0"/>
              <a:t>固体</a:t>
            </a:r>
            <a:r>
              <a:rPr lang="en-US" altLang="zh-CN" dirty="0"/>
              <a:t>A</a:t>
            </a: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57E807C4-8F2C-4D3B-9962-DC087D27CB21}"/>
                  </a:ext>
                </a:extLst>
              </p:cNvPr>
              <p:cNvSpPr txBox="1"/>
              <p:nvPr/>
            </p:nvSpPr>
            <p:spPr>
              <a:xfrm>
                <a:off x="3915365" y="2251376"/>
                <a:ext cx="4110933" cy="568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𝛾</m:t>
                          </m:r>
                        </m:e>
                        <m:sub>
                          <m:r>
                            <a:rPr lang="en-US" altLang="zh-CN" b="0" i="1" smtClean="0">
                              <a:latin typeface="Cambria Math" panose="02040503050406030204" pitchFamily="18" charset="0"/>
                            </a:rPr>
                            <m:t>12</m:t>
                          </m:r>
                        </m:sub>
                      </m:sSub>
                      <m:r>
                        <a:rPr lang="en-US" altLang="zh-CN" i="1" smtClean="0">
                          <a:latin typeface="Cambria Math" panose="02040503050406030204" pitchFamily="18" charset="0"/>
                        </a:rPr>
                        <m:t>=</m:t>
                      </m:r>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𝛾</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𝛾</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−2</m:t>
                      </m:r>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m:t>
                      </m:r>
                      <m:rad>
                        <m:radPr>
                          <m:degHide m:val="on"/>
                          <m:ctrlPr>
                            <a:rPr lang="zh-CN" altLang="en-US" b="0" i="1" smtClean="0">
                              <a:latin typeface="Cambria Math" panose="02040503050406030204" pitchFamily="18" charset="0"/>
                            </a:rPr>
                          </m:ctrlPr>
                        </m:radPr>
                        <m:deg/>
                        <m:e>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𝛾</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𝑑</m:t>
                              </m:r>
                            </m:sup>
                          </m:sSubSup>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𝛾</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𝑑</m:t>
                              </m:r>
                            </m:sup>
                          </m:sSubSup>
                        </m:e>
                      </m:rad>
                      <m:r>
                        <a:rPr lang="en-US" altLang="zh-CN" b="0" i="1" smtClean="0">
                          <a:latin typeface="Cambria Math" panose="02040503050406030204" pitchFamily="18" charset="0"/>
                        </a:rPr>
                        <m:t>+</m:t>
                      </m:r>
                      <m:rad>
                        <m:radPr>
                          <m:degHide m:val="on"/>
                          <m:ctrlPr>
                            <a:rPr lang="en-US" altLang="zh-CN" b="0" i="1" smtClean="0">
                              <a:latin typeface="Cambria Math" panose="02040503050406030204" pitchFamily="18" charset="0"/>
                            </a:rPr>
                          </m:ctrlPr>
                        </m:radPr>
                        <m:deg/>
                        <m:e>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𝛾</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𝑝</m:t>
                              </m:r>
                            </m:sup>
                          </m:sSubSup>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𝛾</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𝑝</m:t>
                              </m:r>
                            </m:sup>
                          </m:sSubSup>
                        </m:e>
                      </m:rad>
                      <m:r>
                        <a:rPr lang="zh-CN" altLang="en-US" b="0" i="1" smtClean="0">
                          <a:latin typeface="Cambria Math" panose="02040503050406030204" pitchFamily="18" charset="0"/>
                        </a:rPr>
                        <m:t>）</m:t>
                      </m:r>
                    </m:oMath>
                  </m:oMathPara>
                </a14:m>
                <a:endParaRPr lang="zh-CN" altLang="en-US" dirty="0"/>
              </a:p>
            </p:txBody>
          </p:sp>
        </mc:Choice>
        <mc:Fallback xmlns="">
          <p:sp>
            <p:nvSpPr>
              <p:cNvPr id="2" name="文本框 1">
                <a:extLst>
                  <a:ext uri="{FF2B5EF4-FFF2-40B4-BE49-F238E27FC236}">
                    <a16:creationId xmlns:a16="http://schemas.microsoft.com/office/drawing/2014/main" id="{57E807C4-8F2C-4D3B-9962-DC087D27CB21}"/>
                  </a:ext>
                </a:extLst>
              </p:cNvPr>
              <p:cNvSpPr txBox="1">
                <a:spLocks noRot="1" noChangeAspect="1" noMove="1" noResize="1" noEditPoints="1" noAdjustHandles="1" noChangeArrowheads="1" noChangeShapeType="1" noTextEdit="1"/>
              </p:cNvSpPr>
              <p:nvPr/>
            </p:nvSpPr>
            <p:spPr>
              <a:xfrm>
                <a:off x="3915365" y="2251376"/>
                <a:ext cx="4110933" cy="568489"/>
              </a:xfrm>
              <a:prstGeom prst="rect">
                <a:avLst/>
              </a:prstGeom>
              <a:blipFill>
                <a:blip r:embed="rId5"/>
                <a:stretch>
                  <a:fillRect b="-10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矩形 55">
                <a:extLst>
                  <a:ext uri="{FF2B5EF4-FFF2-40B4-BE49-F238E27FC236}">
                    <a16:creationId xmlns:a16="http://schemas.microsoft.com/office/drawing/2014/main" id="{8C0ED55F-803F-489F-9BF8-53EB4CE1F371}"/>
                  </a:ext>
                </a:extLst>
              </p:cNvPr>
              <p:cNvSpPr/>
              <p:nvPr/>
            </p:nvSpPr>
            <p:spPr>
              <a:xfrm>
                <a:off x="3915365" y="3478059"/>
                <a:ext cx="4468256" cy="830997"/>
              </a:xfrm>
              <a:prstGeom prst="rect">
                <a:avLst/>
              </a:prstGeom>
            </p:spPr>
            <p:txBody>
              <a:bodyPr wrap="square">
                <a:spAutoFit/>
              </a:bodyPr>
              <a:lstStyle/>
              <a:p>
                <a:r>
                  <a:rPr lang="zh-CN" altLang="en-US" sz="1600" dirty="0">
                    <a:latin typeface="Adobe 宋体 Std L" panose="02020300000000000000" pitchFamily="18" charset="-122"/>
                    <a:ea typeface="Adobe 宋体 Std L" panose="02020300000000000000" pitchFamily="18" charset="-122"/>
                  </a:rPr>
                  <a:t>粘附功</a:t>
                </a:r>
                <a:r>
                  <a:rPr lang="en-US" altLang="zh-CN" sz="1600" dirty="0">
                    <a:latin typeface="Adobe 宋体 Std L" panose="02020300000000000000" pitchFamily="18" charset="-122"/>
                    <a:ea typeface="Adobe 宋体 Std L" panose="02020300000000000000" pitchFamily="18" charset="-122"/>
                  </a:rPr>
                  <a:t>(Work of Adhesion WA)=100mN/m</a:t>
                </a:r>
              </a:p>
              <a:p>
                <a:r>
                  <a:rPr lang="zh-CN" altLang="en-US" sz="1600" dirty="0">
                    <a:latin typeface="Adobe 宋体 Std L" panose="02020300000000000000" pitchFamily="18" charset="-122"/>
                    <a:ea typeface="Adobe 宋体 Std L" panose="02020300000000000000" pitchFamily="18" charset="-122"/>
                  </a:rPr>
                  <a:t>界面张力</a:t>
                </a:r>
                <a14:m>
                  <m:oMath xmlns:m="http://schemas.openxmlformats.org/officeDocument/2006/math">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12</m:t>
                        </m:r>
                      </m:sub>
                    </m:sSub>
                    <m:r>
                      <a:rPr lang="en-US" altLang="zh-CN" sz="1600" i="1">
                        <a:latin typeface="Cambria Math" panose="02040503050406030204" pitchFamily="18" charset="0"/>
                      </a:rPr>
                      <m:t>=</m:t>
                    </m:r>
                  </m:oMath>
                </a14:m>
                <a:r>
                  <a:rPr lang="en-US" altLang="zh-CN" sz="1600" dirty="0">
                    <a:latin typeface="Adobe 宋体 Std L" panose="02020300000000000000" pitchFamily="18" charset="-122"/>
                    <a:ea typeface="Adobe 宋体 Std L" panose="02020300000000000000" pitchFamily="18" charset="-122"/>
                  </a:rPr>
                  <a:t>0mN/m</a:t>
                </a:r>
                <a:endParaRPr lang="zh-CN" altLang="en-US" sz="1600" dirty="0">
                  <a:latin typeface="Adobe 宋体 Std L" panose="02020300000000000000" pitchFamily="18" charset="-122"/>
                  <a:ea typeface="Adobe 宋体 Std L" panose="02020300000000000000" pitchFamily="18" charset="-122"/>
                </a:endParaRPr>
              </a:p>
              <a:p>
                <a:r>
                  <a:rPr lang="zh-CN" altLang="en-US" sz="1600" dirty="0">
                    <a:latin typeface="Adobe 宋体 Std L" panose="02020300000000000000" pitchFamily="18" charset="-122"/>
                    <a:ea typeface="Adobe 宋体 Std L" panose="02020300000000000000" pitchFamily="18" charset="-122"/>
                  </a:rPr>
                  <a:t>计算接触角值</a:t>
                </a:r>
                <a:r>
                  <a:rPr lang="en-US" altLang="zh-CN" sz="1600" dirty="0">
                    <a:latin typeface="Adobe 宋体 Std L" panose="02020300000000000000" pitchFamily="18" charset="-122"/>
                    <a:ea typeface="Adobe 宋体 Std L" panose="02020300000000000000" pitchFamily="18" charset="-122"/>
                  </a:rPr>
                  <a:t>θ=0°</a:t>
                </a:r>
              </a:p>
            </p:txBody>
          </p:sp>
        </mc:Choice>
        <mc:Fallback xmlns="">
          <p:sp>
            <p:nvSpPr>
              <p:cNvPr id="56" name="矩形 55">
                <a:extLst>
                  <a:ext uri="{FF2B5EF4-FFF2-40B4-BE49-F238E27FC236}">
                    <a16:creationId xmlns:a16="http://schemas.microsoft.com/office/drawing/2014/main" id="{8C0ED55F-803F-489F-9BF8-53EB4CE1F371}"/>
                  </a:ext>
                </a:extLst>
              </p:cNvPr>
              <p:cNvSpPr>
                <a:spLocks noRot="1" noChangeAspect="1" noMove="1" noResize="1" noEditPoints="1" noAdjustHandles="1" noChangeArrowheads="1" noChangeShapeType="1" noTextEdit="1"/>
              </p:cNvSpPr>
              <p:nvPr/>
            </p:nvSpPr>
            <p:spPr>
              <a:xfrm>
                <a:off x="3915365" y="3478059"/>
                <a:ext cx="4468256" cy="830997"/>
              </a:xfrm>
              <a:prstGeom prst="rect">
                <a:avLst/>
              </a:prstGeom>
              <a:blipFill>
                <a:blip r:embed="rId6"/>
                <a:stretch>
                  <a:fillRect l="-682" t="-2941" b="-8088"/>
                </a:stretch>
              </a:blipFill>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A33FA2F6-D201-4F29-8F7F-0A913026C0BC}"/>
              </a:ext>
            </a:extLst>
          </p:cNvPr>
          <p:cNvSpPr/>
          <p:nvPr/>
        </p:nvSpPr>
        <p:spPr>
          <a:xfrm>
            <a:off x="3915365" y="2801620"/>
            <a:ext cx="1723549" cy="307777"/>
          </a:xfrm>
          <a:prstGeom prst="rect">
            <a:avLst/>
          </a:prstGeom>
        </p:spPr>
        <p:txBody>
          <a:bodyPr wrap="none">
            <a:spAutoFit/>
          </a:bodyPr>
          <a:lstStyle/>
          <a:p>
            <a:r>
              <a:rPr lang="en-US" altLang="ja-JP" sz="1400" kern="0" dirty="0">
                <a:ea typeface="Mincho" charset="-128"/>
              </a:rPr>
              <a:t>γ</a:t>
            </a:r>
            <a:r>
              <a:rPr lang="en-US" altLang="ja-JP" sz="1400" kern="0" baseline="-30000" dirty="0">
                <a:cs typeface="Arial" panose="020B0604020202020204" pitchFamily="34" charset="0"/>
              </a:rPr>
              <a:t>2 </a:t>
            </a:r>
            <a:r>
              <a:rPr lang="en-US" altLang="ja-JP" sz="1400" kern="0" dirty="0">
                <a:ea typeface="Mincho" charset="-128"/>
              </a:rPr>
              <a:t>＝γ</a:t>
            </a:r>
            <a:r>
              <a:rPr lang="en-US" altLang="ja-JP" sz="1400" kern="0" baseline="-30000" dirty="0">
                <a:ea typeface="Mincho" charset="-128"/>
                <a:cs typeface="Arial" panose="020B0604020202020204" pitchFamily="34" charset="0"/>
              </a:rPr>
              <a:t>1</a:t>
            </a:r>
            <a:r>
              <a:rPr lang="en-US" altLang="ja-JP" sz="1400" kern="0" dirty="0">
                <a:ea typeface="Mincho" charset="-128"/>
              </a:rPr>
              <a:t>・</a:t>
            </a:r>
            <a:r>
              <a:rPr lang="en-US" altLang="ja-JP" sz="1400" kern="0" dirty="0">
                <a:cs typeface="Arial" panose="020B0604020202020204" pitchFamily="34" charset="0"/>
              </a:rPr>
              <a:t>COS</a:t>
            </a:r>
            <a:r>
              <a:rPr lang="en-US" altLang="ja-JP" sz="1400" kern="0" dirty="0">
                <a:ea typeface="Mincho" charset="-128"/>
              </a:rPr>
              <a:t>θ</a:t>
            </a:r>
            <a:r>
              <a:rPr lang="en-US" altLang="ja-JP" sz="1400" kern="0" baseline="-30000" dirty="0">
                <a:cs typeface="Arial" panose="020B0604020202020204" pitchFamily="34" charset="0"/>
              </a:rPr>
              <a:t> </a:t>
            </a:r>
            <a:r>
              <a:rPr lang="en-US" altLang="ja-JP" sz="1400" kern="0" dirty="0">
                <a:ea typeface="Mincho" charset="-128"/>
              </a:rPr>
              <a:t>＋γ</a:t>
            </a:r>
            <a:r>
              <a:rPr lang="en-US" altLang="ja-JP" sz="1400" kern="0" baseline="-30000" dirty="0">
                <a:cs typeface="Arial" panose="020B0604020202020204" pitchFamily="34" charset="0"/>
              </a:rPr>
              <a:t>12 </a:t>
            </a:r>
            <a:endParaRPr lang="zh-CN" altLang="en-US" sz="1400" dirty="0"/>
          </a:p>
        </p:txBody>
      </p:sp>
      <p:sp>
        <p:nvSpPr>
          <p:cNvPr id="12" name="箭头: 下 11">
            <a:extLst>
              <a:ext uri="{FF2B5EF4-FFF2-40B4-BE49-F238E27FC236}">
                <a16:creationId xmlns:a16="http://schemas.microsoft.com/office/drawing/2014/main" id="{70B88BB3-2790-442F-AFD6-58F790918715}"/>
              </a:ext>
            </a:extLst>
          </p:cNvPr>
          <p:cNvSpPr/>
          <p:nvPr/>
        </p:nvSpPr>
        <p:spPr bwMode="auto">
          <a:xfrm>
            <a:off x="6448376" y="2968459"/>
            <a:ext cx="304800" cy="559131"/>
          </a:xfrm>
          <a:prstGeom prst="downArrow">
            <a:avLst/>
          </a:prstGeom>
          <a:solidFill>
            <a:srgbClr val="3399FF"/>
          </a:solidFill>
          <a:ln w="9525" cap="flat" cmpd="sng" algn="ctr">
            <a:solidFill>
              <a:srgbClr val="3399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43" name="Rectangle 2">
            <a:extLst>
              <a:ext uri="{FF2B5EF4-FFF2-40B4-BE49-F238E27FC236}">
                <a16:creationId xmlns:a16="http://schemas.microsoft.com/office/drawing/2014/main" id="{D0BE64F4-1891-4485-8C51-65CD46058C27}"/>
              </a:ext>
            </a:extLst>
          </p:cNvPr>
          <p:cNvSpPr txBox="1">
            <a:spLocks noChangeArrowheads="1"/>
          </p:cNvSpPr>
          <p:nvPr/>
        </p:nvSpPr>
        <p:spPr bwMode="black">
          <a:xfrm>
            <a:off x="2060650" y="426263"/>
            <a:ext cx="5843899" cy="633688"/>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rPr>
              <a:t>表面自由能计算方法</a:t>
            </a:r>
            <a:endParaRPr lang="en-US" altLang="zh-CN" sz="2000" dirty="0">
              <a:solidFill>
                <a:srgbClr val="244279"/>
              </a:solidFill>
              <a:latin typeface="Adobe 黑体 Std R" panose="020B0400000000000000" pitchFamily="34" charset="-122"/>
              <a:ea typeface="Adobe 黑体 Std R" panose="020B0400000000000000" pitchFamily="34" charset="-122"/>
            </a:endParaRPr>
          </a:p>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表面自由能应用：如何准确理解表面自由能的分量值</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44" name="图片 43">
            <a:extLst>
              <a:ext uri="{FF2B5EF4-FFF2-40B4-BE49-F238E27FC236}">
                <a16:creationId xmlns:a16="http://schemas.microsoft.com/office/drawing/2014/main" id="{8CC7B76B-77FB-4BBE-A933-410CB4D43B70}"/>
              </a:ext>
            </a:extLst>
          </p:cNvPr>
          <p:cNvPicPr>
            <a:picLocks noChangeAspect="1"/>
          </p:cNvPicPr>
          <p:nvPr/>
        </p:nvPicPr>
        <p:blipFill>
          <a:blip r:embed="rId7"/>
          <a:stretch>
            <a:fillRect/>
          </a:stretch>
        </p:blipFill>
        <p:spPr>
          <a:xfrm>
            <a:off x="1295400" y="335797"/>
            <a:ext cx="865183" cy="772278"/>
          </a:xfrm>
          <a:prstGeom prst="rect">
            <a:avLst/>
          </a:prstGeom>
        </p:spPr>
      </p:pic>
    </p:spTree>
    <p:extLst>
      <p:ext uri="{BB962C8B-B14F-4D97-AF65-F5344CB8AC3E}">
        <p14:creationId xmlns:p14="http://schemas.microsoft.com/office/powerpoint/2010/main" val="10691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par>
                                <p:cTn id="25" presetID="22"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par>
                                <p:cTn id="28" presetID="22" presetClass="entr" presetSubtype="1"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up)">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wipe(down)">
                                      <p:cBhvr>
                                        <p:cTn id="38" dur="500"/>
                                        <p:tgtEl>
                                          <p:spTgt spid="6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up)">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56">
                                            <p:txEl>
                                              <p:pRg st="0" end="0"/>
                                            </p:txEl>
                                          </p:spTgt>
                                        </p:tgtEl>
                                        <p:attrNameLst>
                                          <p:attrName>style.visibility</p:attrName>
                                        </p:attrNameLst>
                                      </p:cBhvr>
                                      <p:to>
                                        <p:strVal val="visible"/>
                                      </p:to>
                                    </p:set>
                                    <p:animEffect transition="in" filter="wipe(up)">
                                      <p:cBhvr>
                                        <p:cTn id="62" dur="500"/>
                                        <p:tgtEl>
                                          <p:spTgt spid="5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6">
                                            <p:txEl>
                                              <p:pRg st="1" end="1"/>
                                            </p:txEl>
                                          </p:spTgt>
                                        </p:tgtEl>
                                        <p:attrNameLst>
                                          <p:attrName>style.visibility</p:attrName>
                                        </p:attrNameLst>
                                      </p:cBhvr>
                                      <p:to>
                                        <p:strVal val="visible"/>
                                      </p:to>
                                    </p:set>
                                    <p:animEffect transition="in" filter="wipe(left)">
                                      <p:cBhvr>
                                        <p:cTn id="67" dur="500"/>
                                        <p:tgtEl>
                                          <p:spTgt spid="56">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56">
                                            <p:txEl>
                                              <p:pRg st="2" end="2"/>
                                            </p:txEl>
                                          </p:spTgt>
                                        </p:tgtEl>
                                        <p:attrNameLst>
                                          <p:attrName>style.visibility</p:attrName>
                                        </p:attrNameLst>
                                      </p:cBhvr>
                                      <p:to>
                                        <p:strVal val="visible"/>
                                      </p:to>
                                    </p:set>
                                    <p:animEffect transition="in" filter="wipe(left)">
                                      <p:cBhvr>
                                        <p:cTn id="72" dur="5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32" grpId="0"/>
      <p:bldP spid="98" grpId="0"/>
      <p:bldP spid="2" grpId="0"/>
      <p:bldP spid="3" grpId="0"/>
      <p:bldP spid="12" grpId="0" animBg="1"/>
      <p:bldP spid="4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5AF2E63-AEAB-41A4-8EA8-158C43B1147C}"/>
              </a:ext>
            </a:extLst>
          </p:cNvPr>
          <p:cNvSpPr/>
          <p:nvPr/>
        </p:nvSpPr>
        <p:spPr bwMode="auto">
          <a:xfrm>
            <a:off x="5547412" y="2234629"/>
            <a:ext cx="2434533" cy="684299"/>
          </a:xfrm>
          <a:prstGeom prst="rect">
            <a:avLst/>
          </a:prstGeom>
          <a:solidFill>
            <a:srgbClr val="3399FF"/>
          </a:solidFill>
          <a:ln w="9525" cap="flat" cmpd="sng" algn="ctr">
            <a:solidFill>
              <a:srgbClr val="3399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矩形 9">
            <a:extLst>
              <a:ext uri="{FF2B5EF4-FFF2-40B4-BE49-F238E27FC236}">
                <a16:creationId xmlns:a16="http://schemas.microsoft.com/office/drawing/2014/main" id="{FBEDC0DD-2652-49C4-8034-A813C46E5FC2}"/>
              </a:ext>
            </a:extLst>
          </p:cNvPr>
          <p:cNvSpPr/>
          <p:nvPr/>
        </p:nvSpPr>
        <p:spPr>
          <a:xfrm>
            <a:off x="1283908" y="1474831"/>
            <a:ext cx="6576184" cy="276999"/>
          </a:xfrm>
          <a:prstGeom prst="rect">
            <a:avLst/>
          </a:prstGeom>
        </p:spPr>
        <p:txBody>
          <a:bodyPr wrap="square">
            <a:spAutoFit/>
          </a:bodyPr>
          <a:lstStyle/>
          <a:p>
            <a:r>
              <a:rPr lang="zh-CN" altLang="en-US" sz="1200" dirty="0">
                <a:latin typeface="宋体" panose="02010600030101010101" pitchFamily="2" charset="-122"/>
                <a:ea typeface="宋体" panose="02010600030101010101" pitchFamily="2" charset="-122"/>
              </a:rPr>
              <a:t>润湿效果不好的液体为与固体本身的色散力、极性力分布不相符合的液体，接触角值较大。</a:t>
            </a:r>
          </a:p>
        </p:txBody>
      </p:sp>
      <p:pic>
        <p:nvPicPr>
          <p:cNvPr id="35" name="图片 34">
            <a:extLst>
              <a:ext uri="{FF2B5EF4-FFF2-40B4-BE49-F238E27FC236}">
                <a16:creationId xmlns:a16="http://schemas.microsoft.com/office/drawing/2014/main" id="{8B9DE215-497B-4775-8989-9C1289F1E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1318418" y="3396658"/>
            <a:ext cx="402128" cy="540000"/>
          </a:xfrm>
          <a:prstGeom prst="rect">
            <a:avLst/>
          </a:prstGeom>
        </p:spPr>
      </p:pic>
      <p:pic>
        <p:nvPicPr>
          <p:cNvPr id="37" name="图片 36">
            <a:extLst>
              <a:ext uri="{FF2B5EF4-FFF2-40B4-BE49-F238E27FC236}">
                <a16:creationId xmlns:a16="http://schemas.microsoft.com/office/drawing/2014/main" id="{FBB3F46B-BBFB-42EB-BA2A-37242FA12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3060022" y="3396658"/>
            <a:ext cx="393428" cy="540000"/>
          </a:xfrm>
          <a:prstGeom prst="rect">
            <a:avLst/>
          </a:prstGeom>
        </p:spPr>
      </p:pic>
      <p:pic>
        <p:nvPicPr>
          <p:cNvPr id="38" name="图片 37">
            <a:extLst>
              <a:ext uri="{FF2B5EF4-FFF2-40B4-BE49-F238E27FC236}">
                <a16:creationId xmlns:a16="http://schemas.microsoft.com/office/drawing/2014/main" id="{DDE5A74A-D90A-4705-AF31-E797FA0CA2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973827" y="3396658"/>
            <a:ext cx="402128" cy="540000"/>
          </a:xfrm>
          <a:prstGeom prst="rect">
            <a:avLst/>
          </a:prstGeom>
        </p:spPr>
      </p:pic>
      <p:pic>
        <p:nvPicPr>
          <p:cNvPr id="39" name="图片 38">
            <a:extLst>
              <a:ext uri="{FF2B5EF4-FFF2-40B4-BE49-F238E27FC236}">
                <a16:creationId xmlns:a16="http://schemas.microsoft.com/office/drawing/2014/main" id="{92B3ADAD-F5F5-48D8-82DB-D3A63D1E4F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636014" y="3396658"/>
            <a:ext cx="402128" cy="540000"/>
          </a:xfrm>
          <a:prstGeom prst="rect">
            <a:avLst/>
          </a:prstGeom>
        </p:spPr>
      </p:pic>
      <p:pic>
        <p:nvPicPr>
          <p:cNvPr id="40" name="图片 39">
            <a:extLst>
              <a:ext uri="{FF2B5EF4-FFF2-40B4-BE49-F238E27FC236}">
                <a16:creationId xmlns:a16="http://schemas.microsoft.com/office/drawing/2014/main" id="{5B6F3C22-3C68-4735-A4F8-C56BA333DF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2327291" y="3396658"/>
            <a:ext cx="402128" cy="540000"/>
          </a:xfrm>
          <a:prstGeom prst="rect">
            <a:avLst/>
          </a:prstGeom>
        </p:spPr>
      </p:pic>
      <p:grpSp>
        <p:nvGrpSpPr>
          <p:cNvPr id="61" name="组合 60">
            <a:extLst>
              <a:ext uri="{FF2B5EF4-FFF2-40B4-BE49-F238E27FC236}">
                <a16:creationId xmlns:a16="http://schemas.microsoft.com/office/drawing/2014/main" id="{7B80EC8F-2555-4B67-B3AD-037CE27F31A1}"/>
              </a:ext>
            </a:extLst>
          </p:cNvPr>
          <p:cNvGrpSpPr/>
          <p:nvPr/>
        </p:nvGrpSpPr>
        <p:grpSpPr>
          <a:xfrm>
            <a:off x="1306767" y="4066863"/>
            <a:ext cx="2160000" cy="493279"/>
            <a:chOff x="1837359" y="2133600"/>
            <a:chExt cx="2160000" cy="309984"/>
          </a:xfrm>
        </p:grpSpPr>
        <p:sp>
          <p:nvSpPr>
            <p:cNvPr id="62" name="矩形 61">
              <a:extLst>
                <a:ext uri="{FF2B5EF4-FFF2-40B4-BE49-F238E27FC236}">
                  <a16:creationId xmlns:a16="http://schemas.microsoft.com/office/drawing/2014/main" id="{7E16ED0C-DC2F-4730-B49C-BA5DD4C5C89D}"/>
                </a:ext>
              </a:extLst>
            </p:cNvPr>
            <p:cNvSpPr/>
            <p:nvPr/>
          </p:nvSpPr>
          <p:spPr bwMode="auto">
            <a:xfrm>
              <a:off x="1837360" y="2291184"/>
              <a:ext cx="1456628" cy="152400"/>
            </a:xfrm>
            <a:prstGeom prst="rect">
              <a:avLst/>
            </a:prstGeom>
            <a:solidFill>
              <a:srgbClr val="73BC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rPr>
                <a:t>色散力</a:t>
              </a:r>
              <a:r>
                <a:rPr lang="en-US" altLang="zh-CN" sz="900" dirty="0" err="1">
                  <a:latin typeface="Adobe 宋体 Std L" panose="02020300000000000000" pitchFamily="18" charset="-122"/>
                  <a:ea typeface="Adobe 宋体 Std L" panose="02020300000000000000" pitchFamily="18" charset="-122"/>
                </a:rPr>
                <a:t>γ</a:t>
              </a:r>
              <a:r>
                <a:rPr lang="en-US" altLang="zh-CN" sz="900" baseline="30000" dirty="0" err="1">
                  <a:latin typeface="Adobe 宋体 Std L" panose="02020300000000000000" pitchFamily="18" charset="-122"/>
                  <a:ea typeface="Adobe 宋体 Std L" panose="02020300000000000000" pitchFamily="18" charset="-122"/>
                </a:rPr>
                <a:t>d</a:t>
              </a:r>
              <a:r>
                <a:rPr lang="en-US" altLang="zh-CN" sz="900" dirty="0">
                  <a:latin typeface="Adobe 宋体 Std L" panose="02020300000000000000" pitchFamily="18" charset="-122"/>
                  <a:ea typeface="Adobe 宋体 Std L" panose="02020300000000000000" pitchFamily="18" charset="-122"/>
                </a:rPr>
                <a:t>=40</a:t>
              </a:r>
              <a:endPar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endParaRPr>
            </a:p>
          </p:txBody>
        </p:sp>
        <p:grpSp>
          <p:nvGrpSpPr>
            <p:cNvPr id="63" name="组合 62">
              <a:extLst>
                <a:ext uri="{FF2B5EF4-FFF2-40B4-BE49-F238E27FC236}">
                  <a16:creationId xmlns:a16="http://schemas.microsoft.com/office/drawing/2014/main" id="{27A9308E-362A-4296-B1F8-824D59EF9661}"/>
                </a:ext>
              </a:extLst>
            </p:cNvPr>
            <p:cNvGrpSpPr/>
            <p:nvPr/>
          </p:nvGrpSpPr>
          <p:grpSpPr>
            <a:xfrm>
              <a:off x="1837359" y="2133600"/>
              <a:ext cx="2160000" cy="309984"/>
              <a:chOff x="1837359" y="2133600"/>
              <a:chExt cx="2160000" cy="309984"/>
            </a:xfrm>
          </p:grpSpPr>
          <p:sp>
            <p:nvSpPr>
              <p:cNvPr id="64" name="矩形 63">
                <a:extLst>
                  <a:ext uri="{FF2B5EF4-FFF2-40B4-BE49-F238E27FC236}">
                    <a16:creationId xmlns:a16="http://schemas.microsoft.com/office/drawing/2014/main" id="{11DFE176-C8C1-45F5-B3E6-14864E6686E9}"/>
                  </a:ext>
                </a:extLst>
              </p:cNvPr>
              <p:cNvSpPr/>
              <p:nvPr/>
            </p:nvSpPr>
            <p:spPr bwMode="auto">
              <a:xfrm>
                <a:off x="1837359" y="2133600"/>
                <a:ext cx="2160000" cy="152400"/>
              </a:xfrm>
              <a:prstGeom prst="rect">
                <a:avLst/>
              </a:prstGeom>
              <a:solidFill>
                <a:srgbClr val="92D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200" dirty="0"/>
                  <a:t>表面自由能</a:t>
                </a:r>
                <a:r>
                  <a:rPr kumimoji="0" lang="zh-CN" altLang="en-US" sz="1200" b="0" i="0" u="none" strike="noStrike" cap="none" normalizeH="0" baseline="0" dirty="0">
                    <a:ln>
                      <a:noFill/>
                    </a:ln>
                    <a:solidFill>
                      <a:schemeClr val="tx1"/>
                    </a:solidFill>
                    <a:effectLst/>
                    <a:latin typeface="Times New Roman" pitchFamily="18" charset="0"/>
                  </a:rPr>
                  <a:t> </a:t>
                </a:r>
                <a:r>
                  <a:rPr kumimoji="0" lang="en-US" altLang="zh-CN" sz="1200" b="0" i="0" u="none" strike="noStrike" cap="none" normalizeH="0" baseline="0" dirty="0">
                    <a:ln>
                      <a:noFill/>
                    </a:ln>
                    <a:solidFill>
                      <a:schemeClr val="tx1"/>
                    </a:solidFill>
                    <a:effectLst/>
                    <a:latin typeface="Times New Roman" pitchFamily="18" charset="0"/>
                  </a:rPr>
                  <a:t>γ =50 (</a:t>
                </a:r>
                <a:r>
                  <a:rPr kumimoji="0" lang="en-US" altLang="zh-CN" sz="1200" b="0" i="0" u="none" strike="noStrike" cap="none" normalizeH="0" baseline="0" dirty="0" err="1">
                    <a:ln>
                      <a:noFill/>
                    </a:ln>
                    <a:solidFill>
                      <a:schemeClr val="tx1"/>
                    </a:solidFill>
                    <a:effectLst/>
                    <a:latin typeface="Times New Roman" pitchFamily="18" charset="0"/>
                  </a:rPr>
                  <a:t>mN</a:t>
                </a:r>
                <a:r>
                  <a:rPr kumimoji="0" lang="en-US" altLang="zh-CN" sz="1200" b="0" i="0" u="none" strike="noStrike" cap="none" normalizeH="0" baseline="0" dirty="0">
                    <a:ln>
                      <a:noFill/>
                    </a:ln>
                    <a:solidFill>
                      <a:schemeClr val="tx1"/>
                    </a:solidFill>
                    <a:effectLst/>
                    <a:latin typeface="Times New Roman" pitchFamily="18" charset="0"/>
                  </a:rPr>
                  <a:t>/m)</a:t>
                </a:r>
                <a:endParaRPr kumimoji="0" lang="zh-CN" altLang="en-US" sz="1200" b="0" i="0" u="none" strike="noStrike" cap="none" normalizeH="0" baseline="0" dirty="0">
                  <a:ln>
                    <a:noFill/>
                  </a:ln>
                  <a:solidFill>
                    <a:schemeClr val="tx1"/>
                  </a:solidFill>
                  <a:effectLst/>
                  <a:latin typeface="Times New Roman" pitchFamily="18" charset="0"/>
                </a:endParaRPr>
              </a:p>
            </p:txBody>
          </p:sp>
          <p:sp>
            <p:nvSpPr>
              <p:cNvPr id="65" name="矩形 64">
                <a:extLst>
                  <a:ext uri="{FF2B5EF4-FFF2-40B4-BE49-F238E27FC236}">
                    <a16:creationId xmlns:a16="http://schemas.microsoft.com/office/drawing/2014/main" id="{AE6CA0AE-4305-496B-9BA7-2B4C4C185D63}"/>
                  </a:ext>
                </a:extLst>
              </p:cNvPr>
              <p:cNvSpPr/>
              <p:nvPr/>
            </p:nvSpPr>
            <p:spPr bwMode="auto">
              <a:xfrm>
                <a:off x="3293987" y="2291184"/>
                <a:ext cx="703371" cy="152400"/>
              </a:xfrm>
              <a:prstGeom prst="rect">
                <a:avLst/>
              </a:prstGeom>
              <a:solidFill>
                <a:srgbClr val="3585DC"/>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lang="zh-CN" altLang="en-US" sz="900" dirty="0"/>
                  <a:t>极性力</a:t>
                </a:r>
                <a:r>
                  <a:rPr lang="en-US" altLang="zh-CN" sz="900" dirty="0" err="1"/>
                  <a:t>γ</a:t>
                </a:r>
                <a:r>
                  <a:rPr lang="en-US" altLang="zh-CN" sz="900" baseline="30000" dirty="0" err="1"/>
                  <a:t>d</a:t>
                </a:r>
                <a:r>
                  <a:rPr lang="en-US" altLang="zh-CN" sz="900" baseline="30000" dirty="0"/>
                  <a:t> </a:t>
                </a:r>
                <a:r>
                  <a:rPr lang="en-US" altLang="zh-CN" sz="900" dirty="0"/>
                  <a:t>= 10</a:t>
                </a:r>
                <a:endParaRPr kumimoji="0" lang="zh-CN" altLang="en-US" sz="900" b="0" i="0" u="none" strike="noStrike" cap="none" normalizeH="0" baseline="0" dirty="0">
                  <a:ln>
                    <a:noFill/>
                  </a:ln>
                  <a:solidFill>
                    <a:schemeClr val="tx1"/>
                  </a:solidFill>
                  <a:effectLst/>
                  <a:latin typeface="Times New Roman" pitchFamily="18" charset="0"/>
                </a:endParaRPr>
              </a:p>
            </p:txBody>
          </p:sp>
        </p:grpSp>
      </p:grpSp>
      <p:sp>
        <p:nvSpPr>
          <p:cNvPr id="98" name="文本框 97">
            <a:extLst>
              <a:ext uri="{FF2B5EF4-FFF2-40B4-BE49-F238E27FC236}">
                <a16:creationId xmlns:a16="http://schemas.microsoft.com/office/drawing/2014/main" id="{84A6B4CC-E7B7-4889-8358-351252DC1B33}"/>
              </a:ext>
            </a:extLst>
          </p:cNvPr>
          <p:cNvSpPr txBox="1"/>
          <p:nvPr/>
        </p:nvSpPr>
        <p:spPr>
          <a:xfrm>
            <a:off x="1936900" y="4651545"/>
            <a:ext cx="899735" cy="369332"/>
          </a:xfrm>
          <a:prstGeom prst="rect">
            <a:avLst/>
          </a:prstGeom>
          <a:noFill/>
        </p:spPr>
        <p:txBody>
          <a:bodyPr wrap="square" rtlCol="0">
            <a:spAutoFit/>
          </a:bodyPr>
          <a:lstStyle/>
          <a:p>
            <a:r>
              <a:rPr lang="zh-CN" altLang="en-US" dirty="0"/>
              <a:t>固体</a:t>
            </a:r>
            <a:r>
              <a:rPr lang="en-US" altLang="zh-CN" dirty="0"/>
              <a:t>A</a:t>
            </a: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57E807C4-8F2C-4D3B-9962-DC087D27CB21}"/>
                  </a:ext>
                </a:extLst>
              </p:cNvPr>
              <p:cNvSpPr txBox="1"/>
              <p:nvPr/>
            </p:nvSpPr>
            <p:spPr>
              <a:xfrm>
                <a:off x="3915365" y="2251376"/>
                <a:ext cx="4110933" cy="568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𝛾</m:t>
                          </m:r>
                        </m:e>
                        <m:sub>
                          <m:r>
                            <a:rPr lang="en-US" altLang="zh-CN" b="0" i="1" smtClean="0">
                              <a:latin typeface="Cambria Math" panose="02040503050406030204" pitchFamily="18" charset="0"/>
                            </a:rPr>
                            <m:t>12</m:t>
                          </m:r>
                        </m:sub>
                      </m:sSub>
                      <m:r>
                        <a:rPr lang="en-US" altLang="zh-CN" i="1" smtClean="0">
                          <a:latin typeface="Cambria Math" panose="02040503050406030204" pitchFamily="18" charset="0"/>
                        </a:rPr>
                        <m:t>=</m:t>
                      </m:r>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𝛾</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𝛾</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−2</m:t>
                      </m:r>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m:t>
                      </m:r>
                      <m:rad>
                        <m:radPr>
                          <m:degHide m:val="on"/>
                          <m:ctrlPr>
                            <a:rPr lang="zh-CN" altLang="en-US" b="0" i="1" smtClean="0">
                              <a:latin typeface="Cambria Math" panose="02040503050406030204" pitchFamily="18" charset="0"/>
                            </a:rPr>
                          </m:ctrlPr>
                        </m:radPr>
                        <m:deg/>
                        <m:e>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𝛾</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𝑑</m:t>
                              </m:r>
                            </m:sup>
                          </m:sSubSup>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𝛾</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𝑑</m:t>
                              </m:r>
                            </m:sup>
                          </m:sSubSup>
                        </m:e>
                      </m:rad>
                      <m:r>
                        <a:rPr lang="en-US" altLang="zh-CN" b="0" i="1" smtClean="0">
                          <a:latin typeface="Cambria Math" panose="02040503050406030204" pitchFamily="18" charset="0"/>
                        </a:rPr>
                        <m:t>+</m:t>
                      </m:r>
                      <m:rad>
                        <m:radPr>
                          <m:degHide m:val="on"/>
                          <m:ctrlPr>
                            <a:rPr lang="en-US" altLang="zh-CN" b="0" i="1" smtClean="0">
                              <a:latin typeface="Cambria Math" panose="02040503050406030204" pitchFamily="18" charset="0"/>
                            </a:rPr>
                          </m:ctrlPr>
                        </m:radPr>
                        <m:deg/>
                        <m:e>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𝛾</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𝑝</m:t>
                              </m:r>
                            </m:sup>
                          </m:sSubSup>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𝛾</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𝑝</m:t>
                              </m:r>
                            </m:sup>
                          </m:sSubSup>
                        </m:e>
                      </m:rad>
                      <m:r>
                        <a:rPr lang="zh-CN" altLang="en-US" b="0" i="1" smtClean="0">
                          <a:latin typeface="Cambria Math" panose="02040503050406030204" pitchFamily="18" charset="0"/>
                        </a:rPr>
                        <m:t>）</m:t>
                      </m:r>
                    </m:oMath>
                  </m:oMathPara>
                </a14:m>
                <a:endParaRPr lang="zh-CN" altLang="en-US" dirty="0"/>
              </a:p>
            </p:txBody>
          </p:sp>
        </mc:Choice>
        <mc:Fallback xmlns="">
          <p:sp>
            <p:nvSpPr>
              <p:cNvPr id="2" name="文本框 1">
                <a:extLst>
                  <a:ext uri="{FF2B5EF4-FFF2-40B4-BE49-F238E27FC236}">
                    <a16:creationId xmlns:a16="http://schemas.microsoft.com/office/drawing/2014/main" id="{57E807C4-8F2C-4D3B-9962-DC087D27CB21}"/>
                  </a:ext>
                </a:extLst>
              </p:cNvPr>
              <p:cNvSpPr txBox="1">
                <a:spLocks noRot="1" noChangeAspect="1" noMove="1" noResize="1" noEditPoints="1" noAdjustHandles="1" noChangeArrowheads="1" noChangeShapeType="1" noTextEdit="1"/>
              </p:cNvSpPr>
              <p:nvPr/>
            </p:nvSpPr>
            <p:spPr>
              <a:xfrm>
                <a:off x="3915365" y="2251376"/>
                <a:ext cx="4110933" cy="568489"/>
              </a:xfrm>
              <a:prstGeom prst="rect">
                <a:avLst/>
              </a:prstGeom>
              <a:blipFill>
                <a:blip r:embed="rId5"/>
                <a:stretch>
                  <a:fillRect b="-10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矩形 55">
                <a:extLst>
                  <a:ext uri="{FF2B5EF4-FFF2-40B4-BE49-F238E27FC236}">
                    <a16:creationId xmlns:a16="http://schemas.microsoft.com/office/drawing/2014/main" id="{8C0ED55F-803F-489F-9BF8-53EB4CE1F371}"/>
                  </a:ext>
                </a:extLst>
              </p:cNvPr>
              <p:cNvSpPr/>
              <p:nvPr/>
            </p:nvSpPr>
            <p:spPr>
              <a:xfrm>
                <a:off x="3915365" y="3478059"/>
                <a:ext cx="4468256" cy="830997"/>
              </a:xfrm>
              <a:prstGeom prst="rect">
                <a:avLst/>
              </a:prstGeom>
            </p:spPr>
            <p:txBody>
              <a:bodyPr wrap="square">
                <a:spAutoFit/>
              </a:bodyPr>
              <a:lstStyle/>
              <a:p>
                <a:r>
                  <a:rPr lang="zh-CN" altLang="en-US" sz="1600" dirty="0">
                    <a:latin typeface="Adobe 宋体 Std L" panose="02020300000000000000" pitchFamily="18" charset="-122"/>
                    <a:ea typeface="Adobe 宋体 Std L" panose="02020300000000000000" pitchFamily="18" charset="-122"/>
                  </a:rPr>
                  <a:t>粘附功</a:t>
                </a:r>
                <a:r>
                  <a:rPr lang="en-US" altLang="zh-CN" sz="1600" dirty="0">
                    <a:latin typeface="Adobe 宋体 Std L" panose="02020300000000000000" pitchFamily="18" charset="-122"/>
                    <a:ea typeface="Adobe 宋体 Std L" panose="02020300000000000000" pitchFamily="18" charset="-122"/>
                  </a:rPr>
                  <a:t>(Work of Adhesion WA)=80mN/m</a:t>
                </a:r>
              </a:p>
              <a:p>
                <a:r>
                  <a:rPr lang="zh-CN" altLang="en-US" sz="1600" dirty="0">
                    <a:latin typeface="Adobe 宋体 Std L" panose="02020300000000000000" pitchFamily="18" charset="-122"/>
                    <a:ea typeface="Adobe 宋体 Std L" panose="02020300000000000000" pitchFamily="18" charset="-122"/>
                  </a:rPr>
                  <a:t>界面张力</a:t>
                </a:r>
                <a14:m>
                  <m:oMath xmlns:m="http://schemas.openxmlformats.org/officeDocument/2006/math">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12</m:t>
                        </m:r>
                      </m:sub>
                    </m:sSub>
                    <m:r>
                      <a:rPr lang="en-US" altLang="zh-CN" sz="1600" i="1">
                        <a:latin typeface="Cambria Math" panose="02040503050406030204" pitchFamily="18" charset="0"/>
                      </a:rPr>
                      <m:t>=</m:t>
                    </m:r>
                  </m:oMath>
                </a14:m>
                <a:r>
                  <a:rPr lang="en-US" altLang="zh-CN" sz="1600" dirty="0">
                    <a:latin typeface="Adobe 宋体 Std L" panose="02020300000000000000" pitchFamily="18" charset="-122"/>
                    <a:ea typeface="Adobe 宋体 Std L" panose="02020300000000000000" pitchFamily="18" charset="-122"/>
                  </a:rPr>
                  <a:t>20mN/m</a:t>
                </a:r>
                <a:endParaRPr lang="zh-CN" altLang="en-US" sz="1600" dirty="0">
                  <a:latin typeface="Adobe 宋体 Std L" panose="02020300000000000000" pitchFamily="18" charset="-122"/>
                  <a:ea typeface="Adobe 宋体 Std L" panose="02020300000000000000" pitchFamily="18" charset="-122"/>
                </a:endParaRPr>
              </a:p>
              <a:p>
                <a:r>
                  <a:rPr lang="zh-CN" altLang="en-US" sz="1600" dirty="0">
                    <a:latin typeface="Adobe 宋体 Std L" panose="02020300000000000000" pitchFamily="18" charset="-122"/>
                    <a:ea typeface="Adobe 宋体 Std L" panose="02020300000000000000" pitchFamily="18" charset="-122"/>
                  </a:rPr>
                  <a:t>计算接触角值</a:t>
                </a:r>
                <a:r>
                  <a:rPr lang="en-US" altLang="zh-CN" sz="1600" dirty="0">
                    <a:latin typeface="Adobe 宋体 Std L" panose="02020300000000000000" pitchFamily="18" charset="-122"/>
                    <a:ea typeface="Adobe 宋体 Std L" panose="02020300000000000000" pitchFamily="18" charset="-122"/>
                  </a:rPr>
                  <a:t>θ=53.13°cos θ=(50-20)/50=3/5</a:t>
                </a:r>
              </a:p>
            </p:txBody>
          </p:sp>
        </mc:Choice>
        <mc:Fallback xmlns="">
          <p:sp>
            <p:nvSpPr>
              <p:cNvPr id="56" name="矩形 55">
                <a:extLst>
                  <a:ext uri="{FF2B5EF4-FFF2-40B4-BE49-F238E27FC236}">
                    <a16:creationId xmlns:a16="http://schemas.microsoft.com/office/drawing/2014/main" id="{8C0ED55F-803F-489F-9BF8-53EB4CE1F371}"/>
                  </a:ext>
                </a:extLst>
              </p:cNvPr>
              <p:cNvSpPr>
                <a:spLocks noRot="1" noChangeAspect="1" noMove="1" noResize="1" noEditPoints="1" noAdjustHandles="1" noChangeArrowheads="1" noChangeShapeType="1" noTextEdit="1"/>
              </p:cNvSpPr>
              <p:nvPr/>
            </p:nvSpPr>
            <p:spPr>
              <a:xfrm>
                <a:off x="3915365" y="3478059"/>
                <a:ext cx="4468256" cy="830997"/>
              </a:xfrm>
              <a:prstGeom prst="rect">
                <a:avLst/>
              </a:prstGeom>
              <a:blipFill>
                <a:blip r:embed="rId6"/>
                <a:stretch>
                  <a:fillRect l="-682" t="-2941" b="-8088"/>
                </a:stretch>
              </a:blipFill>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A33FA2F6-D201-4F29-8F7F-0A913026C0BC}"/>
              </a:ext>
            </a:extLst>
          </p:cNvPr>
          <p:cNvSpPr/>
          <p:nvPr/>
        </p:nvSpPr>
        <p:spPr>
          <a:xfrm>
            <a:off x="3915365" y="2801620"/>
            <a:ext cx="1723549" cy="307777"/>
          </a:xfrm>
          <a:prstGeom prst="rect">
            <a:avLst/>
          </a:prstGeom>
        </p:spPr>
        <p:txBody>
          <a:bodyPr wrap="none">
            <a:spAutoFit/>
          </a:bodyPr>
          <a:lstStyle/>
          <a:p>
            <a:r>
              <a:rPr lang="en-US" altLang="ja-JP" sz="1400" kern="0" dirty="0">
                <a:ea typeface="Mincho" charset="-128"/>
              </a:rPr>
              <a:t>γ</a:t>
            </a:r>
            <a:r>
              <a:rPr lang="en-US" altLang="ja-JP" sz="1400" kern="0" baseline="-30000" dirty="0">
                <a:cs typeface="Arial" panose="020B0604020202020204" pitchFamily="34" charset="0"/>
              </a:rPr>
              <a:t>2 </a:t>
            </a:r>
            <a:r>
              <a:rPr lang="en-US" altLang="ja-JP" sz="1400" kern="0" dirty="0">
                <a:ea typeface="Mincho" charset="-128"/>
              </a:rPr>
              <a:t>＝γ</a:t>
            </a:r>
            <a:r>
              <a:rPr lang="en-US" altLang="ja-JP" sz="1400" kern="0" baseline="-30000" dirty="0">
                <a:ea typeface="Mincho" charset="-128"/>
                <a:cs typeface="Arial" panose="020B0604020202020204" pitchFamily="34" charset="0"/>
              </a:rPr>
              <a:t>1</a:t>
            </a:r>
            <a:r>
              <a:rPr lang="en-US" altLang="ja-JP" sz="1400" kern="0" dirty="0">
                <a:ea typeface="Mincho" charset="-128"/>
              </a:rPr>
              <a:t>・</a:t>
            </a:r>
            <a:r>
              <a:rPr lang="en-US" altLang="ja-JP" sz="1400" kern="0" dirty="0">
                <a:cs typeface="Arial" panose="020B0604020202020204" pitchFamily="34" charset="0"/>
              </a:rPr>
              <a:t>COS</a:t>
            </a:r>
            <a:r>
              <a:rPr lang="en-US" altLang="ja-JP" sz="1400" kern="0" dirty="0">
                <a:ea typeface="Mincho" charset="-128"/>
              </a:rPr>
              <a:t>θ</a:t>
            </a:r>
            <a:r>
              <a:rPr lang="en-US" altLang="ja-JP" sz="1400" kern="0" baseline="-30000" dirty="0">
                <a:cs typeface="Arial" panose="020B0604020202020204" pitchFamily="34" charset="0"/>
              </a:rPr>
              <a:t> </a:t>
            </a:r>
            <a:r>
              <a:rPr lang="en-US" altLang="ja-JP" sz="1400" kern="0" dirty="0">
                <a:ea typeface="Mincho" charset="-128"/>
              </a:rPr>
              <a:t>＋γ</a:t>
            </a:r>
            <a:r>
              <a:rPr lang="en-US" altLang="ja-JP" sz="1400" kern="0" baseline="-30000" dirty="0">
                <a:cs typeface="Arial" panose="020B0604020202020204" pitchFamily="34" charset="0"/>
              </a:rPr>
              <a:t>12 </a:t>
            </a:r>
            <a:endParaRPr lang="zh-CN" altLang="en-US" sz="1400" dirty="0"/>
          </a:p>
        </p:txBody>
      </p:sp>
      <p:sp>
        <p:nvSpPr>
          <p:cNvPr id="12" name="箭头: 下 11">
            <a:extLst>
              <a:ext uri="{FF2B5EF4-FFF2-40B4-BE49-F238E27FC236}">
                <a16:creationId xmlns:a16="http://schemas.microsoft.com/office/drawing/2014/main" id="{70B88BB3-2790-442F-AFD6-58F790918715}"/>
              </a:ext>
            </a:extLst>
          </p:cNvPr>
          <p:cNvSpPr/>
          <p:nvPr/>
        </p:nvSpPr>
        <p:spPr bwMode="auto">
          <a:xfrm>
            <a:off x="6448376" y="2968459"/>
            <a:ext cx="304800" cy="559131"/>
          </a:xfrm>
          <a:prstGeom prst="downArrow">
            <a:avLst/>
          </a:prstGeom>
          <a:solidFill>
            <a:srgbClr val="3399FF"/>
          </a:solidFill>
          <a:ln w="9525" cap="flat" cmpd="sng" algn="ctr">
            <a:solidFill>
              <a:srgbClr val="3399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grpSp>
        <p:nvGrpSpPr>
          <p:cNvPr id="43" name="组合 42">
            <a:extLst>
              <a:ext uri="{FF2B5EF4-FFF2-40B4-BE49-F238E27FC236}">
                <a16:creationId xmlns:a16="http://schemas.microsoft.com/office/drawing/2014/main" id="{3213D110-141C-4F1F-8498-57A5931F61D9}"/>
              </a:ext>
            </a:extLst>
          </p:cNvPr>
          <p:cNvGrpSpPr/>
          <p:nvPr/>
        </p:nvGrpSpPr>
        <p:grpSpPr>
          <a:xfrm>
            <a:off x="1279450" y="2890418"/>
            <a:ext cx="2193414" cy="540000"/>
            <a:chOff x="5371729" y="2357282"/>
            <a:chExt cx="2193414" cy="540000"/>
          </a:xfrm>
        </p:grpSpPr>
        <p:pic>
          <p:nvPicPr>
            <p:cNvPr id="44" name="图片 43">
              <a:extLst>
                <a:ext uri="{FF2B5EF4-FFF2-40B4-BE49-F238E27FC236}">
                  <a16:creationId xmlns:a16="http://schemas.microsoft.com/office/drawing/2014/main" id="{99BE8184-3DFE-4F08-8400-D177611133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0292" y="2357282"/>
              <a:ext cx="393428" cy="540000"/>
            </a:xfrm>
            <a:prstGeom prst="rect">
              <a:avLst/>
            </a:prstGeom>
          </p:spPr>
        </p:pic>
        <p:pic>
          <p:nvPicPr>
            <p:cNvPr id="45" name="图片 44">
              <a:extLst>
                <a:ext uri="{FF2B5EF4-FFF2-40B4-BE49-F238E27FC236}">
                  <a16:creationId xmlns:a16="http://schemas.microsoft.com/office/drawing/2014/main" id="{698DEAE2-D1B2-412A-BCFE-5F16B0A61D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9805" y="2357282"/>
              <a:ext cx="393428" cy="540000"/>
            </a:xfrm>
            <a:prstGeom prst="rect">
              <a:avLst/>
            </a:prstGeom>
          </p:spPr>
        </p:pic>
        <p:pic>
          <p:nvPicPr>
            <p:cNvPr id="47" name="图片 46">
              <a:extLst>
                <a:ext uri="{FF2B5EF4-FFF2-40B4-BE49-F238E27FC236}">
                  <a16:creationId xmlns:a16="http://schemas.microsoft.com/office/drawing/2014/main" id="{5BAAC895-174B-4C8A-9324-D463EF561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0779" y="2357282"/>
              <a:ext cx="393428" cy="540000"/>
            </a:xfrm>
            <a:prstGeom prst="rect">
              <a:avLst/>
            </a:prstGeom>
          </p:spPr>
        </p:pic>
        <p:pic>
          <p:nvPicPr>
            <p:cNvPr id="48" name="图片 47">
              <a:extLst>
                <a:ext uri="{FF2B5EF4-FFF2-40B4-BE49-F238E27FC236}">
                  <a16:creationId xmlns:a16="http://schemas.microsoft.com/office/drawing/2014/main" id="{8B32DA1D-FC54-4B43-81DA-125619071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1715" y="2357282"/>
              <a:ext cx="393428" cy="540000"/>
            </a:xfrm>
            <a:prstGeom prst="rect">
              <a:avLst/>
            </a:prstGeom>
          </p:spPr>
        </p:pic>
        <p:pic>
          <p:nvPicPr>
            <p:cNvPr id="51" name="图片 50">
              <a:extLst>
                <a:ext uri="{FF2B5EF4-FFF2-40B4-BE49-F238E27FC236}">
                  <a16:creationId xmlns:a16="http://schemas.microsoft.com/office/drawing/2014/main" id="{7D81EB3F-5E9E-4B6F-8680-2E9200425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1729" y="2357282"/>
              <a:ext cx="402128" cy="540000"/>
            </a:xfrm>
            <a:prstGeom prst="rect">
              <a:avLst/>
            </a:prstGeom>
          </p:spPr>
        </p:pic>
      </p:grpSp>
      <p:sp>
        <p:nvSpPr>
          <p:cNvPr id="52" name="文本框 51">
            <a:extLst>
              <a:ext uri="{FF2B5EF4-FFF2-40B4-BE49-F238E27FC236}">
                <a16:creationId xmlns:a16="http://schemas.microsoft.com/office/drawing/2014/main" id="{626E74A8-5332-448B-AF19-F1EB4CDBA7E6}"/>
              </a:ext>
            </a:extLst>
          </p:cNvPr>
          <p:cNvSpPr txBox="1"/>
          <p:nvPr/>
        </p:nvSpPr>
        <p:spPr>
          <a:xfrm>
            <a:off x="1926290" y="1941039"/>
            <a:ext cx="899735" cy="369332"/>
          </a:xfrm>
          <a:prstGeom prst="rect">
            <a:avLst/>
          </a:prstGeom>
          <a:noFill/>
        </p:spPr>
        <p:txBody>
          <a:bodyPr wrap="square" rtlCol="0">
            <a:spAutoFit/>
          </a:bodyPr>
          <a:lstStyle/>
          <a:p>
            <a:r>
              <a:rPr lang="zh-CN" altLang="en-US" dirty="0"/>
              <a:t>液体</a:t>
            </a:r>
            <a:r>
              <a:rPr lang="en-US" altLang="zh-CN" dirty="0"/>
              <a:t>B</a:t>
            </a:r>
            <a:endParaRPr lang="zh-CN" altLang="en-US" dirty="0"/>
          </a:p>
        </p:txBody>
      </p:sp>
      <p:grpSp>
        <p:nvGrpSpPr>
          <p:cNvPr id="53" name="组合 52">
            <a:extLst>
              <a:ext uri="{FF2B5EF4-FFF2-40B4-BE49-F238E27FC236}">
                <a16:creationId xmlns:a16="http://schemas.microsoft.com/office/drawing/2014/main" id="{2D9F84B4-0061-42AC-9728-F73DD1099256}"/>
              </a:ext>
            </a:extLst>
          </p:cNvPr>
          <p:cNvGrpSpPr/>
          <p:nvPr/>
        </p:nvGrpSpPr>
        <p:grpSpPr>
          <a:xfrm>
            <a:off x="1296157" y="2304791"/>
            <a:ext cx="2160000" cy="493279"/>
            <a:chOff x="1837359" y="2133600"/>
            <a:chExt cx="2160000" cy="309984"/>
          </a:xfrm>
        </p:grpSpPr>
        <p:sp>
          <p:nvSpPr>
            <p:cNvPr id="54" name="矩形 53">
              <a:extLst>
                <a:ext uri="{FF2B5EF4-FFF2-40B4-BE49-F238E27FC236}">
                  <a16:creationId xmlns:a16="http://schemas.microsoft.com/office/drawing/2014/main" id="{3B1988EF-DE70-405D-8CC3-26CD9ED307E3}"/>
                </a:ext>
              </a:extLst>
            </p:cNvPr>
            <p:cNvSpPr/>
            <p:nvPr/>
          </p:nvSpPr>
          <p:spPr bwMode="auto">
            <a:xfrm>
              <a:off x="1838280" y="2291184"/>
              <a:ext cx="719079" cy="152400"/>
            </a:xfrm>
            <a:prstGeom prst="rect">
              <a:avLst/>
            </a:prstGeom>
            <a:solidFill>
              <a:srgbClr val="73BC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rPr>
                <a:t>色散力</a:t>
              </a:r>
              <a:r>
                <a:rPr lang="en-US" altLang="zh-CN" sz="900" dirty="0" err="1">
                  <a:latin typeface="Adobe 宋体 Std L" panose="02020300000000000000" pitchFamily="18" charset="-122"/>
                  <a:ea typeface="Adobe 宋体 Std L" panose="02020300000000000000" pitchFamily="18" charset="-122"/>
                </a:rPr>
                <a:t>γ</a:t>
              </a:r>
              <a:r>
                <a:rPr lang="en-US" altLang="zh-CN" sz="900" baseline="30000" dirty="0" err="1">
                  <a:latin typeface="Adobe 宋体 Std L" panose="02020300000000000000" pitchFamily="18" charset="-122"/>
                  <a:ea typeface="Adobe 宋体 Std L" panose="02020300000000000000" pitchFamily="18" charset="-122"/>
                </a:rPr>
                <a:t>d</a:t>
              </a:r>
              <a:r>
                <a:rPr lang="en-US" altLang="zh-CN" sz="900" dirty="0">
                  <a:latin typeface="Adobe 宋体 Std L" panose="02020300000000000000" pitchFamily="18" charset="-122"/>
                  <a:ea typeface="Adobe 宋体 Std L" panose="02020300000000000000" pitchFamily="18" charset="-122"/>
                </a:rPr>
                <a:t>=10</a:t>
              </a:r>
              <a:r>
                <a:rPr kumimoji="0" lang="zh-CN" altLang="en-US" sz="9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rPr>
                <a:t> </a:t>
              </a:r>
            </a:p>
          </p:txBody>
        </p:sp>
        <p:grpSp>
          <p:nvGrpSpPr>
            <p:cNvPr id="55" name="组合 54">
              <a:extLst>
                <a:ext uri="{FF2B5EF4-FFF2-40B4-BE49-F238E27FC236}">
                  <a16:creationId xmlns:a16="http://schemas.microsoft.com/office/drawing/2014/main" id="{BC2ADAB3-3331-46B9-8822-FC574A1EE67D}"/>
                </a:ext>
              </a:extLst>
            </p:cNvPr>
            <p:cNvGrpSpPr/>
            <p:nvPr/>
          </p:nvGrpSpPr>
          <p:grpSpPr>
            <a:xfrm>
              <a:off x="1837359" y="2133600"/>
              <a:ext cx="2160000" cy="309984"/>
              <a:chOff x="1837359" y="2133600"/>
              <a:chExt cx="2160000" cy="309984"/>
            </a:xfrm>
          </p:grpSpPr>
          <p:sp>
            <p:nvSpPr>
              <p:cNvPr id="57" name="矩形 56">
                <a:extLst>
                  <a:ext uri="{FF2B5EF4-FFF2-40B4-BE49-F238E27FC236}">
                    <a16:creationId xmlns:a16="http://schemas.microsoft.com/office/drawing/2014/main" id="{4447DE7F-27E6-4BC9-9D0E-C84898A132A1}"/>
                  </a:ext>
                </a:extLst>
              </p:cNvPr>
              <p:cNvSpPr/>
              <p:nvPr/>
            </p:nvSpPr>
            <p:spPr bwMode="auto">
              <a:xfrm>
                <a:off x="1837359" y="2133600"/>
                <a:ext cx="2160000" cy="152400"/>
              </a:xfrm>
              <a:prstGeom prst="rect">
                <a:avLst/>
              </a:prstGeom>
              <a:solidFill>
                <a:srgbClr val="92D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Times New Roman" pitchFamily="18" charset="0"/>
                  </a:rPr>
                  <a:t>表面张力 </a:t>
                </a:r>
                <a:r>
                  <a:rPr kumimoji="0" lang="en-US" altLang="zh-CN" sz="1200" b="0" i="0" u="none" strike="noStrike" cap="none" normalizeH="0" baseline="0" dirty="0">
                    <a:ln>
                      <a:noFill/>
                    </a:ln>
                    <a:solidFill>
                      <a:schemeClr val="tx1"/>
                    </a:solidFill>
                    <a:effectLst/>
                    <a:latin typeface="Times New Roman" pitchFamily="18" charset="0"/>
                  </a:rPr>
                  <a:t>γ =50 (</a:t>
                </a:r>
                <a:r>
                  <a:rPr kumimoji="0" lang="en-US" altLang="zh-CN" sz="1200" b="0" i="0" u="none" strike="noStrike" cap="none" normalizeH="0" baseline="0" dirty="0" err="1">
                    <a:ln>
                      <a:noFill/>
                    </a:ln>
                    <a:solidFill>
                      <a:schemeClr val="tx1"/>
                    </a:solidFill>
                    <a:effectLst/>
                    <a:latin typeface="Times New Roman" pitchFamily="18" charset="0"/>
                  </a:rPr>
                  <a:t>mN</a:t>
                </a:r>
                <a:r>
                  <a:rPr kumimoji="0" lang="en-US" altLang="zh-CN" sz="1200" b="0" i="0" u="none" strike="noStrike" cap="none" normalizeH="0" baseline="0" dirty="0">
                    <a:ln>
                      <a:noFill/>
                    </a:ln>
                    <a:solidFill>
                      <a:schemeClr val="tx1"/>
                    </a:solidFill>
                    <a:effectLst/>
                    <a:latin typeface="Times New Roman" pitchFamily="18" charset="0"/>
                  </a:rPr>
                  <a:t>/m)</a:t>
                </a:r>
                <a:endParaRPr kumimoji="0" lang="zh-CN" altLang="en-US" sz="1200" b="0" i="0" u="none" strike="noStrike" cap="none" normalizeH="0" baseline="0" dirty="0">
                  <a:ln>
                    <a:noFill/>
                  </a:ln>
                  <a:solidFill>
                    <a:schemeClr val="tx1"/>
                  </a:solidFill>
                  <a:effectLst/>
                  <a:latin typeface="Times New Roman" pitchFamily="18" charset="0"/>
                </a:endParaRPr>
              </a:p>
            </p:txBody>
          </p:sp>
          <p:sp>
            <p:nvSpPr>
              <p:cNvPr id="58" name="矩形 57">
                <a:extLst>
                  <a:ext uri="{FF2B5EF4-FFF2-40B4-BE49-F238E27FC236}">
                    <a16:creationId xmlns:a16="http://schemas.microsoft.com/office/drawing/2014/main" id="{9469CB62-BDBB-4F3C-AD1D-3A64984C956A}"/>
                  </a:ext>
                </a:extLst>
              </p:cNvPr>
              <p:cNvSpPr/>
              <p:nvPr/>
            </p:nvSpPr>
            <p:spPr bwMode="auto">
              <a:xfrm>
                <a:off x="2557359" y="2291184"/>
                <a:ext cx="1440000" cy="152400"/>
              </a:xfrm>
              <a:prstGeom prst="rect">
                <a:avLst/>
              </a:prstGeom>
              <a:solidFill>
                <a:srgbClr val="3585DC"/>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lang="zh-CN" altLang="en-US" sz="900" dirty="0"/>
                  <a:t>极性力</a:t>
                </a:r>
                <a:r>
                  <a:rPr lang="en-US" altLang="zh-CN" sz="900" dirty="0" err="1"/>
                  <a:t>γ</a:t>
                </a:r>
                <a:r>
                  <a:rPr lang="en-US" altLang="zh-CN" sz="900" baseline="30000" dirty="0" err="1"/>
                  <a:t>d</a:t>
                </a:r>
                <a:r>
                  <a:rPr lang="en-US" altLang="zh-CN" sz="900" baseline="30000" dirty="0"/>
                  <a:t> </a:t>
                </a:r>
                <a:r>
                  <a:rPr lang="en-US" altLang="zh-CN" sz="900" dirty="0"/>
                  <a:t>= 40</a:t>
                </a:r>
                <a:endParaRPr kumimoji="0" lang="zh-CN" altLang="en-US" sz="900" b="0" i="0" u="none" strike="noStrike" cap="none" normalizeH="0" baseline="0" dirty="0">
                  <a:ln>
                    <a:noFill/>
                  </a:ln>
                  <a:solidFill>
                    <a:schemeClr val="tx1"/>
                  </a:solidFill>
                  <a:effectLst/>
                  <a:latin typeface="Times New Roman" pitchFamily="18" charset="0"/>
                </a:endParaRPr>
              </a:p>
            </p:txBody>
          </p:sp>
        </p:grpSp>
      </p:grpSp>
      <p:sp>
        <p:nvSpPr>
          <p:cNvPr id="36" name="Rectangle 2">
            <a:extLst>
              <a:ext uri="{FF2B5EF4-FFF2-40B4-BE49-F238E27FC236}">
                <a16:creationId xmlns:a16="http://schemas.microsoft.com/office/drawing/2014/main" id="{6DD88816-31B1-4689-B4E3-DF594AFA5ABC}"/>
              </a:ext>
            </a:extLst>
          </p:cNvPr>
          <p:cNvSpPr txBox="1">
            <a:spLocks noChangeArrowheads="1"/>
          </p:cNvSpPr>
          <p:nvPr/>
        </p:nvSpPr>
        <p:spPr bwMode="black">
          <a:xfrm>
            <a:off x="2060650" y="426263"/>
            <a:ext cx="5843899" cy="633688"/>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2000" dirty="0">
                <a:solidFill>
                  <a:srgbClr val="244279"/>
                </a:solidFill>
                <a:latin typeface="Adobe 黑体 Std R" panose="020B0400000000000000" pitchFamily="34" charset="-122"/>
                <a:ea typeface="Adobe 黑体 Std R" panose="020B0400000000000000" pitchFamily="34" charset="-122"/>
              </a:rPr>
              <a:t>表面自由能计算方法</a:t>
            </a:r>
            <a:endParaRPr lang="en-US" altLang="zh-CN" sz="2000" dirty="0">
              <a:solidFill>
                <a:srgbClr val="244279"/>
              </a:solidFill>
              <a:latin typeface="Adobe 黑体 Std R" panose="020B0400000000000000" pitchFamily="34" charset="-122"/>
              <a:ea typeface="Adobe 黑体 Std R" panose="020B0400000000000000" pitchFamily="34" charset="-122"/>
            </a:endParaRPr>
          </a:p>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表面自由能应用：如何准确理解表面自由能的分量值</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41" name="图片 40">
            <a:extLst>
              <a:ext uri="{FF2B5EF4-FFF2-40B4-BE49-F238E27FC236}">
                <a16:creationId xmlns:a16="http://schemas.microsoft.com/office/drawing/2014/main" id="{EB705BDF-FBD6-4F3D-8DF2-7EA78534A41E}"/>
              </a:ext>
            </a:extLst>
          </p:cNvPr>
          <p:cNvPicPr>
            <a:picLocks noChangeAspect="1"/>
          </p:cNvPicPr>
          <p:nvPr/>
        </p:nvPicPr>
        <p:blipFill>
          <a:blip r:embed="rId7"/>
          <a:stretch>
            <a:fillRect/>
          </a:stretch>
        </p:blipFill>
        <p:spPr>
          <a:xfrm>
            <a:off x="1295400" y="335797"/>
            <a:ext cx="865183" cy="772278"/>
          </a:xfrm>
          <a:prstGeom prst="rect">
            <a:avLst/>
          </a:prstGeom>
        </p:spPr>
      </p:pic>
    </p:spTree>
    <p:extLst>
      <p:ext uri="{BB962C8B-B14F-4D97-AF65-F5344CB8AC3E}">
        <p14:creationId xmlns:p14="http://schemas.microsoft.com/office/powerpoint/2010/main" val="350489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up)">
                                      <p:cBhvr>
                                        <p:cTn id="13" dur="500"/>
                                        <p:tgtEl>
                                          <p:spTgt spid="4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up)">
                                      <p:cBhvr>
                                        <p:cTn id="16" dur="500"/>
                                        <p:tgtEl>
                                          <p:spTgt spid="52"/>
                                        </p:tgtEl>
                                      </p:cBhvr>
                                    </p:animEffect>
                                  </p:childTnLst>
                                </p:cTn>
                              </p:par>
                              <p:par>
                                <p:cTn id="17" presetID="22" presetClass="entr" presetSubtype="1"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up)">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par>
                                <p:cTn id="28" presetID="22" presetClass="entr" presetSubtype="4"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par>
                                <p:cTn id="31" presetID="22" presetClass="entr" presetSubtype="4"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par>
                                <p:cTn id="34" presetID="22" presetClass="entr" presetSubtype="4"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wipe(down)">
                                      <p:cBhvr>
                                        <p:cTn id="39" dur="500"/>
                                        <p:tgtEl>
                                          <p:spTgt spid="6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wipe(down)">
                                      <p:cBhvr>
                                        <p:cTn id="42" dur="500"/>
                                        <p:tgtEl>
                                          <p:spTgt spid="9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left)">
                                      <p:cBhvr>
                                        <p:cTn id="50" dur="500"/>
                                        <p:tgtEl>
                                          <p:spTgt spid="2"/>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up)">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56">
                                            <p:txEl>
                                              <p:pRg st="0" end="0"/>
                                            </p:txEl>
                                          </p:spTgt>
                                        </p:tgtEl>
                                        <p:attrNameLst>
                                          <p:attrName>style.visibility</p:attrName>
                                        </p:attrNameLst>
                                      </p:cBhvr>
                                      <p:to>
                                        <p:strVal val="visible"/>
                                      </p:to>
                                    </p:set>
                                    <p:animEffect transition="in" filter="wipe(up)">
                                      <p:cBhvr>
                                        <p:cTn id="63" dur="500"/>
                                        <p:tgtEl>
                                          <p:spTgt spid="5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56">
                                            <p:txEl>
                                              <p:pRg st="1" end="1"/>
                                            </p:txEl>
                                          </p:spTgt>
                                        </p:tgtEl>
                                        <p:attrNameLst>
                                          <p:attrName>style.visibility</p:attrName>
                                        </p:attrNameLst>
                                      </p:cBhvr>
                                      <p:to>
                                        <p:strVal val="visible"/>
                                      </p:to>
                                    </p:set>
                                    <p:animEffect transition="in" filter="wipe(left)">
                                      <p:cBhvr>
                                        <p:cTn id="68" dur="500"/>
                                        <p:tgtEl>
                                          <p:spTgt spid="5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56">
                                            <p:txEl>
                                              <p:pRg st="2" end="2"/>
                                            </p:txEl>
                                          </p:spTgt>
                                        </p:tgtEl>
                                        <p:attrNameLst>
                                          <p:attrName>style.visibility</p:attrName>
                                        </p:attrNameLst>
                                      </p:cBhvr>
                                      <p:to>
                                        <p:strVal val="visible"/>
                                      </p:to>
                                    </p:set>
                                    <p:animEffect transition="in" filter="wipe(left)">
                                      <p:cBhvr>
                                        <p:cTn id="73" dur="500"/>
                                        <p:tgtEl>
                                          <p:spTgt spid="56">
                                            <p:txEl>
                                              <p:pRg st="2" end="2"/>
                                            </p:txEl>
                                          </p:spTgt>
                                        </p:tgtEl>
                                      </p:cBhvr>
                                    </p:animEffect>
                                  </p:childTnLst>
                                </p:cTn>
                              </p:par>
                              <p:par>
                                <p:cTn id="74" presetID="47"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anim calcmode="lin" valueType="num">
                                      <p:cBhvr>
                                        <p:cTn id="77" dur="1000" fill="hold"/>
                                        <p:tgtEl>
                                          <p:spTgt spid="36"/>
                                        </p:tgtEl>
                                        <p:attrNameLst>
                                          <p:attrName>ppt_x</p:attrName>
                                        </p:attrNameLst>
                                      </p:cBhvr>
                                      <p:tavLst>
                                        <p:tav tm="0">
                                          <p:val>
                                            <p:strVal val="#ppt_x"/>
                                          </p:val>
                                        </p:tav>
                                        <p:tav tm="100000">
                                          <p:val>
                                            <p:strVal val="#ppt_x"/>
                                          </p:val>
                                        </p:tav>
                                      </p:tavLst>
                                    </p:anim>
                                    <p:anim calcmode="lin" valueType="num">
                                      <p:cBhvr>
                                        <p:cTn id="78" dur="1000" fill="hold"/>
                                        <p:tgtEl>
                                          <p:spTgt spid="36"/>
                                        </p:tgtEl>
                                        <p:attrNameLst>
                                          <p:attrName>ppt_y</p:attrName>
                                        </p:attrNameLst>
                                      </p:cBhvr>
                                      <p:tavLst>
                                        <p:tav tm="0">
                                          <p:val>
                                            <p:strVal val="#ppt_y-.1"/>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500" fill="hold"/>
                                        <p:tgtEl>
                                          <p:spTgt spid="41"/>
                                        </p:tgtEl>
                                        <p:attrNameLst>
                                          <p:attrName>ppt_x</p:attrName>
                                        </p:attrNameLst>
                                      </p:cBhvr>
                                      <p:tavLst>
                                        <p:tav tm="0">
                                          <p:val>
                                            <p:strVal val="#ppt_x"/>
                                          </p:val>
                                        </p:tav>
                                        <p:tav tm="100000">
                                          <p:val>
                                            <p:strVal val="#ppt_x"/>
                                          </p:val>
                                        </p:tav>
                                      </p:tavLst>
                                    </p:anim>
                                    <p:anim calcmode="lin" valueType="num">
                                      <p:cBhvr additive="base">
                                        <p:cTn id="8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98" grpId="0"/>
      <p:bldP spid="2" grpId="0"/>
      <p:bldP spid="3" grpId="0"/>
      <p:bldP spid="12" grpId="0" animBg="1"/>
      <p:bldP spid="52" grpId="0"/>
      <p:bldP spid="3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1" name="Rectangle 2"/>
          <p:cNvSpPr txBox="1">
            <a:spLocks noChangeArrowheads="1"/>
          </p:cNvSpPr>
          <p:nvPr/>
        </p:nvSpPr>
        <p:spPr bwMode="black">
          <a:xfrm>
            <a:off x="2209800" y="292100"/>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ea typeface="宋体" panose="02010600030101010101" pitchFamily="2" charset="-122"/>
              </a:rPr>
              <a:t>Method for calculating surface free energy</a:t>
            </a:r>
          </a:p>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润湿包络图</a:t>
            </a:r>
            <a:r>
              <a:rPr lang="zh-CN" altLang="en-US" sz="1600" dirty="0">
                <a:solidFill>
                  <a:srgbClr val="244279"/>
                </a:solidFill>
                <a:ea typeface="宋体" panose="02010600030101010101" pitchFamily="2" charset="-122"/>
              </a:rPr>
              <a:t>－</a:t>
            </a:r>
            <a:r>
              <a:rPr lang="en-US" altLang="zh-CN" sz="1600" dirty="0">
                <a:solidFill>
                  <a:srgbClr val="244279"/>
                </a:solidFill>
                <a:ea typeface="宋体" panose="02010600030101010101" pitchFamily="2" charset="-122"/>
              </a:rPr>
              <a:t>Wetting behavior analysis and wetting envelopes</a:t>
            </a:r>
            <a:endParaRPr lang="de-DE" altLang="zh-CN" sz="1600" dirty="0">
              <a:solidFill>
                <a:srgbClr val="244279"/>
              </a:solidFill>
              <a:ea typeface="宋体" panose="02010600030101010101" pitchFamily="2" charset="-122"/>
            </a:endParaRPr>
          </a:p>
        </p:txBody>
      </p:sp>
      <p:pic>
        <p:nvPicPr>
          <p:cNvPr id="9" name="图片 8">
            <a:extLst>
              <a:ext uri="{FF2B5EF4-FFF2-40B4-BE49-F238E27FC236}">
                <a16:creationId xmlns:a16="http://schemas.microsoft.com/office/drawing/2014/main" id="{C721A52C-481C-41D7-AFAE-FEE51597339F}"/>
              </a:ext>
            </a:extLst>
          </p:cNvPr>
          <p:cNvPicPr>
            <a:picLocks noChangeAspect="1"/>
          </p:cNvPicPr>
          <p:nvPr/>
        </p:nvPicPr>
        <p:blipFill>
          <a:blip r:embed="rId2"/>
          <a:stretch>
            <a:fillRect/>
          </a:stretch>
        </p:blipFill>
        <p:spPr>
          <a:xfrm>
            <a:off x="1295400" y="350039"/>
            <a:ext cx="1020448" cy="910870"/>
          </a:xfrm>
          <a:prstGeom prst="rect">
            <a:avLst/>
          </a:prstGeom>
        </p:spPr>
      </p:pic>
      <p:sp>
        <p:nvSpPr>
          <p:cNvPr id="10" name="矩形 9">
            <a:extLst>
              <a:ext uri="{FF2B5EF4-FFF2-40B4-BE49-F238E27FC236}">
                <a16:creationId xmlns:a16="http://schemas.microsoft.com/office/drawing/2014/main" id="{FBEDC0DD-2652-49C4-8034-A813C46E5FC2}"/>
              </a:ext>
            </a:extLst>
          </p:cNvPr>
          <p:cNvSpPr/>
          <p:nvPr/>
        </p:nvSpPr>
        <p:spPr>
          <a:xfrm>
            <a:off x="186048" y="1411069"/>
            <a:ext cx="8653151" cy="646331"/>
          </a:xfrm>
          <a:prstGeom prst="rect">
            <a:avLst/>
          </a:prstGeom>
        </p:spPr>
        <p:txBody>
          <a:bodyPr wrap="square">
            <a:spAutoFit/>
          </a:bodyPr>
          <a:lstStyle/>
          <a:p>
            <a:r>
              <a:rPr lang="zh-CN" altLang="en-US" sz="1200" dirty="0">
                <a:latin typeface="宋体" panose="02010600030101010101" pitchFamily="2" charset="-122"/>
                <a:ea typeface="宋体" panose="02010600030101010101" pitchFamily="2" charset="-122"/>
              </a:rPr>
              <a:t>通过润湿包络图，可以反向分析通过固体表面自由能分析得到固体材料的润湿性情况，即符合什么条件（色散力、极性力等）的液体可以实现多少度之内的接触角润湿。通常以一个</a:t>
            </a:r>
            <a:r>
              <a:rPr lang="en-US" altLang="zh-CN" sz="1200" dirty="0">
                <a:latin typeface="宋体" panose="02010600030101010101" pitchFamily="2" charset="-122"/>
                <a:ea typeface="宋体" panose="02010600030101010101" pitchFamily="2" charset="-122"/>
              </a:rPr>
              <a:t>2D</a:t>
            </a:r>
            <a:r>
              <a:rPr lang="zh-CN" altLang="en-US" sz="1200" dirty="0">
                <a:latin typeface="宋体" panose="02010600030101010101" pitchFamily="2" charset="-122"/>
                <a:ea typeface="宋体" panose="02010600030101010101" pitchFamily="2" charset="-122"/>
              </a:rPr>
              <a:t>的包络图的形式显示出来。</a:t>
            </a:r>
            <a:r>
              <a:rPr lang="en-US" altLang="zh-CN" sz="1200" dirty="0">
                <a:latin typeface="宋体" panose="02010600030101010101" pitchFamily="2" charset="-122"/>
                <a:ea typeface="宋体" panose="02010600030101010101" pitchFamily="2" charset="-122"/>
              </a:rPr>
              <a:t>Owens–Wendt</a:t>
            </a:r>
            <a:r>
              <a:rPr lang="zh-CN" altLang="en-US" sz="1200" dirty="0">
                <a:latin typeface="宋体" panose="02010600030101010101" pitchFamily="2" charset="-122"/>
                <a:ea typeface="宋体" panose="02010600030101010101" pitchFamily="2" charset="-122"/>
              </a:rPr>
              <a:t>， </a:t>
            </a:r>
            <a:r>
              <a:rPr lang="en-US" altLang="zh-CN" sz="1200" dirty="0">
                <a:latin typeface="宋体" panose="02010600030101010101" pitchFamily="2" charset="-122"/>
                <a:ea typeface="宋体" panose="02010600030101010101" pitchFamily="2" charset="-122"/>
              </a:rPr>
              <a:t>Wu1</a:t>
            </a:r>
            <a:r>
              <a:rPr lang="zh-CN" altLang="en-US" sz="1200" dirty="0">
                <a:latin typeface="宋体" panose="02010600030101010101" pitchFamily="2" charset="-122"/>
                <a:ea typeface="宋体" panose="02010600030101010101" pitchFamily="2" charset="-122"/>
              </a:rPr>
              <a:t>和</a:t>
            </a:r>
            <a:r>
              <a:rPr lang="en-US" altLang="zh-CN" sz="1200" dirty="0">
                <a:latin typeface="宋体" panose="02010600030101010101" pitchFamily="2" charset="-122"/>
                <a:ea typeface="宋体" panose="02010600030101010101" pitchFamily="2" charset="-122"/>
              </a:rPr>
              <a:t>Wu2</a:t>
            </a:r>
            <a:r>
              <a:rPr lang="zh-CN" altLang="en-US" sz="1200" dirty="0">
                <a:latin typeface="宋体" panose="02010600030101010101" pitchFamily="2" charset="-122"/>
                <a:ea typeface="宋体" panose="02010600030101010101" pitchFamily="2" charset="-122"/>
              </a:rPr>
              <a:t>三种方法均可以提供润湿包络图分析。</a:t>
            </a:r>
          </a:p>
        </p:txBody>
      </p:sp>
      <p:pic>
        <p:nvPicPr>
          <p:cNvPr id="12" name="图片 11">
            <a:extLst>
              <a:ext uri="{FF2B5EF4-FFF2-40B4-BE49-F238E27FC236}">
                <a16:creationId xmlns:a16="http://schemas.microsoft.com/office/drawing/2014/main" id="{38956AF1-63EC-475B-81E3-7532FA0C7CC7}"/>
              </a:ext>
            </a:extLst>
          </p:cNvPr>
          <p:cNvPicPr/>
          <p:nvPr/>
        </p:nvPicPr>
        <p:blipFill rotWithShape="1">
          <a:blip r:embed="rId3"/>
          <a:srcRect t="5968" b="2402"/>
          <a:stretch/>
        </p:blipFill>
        <p:spPr bwMode="auto">
          <a:xfrm>
            <a:off x="1328468" y="2183118"/>
            <a:ext cx="7212173" cy="421957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矩形 1">
            <a:extLst>
              <a:ext uri="{FF2B5EF4-FFF2-40B4-BE49-F238E27FC236}">
                <a16:creationId xmlns:a16="http://schemas.microsoft.com/office/drawing/2014/main" id="{17AEEF92-94F8-49B9-B1EA-CB9ECAFA0672}"/>
              </a:ext>
            </a:extLst>
          </p:cNvPr>
          <p:cNvSpPr/>
          <p:nvPr/>
        </p:nvSpPr>
        <p:spPr>
          <a:xfrm>
            <a:off x="2743200" y="6503631"/>
            <a:ext cx="4572000" cy="307777"/>
          </a:xfrm>
          <a:prstGeom prst="rect">
            <a:avLst/>
          </a:prstGeom>
        </p:spPr>
        <p:txBody>
          <a:bodyPr>
            <a:spAutoFit/>
          </a:bodyPr>
          <a:lstStyle/>
          <a:p>
            <a:pPr algn="ctr">
              <a:spcAft>
                <a:spcPts val="300"/>
              </a:spcAft>
            </a:pPr>
            <a:r>
              <a:rPr lang="zh-CN" altLang="en-US" sz="1400" dirty="0">
                <a:effectLst/>
                <a:latin typeface="宋体" panose="02010600030101010101" pitchFamily="2" charset="-122"/>
                <a:ea typeface="宋体" panose="02010600030101010101" pitchFamily="2" charset="-122"/>
                <a:cs typeface="Times New Roman" panose="02020603050405020304" pitchFamily="18" charset="0"/>
              </a:rPr>
              <a:t>润湿包络图－</a:t>
            </a:r>
            <a:r>
              <a:rPr lang="en-US" altLang="zh-CN" sz="1400" dirty="0">
                <a:effectLst/>
                <a:latin typeface="宋体" panose="02010600030101010101" pitchFamily="2" charset="-122"/>
                <a:ea typeface="宋体" panose="02010600030101010101" pitchFamily="2" charset="-122"/>
                <a:cs typeface="Times New Roman" panose="02020603050405020304" pitchFamily="18" charset="0"/>
              </a:rPr>
              <a:t>Owens</a:t>
            </a:r>
            <a:r>
              <a:rPr lang="zh-CN" altLang="en-US" sz="1400" dirty="0">
                <a:effectLst/>
                <a:latin typeface="宋体" panose="02010600030101010101" pitchFamily="2" charset="-122"/>
                <a:ea typeface="宋体" panose="02010600030101010101" pitchFamily="2" charset="-122"/>
                <a:cs typeface="Times New Roman" panose="02020603050405020304" pitchFamily="18" charset="0"/>
              </a:rPr>
              <a:t>二液法</a:t>
            </a:r>
            <a:endParaRPr lang="zh-CN" altLang="zh-CN" sz="1400" dirty="0">
              <a:effectLst/>
              <a:latin typeface="宋体"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7278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1000"/>
                                        <p:tgtEl>
                                          <p:spTgt spid="131"/>
                                        </p:tgtEl>
                                      </p:cBhvr>
                                    </p:animEffect>
                                    <p:anim calcmode="lin" valueType="num">
                                      <p:cBhvr>
                                        <p:cTn id="12" dur="1000" fill="hold"/>
                                        <p:tgtEl>
                                          <p:spTgt spid="131"/>
                                        </p:tgtEl>
                                        <p:attrNameLst>
                                          <p:attrName>ppt_x</p:attrName>
                                        </p:attrNameLst>
                                      </p:cBhvr>
                                      <p:tavLst>
                                        <p:tav tm="0">
                                          <p:val>
                                            <p:strVal val="#ppt_x"/>
                                          </p:val>
                                        </p:tav>
                                        <p:tav tm="100000">
                                          <p:val>
                                            <p:strVal val="#ppt_x"/>
                                          </p:val>
                                        </p:tav>
                                      </p:tavLst>
                                    </p:anim>
                                    <p:anim calcmode="lin" valueType="num">
                                      <p:cBhvr>
                                        <p:cTn id="13"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0" grpId="0"/>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矩形 9">
            <a:extLst>
              <a:ext uri="{FF2B5EF4-FFF2-40B4-BE49-F238E27FC236}">
                <a16:creationId xmlns:a16="http://schemas.microsoft.com/office/drawing/2014/main" id="{FBEDC0DD-2652-49C4-8034-A813C46E5FC2}"/>
              </a:ext>
            </a:extLst>
          </p:cNvPr>
          <p:cNvSpPr/>
          <p:nvPr/>
        </p:nvSpPr>
        <p:spPr>
          <a:xfrm>
            <a:off x="186048" y="1396526"/>
            <a:ext cx="8681727" cy="646331"/>
          </a:xfrm>
          <a:prstGeom prst="rect">
            <a:avLst/>
          </a:prstGeom>
        </p:spPr>
        <p:txBody>
          <a:bodyPr wrap="square">
            <a:spAutoFit/>
          </a:bodyPr>
          <a:lstStyle/>
          <a:p>
            <a:r>
              <a:rPr lang="zh-CN" altLang="en-US" sz="1200" dirty="0">
                <a:latin typeface="宋体" panose="02010600030101010101" pitchFamily="2" charset="-122"/>
                <a:ea typeface="宋体" panose="02010600030101010101" pitchFamily="2" charset="-122"/>
              </a:rPr>
              <a:t>通过润湿包络图，可以反向分析通过固体表面自由能分析得到固体材料的润湿性情况，即符合什么条件（色散力、极性力等）的液体可以实现多少度之内的接触角润湿。通常以一个</a:t>
            </a:r>
            <a:r>
              <a:rPr lang="en-US" altLang="zh-CN" sz="1200" dirty="0">
                <a:latin typeface="宋体" panose="02010600030101010101" pitchFamily="2" charset="-122"/>
                <a:ea typeface="宋体" panose="02010600030101010101" pitchFamily="2" charset="-122"/>
              </a:rPr>
              <a:t>2D</a:t>
            </a:r>
            <a:r>
              <a:rPr lang="zh-CN" altLang="en-US" sz="1200" dirty="0">
                <a:latin typeface="宋体" panose="02010600030101010101" pitchFamily="2" charset="-122"/>
                <a:ea typeface="宋体" panose="02010600030101010101" pitchFamily="2" charset="-122"/>
              </a:rPr>
              <a:t>的包络图的形式显示出来。</a:t>
            </a:r>
            <a:r>
              <a:rPr lang="en-US" altLang="zh-CN" sz="1200" dirty="0">
                <a:latin typeface="宋体" panose="02010600030101010101" pitchFamily="2" charset="-122"/>
                <a:ea typeface="宋体" panose="02010600030101010101" pitchFamily="2" charset="-122"/>
              </a:rPr>
              <a:t>Owens–Wendt</a:t>
            </a:r>
            <a:r>
              <a:rPr lang="zh-CN" altLang="en-US" sz="1200" dirty="0">
                <a:latin typeface="宋体" panose="02010600030101010101" pitchFamily="2" charset="-122"/>
                <a:ea typeface="宋体" panose="02010600030101010101" pitchFamily="2" charset="-122"/>
              </a:rPr>
              <a:t>， </a:t>
            </a:r>
            <a:r>
              <a:rPr lang="en-US" altLang="zh-CN" sz="1200" dirty="0">
                <a:latin typeface="宋体" panose="02010600030101010101" pitchFamily="2" charset="-122"/>
                <a:ea typeface="宋体" panose="02010600030101010101" pitchFamily="2" charset="-122"/>
              </a:rPr>
              <a:t>Wu1</a:t>
            </a:r>
            <a:r>
              <a:rPr lang="zh-CN" altLang="en-US" sz="1200" dirty="0">
                <a:latin typeface="宋体" panose="02010600030101010101" pitchFamily="2" charset="-122"/>
                <a:ea typeface="宋体" panose="02010600030101010101" pitchFamily="2" charset="-122"/>
              </a:rPr>
              <a:t>和</a:t>
            </a:r>
            <a:r>
              <a:rPr lang="en-US" altLang="zh-CN" sz="1200" dirty="0">
                <a:latin typeface="宋体" panose="02010600030101010101" pitchFamily="2" charset="-122"/>
                <a:ea typeface="宋体" panose="02010600030101010101" pitchFamily="2" charset="-122"/>
              </a:rPr>
              <a:t>Wu2</a:t>
            </a:r>
            <a:r>
              <a:rPr lang="zh-CN" altLang="en-US" sz="1200" dirty="0">
                <a:latin typeface="宋体" panose="02010600030101010101" pitchFamily="2" charset="-122"/>
                <a:ea typeface="宋体" panose="02010600030101010101" pitchFamily="2" charset="-122"/>
              </a:rPr>
              <a:t>三种方法均可以提供润湿包络图分析。</a:t>
            </a:r>
            <a:r>
              <a:rPr lang="zh-CN" altLang="zh-CN" sz="1200" dirty="0">
                <a:latin typeface="Calibri" panose="020F0502020204030204" pitchFamily="34" charset="0"/>
                <a:ea typeface="宋体" panose="02010600030101010101" pitchFamily="2" charset="-122"/>
                <a:cs typeface="Times New Roman" panose="02020603050405020304" pitchFamily="18" charset="0"/>
              </a:rPr>
              <a:t>三种手机膜的表面自由能计算数据如下表所示：</a:t>
            </a:r>
            <a:endParaRPr lang="zh-CN" altLang="en-US" sz="1200" dirty="0">
              <a:latin typeface="宋体" panose="02010600030101010101" pitchFamily="2" charset="-122"/>
              <a:ea typeface="宋体" panose="02010600030101010101" pitchFamily="2" charset="-122"/>
            </a:endParaRPr>
          </a:p>
        </p:txBody>
      </p:sp>
      <p:graphicFrame>
        <p:nvGraphicFramePr>
          <p:cNvPr id="7" name="表格 6">
            <a:extLst>
              <a:ext uri="{FF2B5EF4-FFF2-40B4-BE49-F238E27FC236}">
                <a16:creationId xmlns:a16="http://schemas.microsoft.com/office/drawing/2014/main" id="{A172FE33-DAC2-4D6D-A07B-0DA2620F60CC}"/>
              </a:ext>
            </a:extLst>
          </p:cNvPr>
          <p:cNvGraphicFramePr>
            <a:graphicFrameLocks noGrp="1"/>
          </p:cNvGraphicFramePr>
          <p:nvPr>
            <p:extLst>
              <p:ext uri="{D42A27DB-BD31-4B8C-83A1-F6EECF244321}">
                <p14:modId xmlns:p14="http://schemas.microsoft.com/office/powerpoint/2010/main" val="3245347588"/>
              </p:ext>
            </p:extLst>
          </p:nvPr>
        </p:nvGraphicFramePr>
        <p:xfrm>
          <a:off x="409575" y="2172942"/>
          <a:ext cx="8458201" cy="4532658"/>
        </p:xfrm>
        <a:graphic>
          <a:graphicData uri="http://schemas.openxmlformats.org/drawingml/2006/table">
            <a:tbl>
              <a:tblPr firstRow="1" firstCol="1" bandRow="1">
                <a:tableStyleId>{8799B23B-EC83-4686-B30A-512413B5E67A}</a:tableStyleId>
              </a:tblPr>
              <a:tblGrid>
                <a:gridCol w="999008">
                  <a:extLst>
                    <a:ext uri="{9D8B030D-6E8A-4147-A177-3AD203B41FA5}">
                      <a16:colId xmlns:a16="http://schemas.microsoft.com/office/drawing/2014/main" val="4060984319"/>
                    </a:ext>
                  </a:extLst>
                </a:gridCol>
                <a:gridCol w="1003053">
                  <a:extLst>
                    <a:ext uri="{9D8B030D-6E8A-4147-A177-3AD203B41FA5}">
                      <a16:colId xmlns:a16="http://schemas.microsoft.com/office/drawing/2014/main" val="3851379098"/>
                    </a:ext>
                  </a:extLst>
                </a:gridCol>
                <a:gridCol w="1003053">
                  <a:extLst>
                    <a:ext uri="{9D8B030D-6E8A-4147-A177-3AD203B41FA5}">
                      <a16:colId xmlns:a16="http://schemas.microsoft.com/office/drawing/2014/main" val="2438104102"/>
                    </a:ext>
                  </a:extLst>
                </a:gridCol>
                <a:gridCol w="1433799">
                  <a:extLst>
                    <a:ext uri="{9D8B030D-6E8A-4147-A177-3AD203B41FA5}">
                      <a16:colId xmlns:a16="http://schemas.microsoft.com/office/drawing/2014/main" val="2720420048"/>
                    </a:ext>
                  </a:extLst>
                </a:gridCol>
                <a:gridCol w="4019288">
                  <a:extLst>
                    <a:ext uri="{9D8B030D-6E8A-4147-A177-3AD203B41FA5}">
                      <a16:colId xmlns:a16="http://schemas.microsoft.com/office/drawing/2014/main" val="637110694"/>
                    </a:ext>
                  </a:extLst>
                </a:gridCol>
              </a:tblGrid>
              <a:tr h="495300">
                <a:tc>
                  <a:txBody>
                    <a:bodyPr/>
                    <a:lstStyle/>
                    <a:p>
                      <a:pPr algn="just">
                        <a:spcAft>
                          <a:spcPts val="0"/>
                        </a:spcAft>
                      </a:pPr>
                      <a:r>
                        <a:rPr lang="en-US" sz="1600" kern="100" dirty="0">
                          <a:effectLst/>
                        </a:rPr>
                        <a:t> </a:t>
                      </a:r>
                      <a:endParaRPr lang="zh-CN" sz="1600" kern="100" dirty="0">
                        <a:effectLst/>
                        <a:latin typeface="Adobe 宋体 Std L" panose="02020300000000000000" pitchFamily="18" charset="-122"/>
                        <a:ea typeface="Adobe 宋体 Std L" panose="02020300000000000000" pitchFamily="18" charset="-122"/>
                        <a:cs typeface="Times New Roman" panose="02020603050405020304" pitchFamily="18" charset="0"/>
                      </a:endParaRPr>
                    </a:p>
                  </a:txBody>
                  <a:tcPr marL="171734" marR="17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色散力 </a:t>
                      </a:r>
                    </a:p>
                    <a:p>
                      <a:pPr algn="just">
                        <a:spcAft>
                          <a:spcPts val="0"/>
                        </a:spcAft>
                      </a:pPr>
                      <a:r>
                        <a:rPr lang="en-US" sz="1200" kern="100" dirty="0" err="1">
                          <a:effectLst/>
                          <a:latin typeface="宋体" panose="02010600030101010101" pitchFamily="2" charset="-122"/>
                          <a:ea typeface="宋体" panose="02010600030101010101" pitchFamily="2" charset="-122"/>
                        </a:rPr>
                        <a:t>mN</a:t>
                      </a:r>
                      <a:r>
                        <a:rPr lang="en-US" sz="1200" kern="100" dirty="0">
                          <a:effectLst/>
                          <a:latin typeface="宋体" panose="02010600030101010101" pitchFamily="2" charset="-122"/>
                          <a:ea typeface="宋体" panose="02010600030101010101" pitchFamily="2" charset="-122"/>
                        </a:rPr>
                        <a:t>/m</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极性力</a:t>
                      </a:r>
                    </a:p>
                    <a:p>
                      <a:pPr algn="just">
                        <a:spcAft>
                          <a:spcPts val="0"/>
                        </a:spcAft>
                      </a:pPr>
                      <a:r>
                        <a:rPr lang="en-US" sz="1200" kern="100" dirty="0" err="1">
                          <a:effectLst/>
                          <a:latin typeface="宋体" panose="02010600030101010101" pitchFamily="2" charset="-122"/>
                          <a:ea typeface="宋体" panose="02010600030101010101" pitchFamily="2" charset="-122"/>
                        </a:rPr>
                        <a:t>mN</a:t>
                      </a:r>
                      <a:r>
                        <a:rPr lang="en-US" sz="1200" kern="100" dirty="0">
                          <a:effectLst/>
                          <a:latin typeface="宋体" panose="02010600030101010101" pitchFamily="2" charset="-122"/>
                          <a:ea typeface="宋体" panose="02010600030101010101" pitchFamily="2" charset="-122"/>
                        </a:rPr>
                        <a:t>/m</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表面自由能</a:t>
                      </a:r>
                    </a:p>
                    <a:p>
                      <a:pPr algn="just">
                        <a:spcAft>
                          <a:spcPts val="0"/>
                        </a:spcAft>
                      </a:pPr>
                      <a:r>
                        <a:rPr lang="en-US" sz="1200" kern="100" dirty="0" err="1">
                          <a:effectLst/>
                          <a:latin typeface="宋体" panose="02010600030101010101" pitchFamily="2" charset="-122"/>
                          <a:ea typeface="宋体" panose="02010600030101010101" pitchFamily="2" charset="-122"/>
                        </a:rPr>
                        <a:t>mN</a:t>
                      </a:r>
                      <a:r>
                        <a:rPr lang="en-US" sz="1200" kern="100" dirty="0">
                          <a:effectLst/>
                          <a:latin typeface="宋体" panose="02010600030101010101" pitchFamily="2" charset="-122"/>
                          <a:ea typeface="宋体" panose="02010600030101010101" pitchFamily="2" charset="-122"/>
                        </a:rPr>
                        <a:t>/m</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润湿性包络图（</a:t>
                      </a:r>
                      <a:r>
                        <a:rPr lang="en-US" sz="1200" kern="100" dirty="0">
                          <a:effectLst/>
                          <a:latin typeface="宋体" panose="02010600030101010101" pitchFamily="2" charset="-122"/>
                          <a:ea typeface="宋体" panose="02010600030101010101" pitchFamily="2" charset="-122"/>
                        </a:rPr>
                        <a:t>WBA/Wetting Envelope</a:t>
                      </a:r>
                      <a:r>
                        <a:rPr lang="zh-CN" sz="1200" kern="100" dirty="0">
                          <a:effectLst/>
                          <a:latin typeface="宋体" panose="02010600030101010101" pitchFamily="2" charset="-122"/>
                          <a:ea typeface="宋体" panose="02010600030101010101" pitchFamily="2" charset="-122"/>
                        </a:rPr>
                        <a:t>）</a:t>
                      </a:r>
                    </a:p>
                    <a:p>
                      <a:pPr algn="just">
                        <a:spcAft>
                          <a:spcPts val="0"/>
                        </a:spcAft>
                      </a:pPr>
                      <a:r>
                        <a:rPr lang="en-US" sz="1200" kern="100" dirty="0">
                          <a:effectLst/>
                          <a:latin typeface="宋体" panose="02010600030101010101" pitchFamily="2" charset="-122"/>
                          <a:ea typeface="宋体" panose="02010600030101010101" pitchFamily="2" charset="-122"/>
                        </a:rPr>
                        <a:t>Max 120</a:t>
                      </a:r>
                      <a:r>
                        <a:rPr lang="zh-CN" sz="1200" kern="100" dirty="0">
                          <a:effectLst/>
                          <a:latin typeface="宋体" panose="02010600030101010101" pitchFamily="2" charset="-122"/>
                          <a:ea typeface="宋体" panose="02010600030101010101" pitchFamily="2" charset="-122"/>
                        </a:rPr>
                        <a:t>°，</a:t>
                      </a:r>
                      <a:r>
                        <a:rPr lang="en-US" sz="1200" kern="100" dirty="0">
                          <a:effectLst/>
                          <a:latin typeface="宋体" panose="02010600030101010101" pitchFamily="2" charset="-122"/>
                          <a:ea typeface="宋体" panose="02010600030101010101" pitchFamily="2" charset="-122"/>
                        </a:rPr>
                        <a:t>6</a:t>
                      </a:r>
                      <a:r>
                        <a:rPr lang="zh-CN" sz="1200" kern="100" dirty="0">
                          <a:effectLst/>
                          <a:latin typeface="宋体" panose="02010600030101010101" pitchFamily="2" charset="-122"/>
                          <a:ea typeface="宋体" panose="02010600030101010101" pitchFamily="2" charset="-122"/>
                        </a:rPr>
                        <a:t>段，每段包络图</a:t>
                      </a:r>
                      <a:r>
                        <a:rPr lang="en-US" sz="1200" kern="100" dirty="0">
                          <a:effectLst/>
                          <a:latin typeface="宋体" panose="02010600030101010101" pitchFamily="2" charset="-122"/>
                          <a:ea typeface="宋体" panose="02010600030101010101" pitchFamily="2" charset="-122"/>
                        </a:rPr>
                        <a:t>20</a:t>
                      </a:r>
                      <a:r>
                        <a:rPr lang="zh-CN"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4390168"/>
                  </a:ext>
                </a:extLst>
              </a:tr>
              <a:tr h="1345786">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样品</a:t>
                      </a:r>
                      <a:r>
                        <a:rPr lang="en-US" sz="1200" kern="100" dirty="0">
                          <a:effectLst/>
                          <a:latin typeface="宋体" panose="02010600030101010101" pitchFamily="2" charset="-122"/>
                          <a:ea typeface="宋体" panose="02010600030101010101" pitchFamily="2" charset="-122"/>
                        </a:rPr>
                        <a:t>1</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200" kern="100" dirty="0">
                          <a:effectLst/>
                          <a:latin typeface="宋体" panose="02010600030101010101" pitchFamily="2" charset="-122"/>
                          <a:ea typeface="宋体" panose="02010600030101010101" pitchFamily="2" charset="-122"/>
                        </a:rPr>
                        <a:t>13.260</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200" kern="100" dirty="0">
                          <a:effectLst/>
                          <a:latin typeface="宋体" panose="02010600030101010101" pitchFamily="2" charset="-122"/>
                          <a:ea typeface="宋体" panose="02010600030101010101" pitchFamily="2" charset="-122"/>
                        </a:rPr>
                        <a:t>0.676</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200" kern="100" dirty="0">
                          <a:effectLst/>
                          <a:latin typeface="宋体" panose="02010600030101010101" pitchFamily="2" charset="-122"/>
                          <a:ea typeface="宋体" panose="02010600030101010101" pitchFamily="2" charset="-122"/>
                        </a:rPr>
                        <a:t>13.935</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600" kern="100" dirty="0">
                          <a:effectLst/>
                        </a:rPr>
                        <a:t> </a:t>
                      </a:r>
                      <a:endParaRPr lang="zh-CN" sz="1600" kern="100" dirty="0">
                        <a:effectLst/>
                        <a:latin typeface="Adobe 宋体 Std L" panose="02020300000000000000" pitchFamily="18" charset="-122"/>
                        <a:ea typeface="Adobe 宋体 Std L" panose="02020300000000000000" pitchFamily="18"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1818961"/>
                  </a:ext>
                </a:extLst>
              </a:tr>
              <a:tr h="1345786">
                <a:tc>
                  <a:txBody>
                    <a:bodyPr/>
                    <a:lstStyle/>
                    <a:p>
                      <a:pPr algn="just">
                        <a:spcAft>
                          <a:spcPts val="0"/>
                        </a:spcAft>
                      </a:pPr>
                      <a:r>
                        <a:rPr lang="zh-CN" sz="1200" kern="100">
                          <a:effectLst/>
                          <a:latin typeface="宋体" panose="02010600030101010101" pitchFamily="2" charset="-122"/>
                          <a:ea typeface="宋体" panose="02010600030101010101" pitchFamily="2" charset="-122"/>
                        </a:rPr>
                        <a:t>样品</a:t>
                      </a:r>
                      <a:r>
                        <a:rPr lang="en-US" sz="1200" kern="100">
                          <a:effectLst/>
                          <a:latin typeface="宋体" panose="02010600030101010101" pitchFamily="2" charset="-122"/>
                          <a:ea typeface="宋体" panose="02010600030101010101" pitchFamily="2" charset="-122"/>
                        </a:rPr>
                        <a:t>2</a:t>
                      </a:r>
                      <a:endParaRPr lang="zh-CN" sz="1200" kern="10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200" kern="100">
                          <a:effectLst/>
                          <a:latin typeface="宋体" panose="02010600030101010101" pitchFamily="2" charset="-122"/>
                          <a:ea typeface="宋体" panose="02010600030101010101" pitchFamily="2" charset="-122"/>
                        </a:rPr>
                        <a:t>12.648</a:t>
                      </a:r>
                      <a:endParaRPr lang="zh-CN" sz="1200" kern="10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200" kern="100">
                          <a:effectLst/>
                          <a:latin typeface="宋体" panose="02010600030101010101" pitchFamily="2" charset="-122"/>
                          <a:ea typeface="宋体" panose="02010600030101010101" pitchFamily="2" charset="-122"/>
                        </a:rPr>
                        <a:t>2.410</a:t>
                      </a:r>
                      <a:endParaRPr lang="zh-CN" sz="1200" kern="10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200" kern="100" dirty="0">
                          <a:effectLst/>
                          <a:latin typeface="宋体" panose="02010600030101010101" pitchFamily="2" charset="-122"/>
                          <a:ea typeface="宋体" panose="02010600030101010101" pitchFamily="2" charset="-122"/>
                        </a:rPr>
                        <a:t>15.058</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600" kern="100" dirty="0">
                          <a:effectLst/>
                        </a:rPr>
                        <a:t> </a:t>
                      </a:r>
                      <a:endParaRPr lang="zh-CN" sz="1600" kern="100" dirty="0">
                        <a:effectLst/>
                        <a:latin typeface="Adobe 宋体 Std L" panose="02020300000000000000" pitchFamily="18" charset="-122"/>
                        <a:ea typeface="Adobe 宋体 Std L" panose="02020300000000000000" pitchFamily="18"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535427"/>
                  </a:ext>
                </a:extLst>
              </a:tr>
              <a:tr h="1345786">
                <a:tc>
                  <a:txBody>
                    <a:bodyPr/>
                    <a:lstStyle/>
                    <a:p>
                      <a:pPr algn="just">
                        <a:spcAft>
                          <a:spcPts val="0"/>
                        </a:spcAft>
                      </a:pPr>
                      <a:r>
                        <a:rPr lang="zh-CN" sz="1200" kern="100">
                          <a:effectLst/>
                          <a:latin typeface="宋体" panose="02010600030101010101" pitchFamily="2" charset="-122"/>
                          <a:ea typeface="宋体" panose="02010600030101010101" pitchFamily="2" charset="-122"/>
                        </a:rPr>
                        <a:t>样品</a:t>
                      </a:r>
                      <a:r>
                        <a:rPr lang="en-US" sz="1200" kern="100">
                          <a:effectLst/>
                          <a:latin typeface="宋体" panose="02010600030101010101" pitchFamily="2" charset="-122"/>
                          <a:ea typeface="宋体" panose="02010600030101010101" pitchFamily="2" charset="-122"/>
                        </a:rPr>
                        <a:t>3</a:t>
                      </a:r>
                      <a:endParaRPr lang="zh-CN" sz="1200" kern="10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200" kern="100">
                          <a:effectLst/>
                          <a:latin typeface="宋体" panose="02010600030101010101" pitchFamily="2" charset="-122"/>
                          <a:ea typeface="宋体" panose="02010600030101010101" pitchFamily="2" charset="-122"/>
                        </a:rPr>
                        <a:t>24.689</a:t>
                      </a:r>
                      <a:endParaRPr lang="zh-CN" sz="1200" kern="10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200" kern="100" dirty="0">
                          <a:effectLst/>
                          <a:latin typeface="宋体" panose="02010600030101010101" pitchFamily="2" charset="-122"/>
                          <a:ea typeface="宋体" panose="02010600030101010101" pitchFamily="2" charset="-122"/>
                        </a:rPr>
                        <a:t>2.028</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200" kern="100" dirty="0">
                          <a:effectLst/>
                          <a:latin typeface="宋体" panose="02010600030101010101" pitchFamily="2" charset="-122"/>
                          <a:ea typeface="宋体" panose="02010600030101010101" pitchFamily="2" charset="-122"/>
                        </a:rPr>
                        <a:t>26.717</a:t>
                      </a:r>
                      <a:endParaRPr lang="zh-CN" sz="12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600" kern="100" dirty="0">
                          <a:effectLst/>
                        </a:rPr>
                        <a:t> </a:t>
                      </a:r>
                      <a:endParaRPr lang="zh-CN" sz="1600" kern="100" dirty="0">
                        <a:effectLst/>
                        <a:latin typeface="Adobe 宋体 Std L" panose="02020300000000000000" pitchFamily="18" charset="-122"/>
                        <a:ea typeface="Adobe 宋体 Std L" panose="02020300000000000000" pitchFamily="18" charset="-122"/>
                        <a:cs typeface="Times New Roman" panose="02020603050405020304" pitchFamily="18" charset="0"/>
                      </a:endParaRPr>
                    </a:p>
                  </a:txBody>
                  <a:tcPr marL="171734" marR="17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591505"/>
                  </a:ext>
                </a:extLst>
              </a:tr>
            </a:tbl>
          </a:graphicData>
        </a:graphic>
      </p:graphicFrame>
      <p:pic>
        <p:nvPicPr>
          <p:cNvPr id="21" name="图片 20" descr="C:\Users\jaime\Desktop\1.bmp">
            <a:extLst>
              <a:ext uri="{FF2B5EF4-FFF2-40B4-BE49-F238E27FC236}">
                <a16:creationId xmlns:a16="http://schemas.microsoft.com/office/drawing/2014/main" id="{8DE3B1C5-7FF3-468B-B88F-3705CD9FB64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2100" y="2742152"/>
            <a:ext cx="1981200" cy="1240028"/>
          </a:xfrm>
          <a:prstGeom prst="rect">
            <a:avLst/>
          </a:prstGeom>
          <a:noFill/>
          <a:ln>
            <a:noFill/>
          </a:ln>
        </p:spPr>
      </p:pic>
      <p:pic>
        <p:nvPicPr>
          <p:cNvPr id="22" name="图片 21" descr="C:\Users\jaime\Desktop\2.bmp">
            <a:extLst>
              <a:ext uri="{FF2B5EF4-FFF2-40B4-BE49-F238E27FC236}">
                <a16:creationId xmlns:a16="http://schemas.microsoft.com/office/drawing/2014/main" id="{F2AF8514-7B75-47FF-A195-8B15EE9335F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1150" y="4117816"/>
            <a:ext cx="1962150" cy="1226073"/>
          </a:xfrm>
          <a:prstGeom prst="rect">
            <a:avLst/>
          </a:prstGeom>
          <a:noFill/>
          <a:ln>
            <a:noFill/>
          </a:ln>
        </p:spPr>
      </p:pic>
      <p:pic>
        <p:nvPicPr>
          <p:cNvPr id="23" name="图片 22" descr="C:\Users\jaime\Desktop\3.bmp">
            <a:extLst>
              <a:ext uri="{FF2B5EF4-FFF2-40B4-BE49-F238E27FC236}">
                <a16:creationId xmlns:a16="http://schemas.microsoft.com/office/drawing/2014/main" id="{043943DE-669C-47D7-9562-547EAF423FA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1150" y="5460475"/>
            <a:ext cx="1962150" cy="1226073"/>
          </a:xfrm>
          <a:prstGeom prst="rect">
            <a:avLst/>
          </a:prstGeom>
          <a:noFill/>
          <a:ln>
            <a:noFill/>
          </a:ln>
        </p:spPr>
      </p:pic>
      <p:sp>
        <p:nvSpPr>
          <p:cNvPr id="12" name="Rectangle 2">
            <a:extLst>
              <a:ext uri="{FF2B5EF4-FFF2-40B4-BE49-F238E27FC236}">
                <a16:creationId xmlns:a16="http://schemas.microsoft.com/office/drawing/2014/main" id="{0A7223D3-98F6-47CD-A41F-7A34877766C2}"/>
              </a:ext>
            </a:extLst>
          </p:cNvPr>
          <p:cNvSpPr txBox="1">
            <a:spLocks noChangeArrowheads="1"/>
          </p:cNvSpPr>
          <p:nvPr/>
        </p:nvSpPr>
        <p:spPr bwMode="black">
          <a:xfrm>
            <a:off x="2209800" y="292100"/>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ea typeface="宋体" panose="02010600030101010101" pitchFamily="2" charset="-122"/>
              </a:rPr>
              <a:t>Method for calculating surface free energy</a:t>
            </a:r>
          </a:p>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润湿包络图</a:t>
            </a:r>
            <a:r>
              <a:rPr lang="zh-CN" altLang="en-US" sz="1600" dirty="0">
                <a:solidFill>
                  <a:srgbClr val="244279"/>
                </a:solidFill>
                <a:ea typeface="宋体" panose="02010600030101010101" pitchFamily="2" charset="-122"/>
              </a:rPr>
              <a:t>－</a:t>
            </a:r>
            <a:r>
              <a:rPr lang="en-US" altLang="zh-CN" sz="1600" dirty="0">
                <a:solidFill>
                  <a:srgbClr val="244279"/>
                </a:solidFill>
                <a:ea typeface="宋体" panose="02010600030101010101" pitchFamily="2" charset="-122"/>
              </a:rPr>
              <a:t>Wetting behavior analysis and wetting envelopes</a:t>
            </a:r>
            <a:endParaRPr lang="de-DE" altLang="zh-CN" sz="1600" dirty="0">
              <a:solidFill>
                <a:srgbClr val="244279"/>
              </a:solidFill>
              <a:ea typeface="宋体" panose="02010600030101010101" pitchFamily="2" charset="-122"/>
            </a:endParaRPr>
          </a:p>
        </p:txBody>
      </p:sp>
      <p:pic>
        <p:nvPicPr>
          <p:cNvPr id="13" name="图片 12">
            <a:extLst>
              <a:ext uri="{FF2B5EF4-FFF2-40B4-BE49-F238E27FC236}">
                <a16:creationId xmlns:a16="http://schemas.microsoft.com/office/drawing/2014/main" id="{FB686810-CBFA-4F7C-BA49-D9BF2C4F4D82}"/>
              </a:ext>
            </a:extLst>
          </p:cNvPr>
          <p:cNvPicPr>
            <a:picLocks noChangeAspect="1"/>
          </p:cNvPicPr>
          <p:nvPr/>
        </p:nvPicPr>
        <p:blipFill>
          <a:blip r:embed="rId5"/>
          <a:stretch>
            <a:fillRect/>
          </a:stretch>
        </p:blipFill>
        <p:spPr>
          <a:xfrm>
            <a:off x="1295400" y="350039"/>
            <a:ext cx="1020448" cy="910870"/>
          </a:xfrm>
          <a:prstGeom prst="rect">
            <a:avLst/>
          </a:prstGeom>
        </p:spPr>
      </p:pic>
    </p:spTree>
    <p:extLst>
      <p:ext uri="{BB962C8B-B14F-4D97-AF65-F5344CB8AC3E}">
        <p14:creationId xmlns:p14="http://schemas.microsoft.com/office/powerpoint/2010/main" val="21524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38258" name="图片 43">
            <a:extLst>
              <a:ext uri="{FF2B5EF4-FFF2-40B4-BE49-F238E27FC236}">
                <a16:creationId xmlns:a16="http://schemas.microsoft.com/office/drawing/2014/main" id="{E951DE77-8A6F-44E0-8D37-F40611AAA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385" y="1457323"/>
            <a:ext cx="3647368" cy="900000"/>
          </a:xfrm>
          <a:prstGeom prst="rect">
            <a:avLst/>
          </a:prstGeom>
          <a:noFill/>
          <a:extLst>
            <a:ext uri="{909E8E84-426E-40DD-AFC4-6F175D3DCCD1}">
              <a14:hiddenFill xmlns:a14="http://schemas.microsoft.com/office/drawing/2010/main">
                <a:solidFill>
                  <a:srgbClr val="FFFFFF"/>
                </a:solidFill>
              </a14:hiddenFill>
            </a:ext>
          </a:extLst>
        </p:spPr>
      </p:pic>
      <p:pic>
        <p:nvPicPr>
          <p:cNvPr id="138257" name="图片 45">
            <a:extLst>
              <a:ext uri="{FF2B5EF4-FFF2-40B4-BE49-F238E27FC236}">
                <a16:creationId xmlns:a16="http://schemas.microsoft.com/office/drawing/2014/main" id="{6CE5D170-C5DF-4E40-AF60-C82532962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202" y="1449001"/>
            <a:ext cx="1212631" cy="900000"/>
          </a:xfrm>
          <a:prstGeom prst="rect">
            <a:avLst/>
          </a:prstGeom>
          <a:noFill/>
          <a:extLst>
            <a:ext uri="{909E8E84-426E-40DD-AFC4-6F175D3DCCD1}">
              <a14:hiddenFill xmlns:a14="http://schemas.microsoft.com/office/drawing/2010/main">
                <a:solidFill>
                  <a:srgbClr val="FFFFFF"/>
                </a:solidFill>
              </a14:hiddenFill>
            </a:ext>
          </a:extLst>
        </p:spPr>
      </p:pic>
      <p:pic>
        <p:nvPicPr>
          <p:cNvPr id="138256" name="图片 46">
            <a:extLst>
              <a:ext uri="{FF2B5EF4-FFF2-40B4-BE49-F238E27FC236}">
                <a16:creationId xmlns:a16="http://schemas.microsoft.com/office/drawing/2014/main" id="{1B7EEE37-F734-4D76-8A4B-AD5F4108F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913"/>
          <a:stretch>
            <a:fillRect/>
          </a:stretch>
        </p:blipFill>
        <p:spPr bwMode="auto">
          <a:xfrm>
            <a:off x="366811" y="2391863"/>
            <a:ext cx="3716129" cy="900000"/>
          </a:xfrm>
          <a:prstGeom prst="rect">
            <a:avLst/>
          </a:prstGeom>
          <a:noFill/>
          <a:extLst>
            <a:ext uri="{909E8E84-426E-40DD-AFC4-6F175D3DCCD1}">
              <a14:hiddenFill xmlns:a14="http://schemas.microsoft.com/office/drawing/2010/main">
                <a:solidFill>
                  <a:srgbClr val="FFFFFF"/>
                </a:solidFill>
              </a14:hiddenFill>
            </a:ext>
          </a:extLst>
        </p:spPr>
      </p:pic>
      <p:pic>
        <p:nvPicPr>
          <p:cNvPr id="138255" name="图片 47">
            <a:extLst>
              <a:ext uri="{FF2B5EF4-FFF2-40B4-BE49-F238E27FC236}">
                <a16:creationId xmlns:a16="http://schemas.microsoft.com/office/drawing/2014/main" id="{03738237-5EFF-414F-A490-E63337F91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411" y="2391863"/>
            <a:ext cx="1248387" cy="900000"/>
          </a:xfrm>
          <a:prstGeom prst="rect">
            <a:avLst/>
          </a:prstGeom>
          <a:noFill/>
          <a:extLst>
            <a:ext uri="{909E8E84-426E-40DD-AFC4-6F175D3DCCD1}">
              <a14:hiddenFill xmlns:a14="http://schemas.microsoft.com/office/drawing/2010/main">
                <a:solidFill>
                  <a:srgbClr val="FFFFFF"/>
                </a:solidFill>
              </a14:hiddenFill>
            </a:ext>
          </a:extLst>
        </p:spPr>
      </p:pic>
      <p:pic>
        <p:nvPicPr>
          <p:cNvPr id="138254" name="图片 48">
            <a:extLst>
              <a:ext uri="{FF2B5EF4-FFF2-40B4-BE49-F238E27FC236}">
                <a16:creationId xmlns:a16="http://schemas.microsoft.com/office/drawing/2014/main" id="{E209ADDD-9BF9-4B9E-8F1B-5EF7B6D63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658"/>
          <a:stretch>
            <a:fillRect/>
          </a:stretch>
        </p:blipFill>
        <p:spPr bwMode="auto">
          <a:xfrm>
            <a:off x="367652" y="3369265"/>
            <a:ext cx="3667125" cy="923925"/>
          </a:xfrm>
          <a:prstGeom prst="rect">
            <a:avLst/>
          </a:prstGeom>
          <a:noFill/>
          <a:extLst>
            <a:ext uri="{909E8E84-426E-40DD-AFC4-6F175D3DCCD1}">
              <a14:hiddenFill xmlns:a14="http://schemas.microsoft.com/office/drawing/2010/main">
                <a:solidFill>
                  <a:srgbClr val="FFFFFF"/>
                </a:solidFill>
              </a14:hiddenFill>
            </a:ext>
          </a:extLst>
        </p:spPr>
      </p:pic>
      <p:pic>
        <p:nvPicPr>
          <p:cNvPr id="138253" name="图片 49">
            <a:extLst>
              <a:ext uri="{FF2B5EF4-FFF2-40B4-BE49-F238E27FC236}">
                <a16:creationId xmlns:a16="http://schemas.microsoft.com/office/drawing/2014/main" id="{CD0936F2-FB68-4A49-B23E-B74745D5B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2234"/>
          <a:stretch>
            <a:fillRect/>
          </a:stretch>
        </p:blipFill>
        <p:spPr bwMode="auto">
          <a:xfrm>
            <a:off x="4024411" y="3326403"/>
            <a:ext cx="12573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8252" name="图片 1">
            <a:extLst>
              <a:ext uri="{FF2B5EF4-FFF2-40B4-BE49-F238E27FC236}">
                <a16:creationId xmlns:a16="http://schemas.microsoft.com/office/drawing/2014/main" id="{C2992E22-C326-4BD8-AF4C-C70FFE4E87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7432"/>
          <a:stretch>
            <a:fillRect/>
          </a:stretch>
        </p:blipFill>
        <p:spPr bwMode="auto">
          <a:xfrm>
            <a:off x="2055068" y="4324745"/>
            <a:ext cx="1118272" cy="1980000"/>
          </a:xfrm>
          <a:prstGeom prst="rect">
            <a:avLst/>
          </a:prstGeom>
          <a:noFill/>
          <a:extLst>
            <a:ext uri="{909E8E84-426E-40DD-AFC4-6F175D3DCCD1}">
              <a14:hiddenFill xmlns:a14="http://schemas.microsoft.com/office/drawing/2010/main">
                <a:solidFill>
                  <a:srgbClr val="FFFFFF"/>
                </a:solidFill>
              </a14:hiddenFill>
            </a:ext>
          </a:extLst>
        </p:spPr>
      </p:pic>
      <p:pic>
        <p:nvPicPr>
          <p:cNvPr id="138251" name="图片 79">
            <a:extLst>
              <a:ext uri="{FF2B5EF4-FFF2-40B4-BE49-F238E27FC236}">
                <a16:creationId xmlns:a16="http://schemas.microsoft.com/office/drawing/2014/main" id="{FEF4DBB5-BE3C-4E2B-9332-B7FA96F90A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9131"/>
          <a:stretch>
            <a:fillRect/>
          </a:stretch>
        </p:blipFill>
        <p:spPr bwMode="auto">
          <a:xfrm>
            <a:off x="3620798" y="4324745"/>
            <a:ext cx="11220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138250" name="图片 80">
            <a:extLst>
              <a:ext uri="{FF2B5EF4-FFF2-40B4-BE49-F238E27FC236}">
                <a16:creationId xmlns:a16="http://schemas.microsoft.com/office/drawing/2014/main" id="{A52E39CA-D0FA-4565-9FE8-46217E7467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90257" y="4324745"/>
            <a:ext cx="1122000" cy="198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9">
            <a:extLst>
              <a:ext uri="{FF2B5EF4-FFF2-40B4-BE49-F238E27FC236}">
                <a16:creationId xmlns:a16="http://schemas.microsoft.com/office/drawing/2014/main" id="{262BB751-F7D5-474F-838F-72F0BBF306EC}"/>
              </a:ext>
            </a:extLst>
          </p:cNvPr>
          <p:cNvSpPr>
            <a:spLocks noChangeArrowheads="1"/>
          </p:cNvSpPr>
          <p:nvPr/>
        </p:nvSpPr>
        <p:spPr bwMode="auto">
          <a:xfrm>
            <a:off x="2890936" y="733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Rectangle 23">
            <a:extLst>
              <a:ext uri="{FF2B5EF4-FFF2-40B4-BE49-F238E27FC236}">
                <a16:creationId xmlns:a16="http://schemas.microsoft.com/office/drawing/2014/main" id="{3283B378-DCB2-4ED6-80DC-3B6C1E3D9263}"/>
              </a:ext>
            </a:extLst>
          </p:cNvPr>
          <p:cNvSpPr>
            <a:spLocks noChangeArrowheads="1"/>
          </p:cNvSpPr>
          <p:nvPr/>
        </p:nvSpPr>
        <p:spPr bwMode="auto">
          <a:xfrm>
            <a:off x="2890936" y="9477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 </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6" name="Rectangle 24">
            <a:extLst>
              <a:ext uri="{FF2B5EF4-FFF2-40B4-BE49-F238E27FC236}">
                <a16:creationId xmlns:a16="http://schemas.microsoft.com/office/drawing/2014/main" id="{C89BE42A-B95F-4671-AB3A-D3D014DBAFDC}"/>
              </a:ext>
            </a:extLst>
          </p:cNvPr>
          <p:cNvSpPr>
            <a:spLocks noChangeArrowheads="1"/>
          </p:cNvSpPr>
          <p:nvPr/>
        </p:nvSpPr>
        <p:spPr bwMode="auto">
          <a:xfrm>
            <a:off x="2890936" y="12334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 </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7" name="Rectangle 25">
            <a:extLst>
              <a:ext uri="{FF2B5EF4-FFF2-40B4-BE49-F238E27FC236}">
                <a16:creationId xmlns:a16="http://schemas.microsoft.com/office/drawing/2014/main" id="{5A636C11-54DB-48E7-8953-69606FC14CC0}"/>
              </a:ext>
            </a:extLst>
          </p:cNvPr>
          <p:cNvSpPr>
            <a:spLocks noChangeArrowheads="1"/>
          </p:cNvSpPr>
          <p:nvPr/>
        </p:nvSpPr>
        <p:spPr bwMode="auto">
          <a:xfrm>
            <a:off x="1563894" y="6316072"/>
            <a:ext cx="53236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cs typeface="Times New Roman" panose="02020603050405020304" pitchFamily="18" charset="0"/>
              </a:rPr>
              <a:t>        </a:t>
            </a:r>
            <a:r>
              <a:rPr kumimoji="0" lang="zh-CN" altLang="en-US" sz="12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cs typeface="Times New Roman" panose="02020603050405020304" pitchFamily="18" charset="0"/>
              </a:rPr>
              <a:t>样品</a:t>
            </a:r>
            <a:r>
              <a:rPr kumimoji="0" lang="en-US" altLang="zh-CN" sz="12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cs typeface="Times New Roman" panose="02020603050405020304" pitchFamily="18" charset="0"/>
              </a:rPr>
              <a:t>1                             </a:t>
            </a:r>
            <a:r>
              <a:rPr kumimoji="0" lang="zh-CN" altLang="en-US" sz="12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cs typeface="Times New Roman" panose="02020603050405020304" pitchFamily="18" charset="0"/>
              </a:rPr>
              <a:t>样品</a:t>
            </a:r>
            <a:r>
              <a:rPr kumimoji="0" lang="en-US" altLang="zh-CN" sz="12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cs typeface="Times New Roman" panose="02020603050405020304" pitchFamily="18" charset="0"/>
              </a:rPr>
              <a:t>2                                            </a:t>
            </a:r>
            <a:r>
              <a:rPr kumimoji="0" lang="zh-CN" altLang="en-US" sz="12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cs typeface="Times New Roman" panose="02020603050405020304" pitchFamily="18" charset="0"/>
              </a:rPr>
              <a:t>样品</a:t>
            </a:r>
            <a:r>
              <a:rPr kumimoji="0" lang="en-US" altLang="zh-CN" sz="12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cs typeface="Times New Roman" panose="02020603050405020304" pitchFamily="18" charset="0"/>
              </a:rPr>
              <a:t>3</a:t>
            </a:r>
            <a:endParaRPr kumimoji="0" lang="en-US" altLang="zh-CN" sz="12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cs typeface="Times New Roman" panose="02020603050405020304" pitchFamily="18" charset="0"/>
              </a:rPr>
              <a:t>三种手机膜润湿性包络图图谱放大图</a:t>
            </a:r>
            <a:endParaRPr kumimoji="0" lang="zh-CN" altLang="en-US" sz="1200" b="0" i="0" u="none" strike="noStrike" cap="none" normalizeH="0" baseline="0" dirty="0">
              <a:ln>
                <a:noFill/>
              </a:ln>
              <a:solidFill>
                <a:schemeClr val="tx1"/>
              </a:solidFill>
              <a:effectLst/>
              <a:latin typeface="Adobe 宋体 Std L" panose="02020300000000000000" pitchFamily="18" charset="-122"/>
              <a:ea typeface="Adobe 宋体 Std L" panose="02020300000000000000" pitchFamily="18" charset="-122"/>
            </a:endParaRPr>
          </a:p>
        </p:txBody>
      </p:sp>
      <p:sp>
        <p:nvSpPr>
          <p:cNvPr id="18" name="矩形 17">
            <a:extLst>
              <a:ext uri="{FF2B5EF4-FFF2-40B4-BE49-F238E27FC236}">
                <a16:creationId xmlns:a16="http://schemas.microsoft.com/office/drawing/2014/main" id="{2ECEA81E-F067-4ED7-B54A-807C73BF5114}"/>
              </a:ext>
            </a:extLst>
          </p:cNvPr>
          <p:cNvSpPr/>
          <p:nvPr/>
        </p:nvSpPr>
        <p:spPr>
          <a:xfrm>
            <a:off x="5387918" y="1809234"/>
            <a:ext cx="3302507" cy="369332"/>
          </a:xfrm>
          <a:prstGeom prst="rect">
            <a:avLst/>
          </a:prstGeom>
        </p:spPr>
        <p:txBody>
          <a:bodyPr wrap="none">
            <a:spAutoFit/>
          </a:bodyPr>
          <a:lstStyle/>
          <a:p>
            <a:pPr lvl="0"/>
            <a:r>
              <a:rPr lang="zh-CN" altLang="zh-CN" dirty="0">
                <a:latin typeface="Calibri" panose="020F0502020204030204" pitchFamily="34" charset="0"/>
                <a:ea typeface="宋体" panose="02010600030101010101" pitchFamily="2" charset="-122"/>
                <a:cs typeface="Times New Roman" panose="02020603050405020304" pitchFamily="18" charset="0"/>
              </a:rPr>
              <a:t>样品</a:t>
            </a:r>
            <a:r>
              <a:rPr lang="en-US" altLang="zh-CN" dirty="0">
                <a:latin typeface="Calibri" panose="020F0502020204030204" pitchFamily="34" charset="0"/>
                <a:ea typeface="宋体" panose="02010600030101010101" pitchFamily="2" charset="-122"/>
                <a:cs typeface="Times New Roman" panose="02020603050405020304" pitchFamily="18" charset="0"/>
              </a:rPr>
              <a:t>1</a:t>
            </a:r>
            <a:r>
              <a:rPr lang="zh-CN" altLang="en-US" dirty="0">
                <a:latin typeface="Calibri" panose="020F0502020204030204" pitchFamily="34" charset="0"/>
                <a:ea typeface="宋体" panose="02010600030101010101" pitchFamily="2" charset="-122"/>
                <a:cs typeface="Times New Roman" panose="02020603050405020304" pitchFamily="18" charset="0"/>
              </a:rPr>
              <a:t>可润湿性包络图－放大图</a:t>
            </a:r>
            <a:endParaRPr lang="zh-CN" altLang="en-US" sz="800" dirty="0"/>
          </a:p>
        </p:txBody>
      </p:sp>
      <p:sp>
        <p:nvSpPr>
          <p:cNvPr id="19" name="矩形 18">
            <a:extLst>
              <a:ext uri="{FF2B5EF4-FFF2-40B4-BE49-F238E27FC236}">
                <a16:creationId xmlns:a16="http://schemas.microsoft.com/office/drawing/2014/main" id="{8858DB4B-ACBA-443D-BF89-DC01892D2E72}"/>
              </a:ext>
            </a:extLst>
          </p:cNvPr>
          <p:cNvSpPr/>
          <p:nvPr/>
        </p:nvSpPr>
        <p:spPr>
          <a:xfrm>
            <a:off x="5397443" y="2641638"/>
            <a:ext cx="3302507" cy="369332"/>
          </a:xfrm>
          <a:prstGeom prst="rect">
            <a:avLst/>
          </a:prstGeom>
        </p:spPr>
        <p:txBody>
          <a:bodyPr wrap="none">
            <a:spAutoFit/>
          </a:bodyPr>
          <a:lstStyle/>
          <a:p>
            <a:pPr lvl="0"/>
            <a:r>
              <a:rPr lang="zh-CN" altLang="zh-CN" dirty="0">
                <a:latin typeface="Calibri" panose="020F0502020204030204" pitchFamily="34" charset="0"/>
                <a:ea typeface="宋体" panose="02010600030101010101" pitchFamily="2" charset="-122"/>
                <a:cs typeface="Times New Roman" panose="02020603050405020304" pitchFamily="18" charset="0"/>
              </a:rPr>
              <a:t>样品</a:t>
            </a:r>
            <a:r>
              <a:rPr lang="en-US" altLang="zh-CN" dirty="0">
                <a:latin typeface="Calibri" panose="020F0502020204030204" pitchFamily="34" charset="0"/>
                <a:ea typeface="宋体" panose="02010600030101010101" pitchFamily="2" charset="-122"/>
                <a:cs typeface="Times New Roman" panose="02020603050405020304" pitchFamily="18" charset="0"/>
              </a:rPr>
              <a:t>2</a:t>
            </a:r>
            <a:r>
              <a:rPr lang="zh-CN" altLang="en-US" dirty="0">
                <a:latin typeface="Calibri" panose="020F0502020204030204" pitchFamily="34" charset="0"/>
                <a:ea typeface="宋体" panose="02010600030101010101" pitchFamily="2" charset="-122"/>
                <a:cs typeface="Times New Roman" panose="02020603050405020304" pitchFamily="18" charset="0"/>
              </a:rPr>
              <a:t>可润湿性包络图－放大图</a:t>
            </a:r>
            <a:endParaRPr lang="zh-CN" altLang="en-US" sz="800" dirty="0"/>
          </a:p>
        </p:txBody>
      </p:sp>
      <p:sp>
        <p:nvSpPr>
          <p:cNvPr id="20" name="矩形 19">
            <a:extLst>
              <a:ext uri="{FF2B5EF4-FFF2-40B4-BE49-F238E27FC236}">
                <a16:creationId xmlns:a16="http://schemas.microsoft.com/office/drawing/2014/main" id="{05ECD05D-507A-43C0-BDA0-B0F7E2358E98}"/>
              </a:ext>
            </a:extLst>
          </p:cNvPr>
          <p:cNvSpPr/>
          <p:nvPr/>
        </p:nvSpPr>
        <p:spPr>
          <a:xfrm>
            <a:off x="5387917" y="3596242"/>
            <a:ext cx="3302507" cy="369332"/>
          </a:xfrm>
          <a:prstGeom prst="rect">
            <a:avLst/>
          </a:prstGeom>
        </p:spPr>
        <p:txBody>
          <a:bodyPr wrap="none">
            <a:spAutoFit/>
          </a:bodyPr>
          <a:lstStyle/>
          <a:p>
            <a:pPr lvl="0"/>
            <a:r>
              <a:rPr lang="zh-CN" altLang="zh-CN" dirty="0">
                <a:latin typeface="Calibri" panose="020F0502020204030204" pitchFamily="34" charset="0"/>
                <a:ea typeface="宋体" panose="02010600030101010101" pitchFamily="2" charset="-122"/>
                <a:cs typeface="Times New Roman" panose="02020603050405020304" pitchFamily="18" charset="0"/>
              </a:rPr>
              <a:t>样品</a:t>
            </a:r>
            <a:r>
              <a:rPr lang="en-US" altLang="zh-CN" dirty="0">
                <a:latin typeface="Calibri" panose="020F0502020204030204" pitchFamily="34" charset="0"/>
                <a:ea typeface="宋体" panose="02010600030101010101" pitchFamily="2" charset="-122"/>
                <a:cs typeface="Times New Roman" panose="02020603050405020304" pitchFamily="18" charset="0"/>
              </a:rPr>
              <a:t>3</a:t>
            </a:r>
            <a:r>
              <a:rPr lang="zh-CN" altLang="en-US" dirty="0">
                <a:latin typeface="Calibri" panose="020F0502020204030204" pitchFamily="34" charset="0"/>
                <a:ea typeface="宋体" panose="02010600030101010101" pitchFamily="2" charset="-122"/>
                <a:cs typeface="Times New Roman" panose="02020603050405020304" pitchFamily="18" charset="0"/>
              </a:rPr>
              <a:t>可润湿性包络图－放大图</a:t>
            </a:r>
            <a:endParaRPr lang="zh-CN" altLang="en-US" sz="800" dirty="0"/>
          </a:p>
        </p:txBody>
      </p:sp>
      <p:sp>
        <p:nvSpPr>
          <p:cNvPr id="26" name="Rectangle 2">
            <a:extLst>
              <a:ext uri="{FF2B5EF4-FFF2-40B4-BE49-F238E27FC236}">
                <a16:creationId xmlns:a16="http://schemas.microsoft.com/office/drawing/2014/main" id="{5FAC5044-3B45-491D-A9F9-C97E05AE711B}"/>
              </a:ext>
            </a:extLst>
          </p:cNvPr>
          <p:cNvSpPr txBox="1">
            <a:spLocks noChangeArrowheads="1"/>
          </p:cNvSpPr>
          <p:nvPr/>
        </p:nvSpPr>
        <p:spPr bwMode="black">
          <a:xfrm>
            <a:off x="2209800" y="292100"/>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2000" dirty="0">
                <a:solidFill>
                  <a:srgbClr val="244279"/>
                </a:solidFill>
                <a:ea typeface="宋体" panose="02010600030101010101" pitchFamily="2" charset="-122"/>
              </a:rPr>
              <a:t>Method for calculating surface free energy</a:t>
            </a:r>
          </a:p>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润湿包络图</a:t>
            </a:r>
            <a:r>
              <a:rPr lang="zh-CN" altLang="en-US" sz="1600" dirty="0">
                <a:solidFill>
                  <a:srgbClr val="244279"/>
                </a:solidFill>
                <a:ea typeface="宋体" panose="02010600030101010101" pitchFamily="2" charset="-122"/>
              </a:rPr>
              <a:t>－</a:t>
            </a:r>
            <a:r>
              <a:rPr lang="en-US" altLang="zh-CN" sz="1600" dirty="0">
                <a:solidFill>
                  <a:srgbClr val="244279"/>
                </a:solidFill>
                <a:ea typeface="宋体" panose="02010600030101010101" pitchFamily="2" charset="-122"/>
              </a:rPr>
              <a:t>Wetting behavior analysis and wetting envelopes</a:t>
            </a:r>
            <a:endParaRPr lang="de-DE" altLang="zh-CN" sz="1600" dirty="0">
              <a:solidFill>
                <a:srgbClr val="244279"/>
              </a:solidFill>
              <a:ea typeface="宋体" panose="02010600030101010101" pitchFamily="2" charset="-122"/>
            </a:endParaRPr>
          </a:p>
        </p:txBody>
      </p:sp>
      <p:pic>
        <p:nvPicPr>
          <p:cNvPr id="27" name="图片 26">
            <a:extLst>
              <a:ext uri="{FF2B5EF4-FFF2-40B4-BE49-F238E27FC236}">
                <a16:creationId xmlns:a16="http://schemas.microsoft.com/office/drawing/2014/main" id="{96CDA221-2813-4FE9-A23B-8BB60F48B55B}"/>
              </a:ext>
            </a:extLst>
          </p:cNvPr>
          <p:cNvPicPr>
            <a:picLocks noChangeAspect="1"/>
          </p:cNvPicPr>
          <p:nvPr/>
        </p:nvPicPr>
        <p:blipFill>
          <a:blip r:embed="rId11"/>
          <a:stretch>
            <a:fillRect/>
          </a:stretch>
        </p:blipFill>
        <p:spPr>
          <a:xfrm>
            <a:off x="1295400" y="350039"/>
            <a:ext cx="1020448" cy="910870"/>
          </a:xfrm>
          <a:prstGeom prst="rect">
            <a:avLst/>
          </a:prstGeom>
        </p:spPr>
      </p:pic>
    </p:spTree>
    <p:extLst>
      <p:ext uri="{BB962C8B-B14F-4D97-AF65-F5344CB8AC3E}">
        <p14:creationId xmlns:p14="http://schemas.microsoft.com/office/powerpoint/2010/main" val="202441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8258"/>
                                        </p:tgtEl>
                                        <p:attrNameLst>
                                          <p:attrName>style.visibility</p:attrName>
                                        </p:attrNameLst>
                                      </p:cBhvr>
                                      <p:to>
                                        <p:strVal val="visible"/>
                                      </p:to>
                                    </p:set>
                                    <p:animEffect transition="in" filter="wipe(down)">
                                      <p:cBhvr>
                                        <p:cTn id="7" dur="500"/>
                                        <p:tgtEl>
                                          <p:spTgt spid="138258"/>
                                        </p:tgtEl>
                                      </p:cBhvr>
                                    </p:animEffect>
                                  </p:childTnLst>
                                </p:cTn>
                              </p:par>
                              <p:par>
                                <p:cTn id="8" presetID="22" presetClass="entr" presetSubtype="4" fill="hold" nodeType="withEffect">
                                  <p:stCondLst>
                                    <p:cond delay="0"/>
                                  </p:stCondLst>
                                  <p:childTnLst>
                                    <p:set>
                                      <p:cBhvr>
                                        <p:cTn id="9" dur="1" fill="hold">
                                          <p:stCondLst>
                                            <p:cond delay="0"/>
                                          </p:stCondLst>
                                        </p:cTn>
                                        <p:tgtEl>
                                          <p:spTgt spid="138257"/>
                                        </p:tgtEl>
                                        <p:attrNameLst>
                                          <p:attrName>style.visibility</p:attrName>
                                        </p:attrNameLst>
                                      </p:cBhvr>
                                      <p:to>
                                        <p:strVal val="visible"/>
                                      </p:to>
                                    </p:set>
                                    <p:animEffect transition="in" filter="wipe(down)">
                                      <p:cBhvr>
                                        <p:cTn id="10" dur="500"/>
                                        <p:tgtEl>
                                          <p:spTgt spid="13825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138256"/>
                                        </p:tgtEl>
                                        <p:attrNameLst>
                                          <p:attrName>style.visibility</p:attrName>
                                        </p:attrNameLst>
                                      </p:cBhvr>
                                      <p:to>
                                        <p:strVal val="visible"/>
                                      </p:to>
                                    </p:set>
                                    <p:animEffect transition="in" filter="wipe(down)">
                                      <p:cBhvr>
                                        <p:cTn id="16" dur="500"/>
                                        <p:tgtEl>
                                          <p:spTgt spid="138256"/>
                                        </p:tgtEl>
                                      </p:cBhvr>
                                    </p:animEffect>
                                  </p:childTnLst>
                                </p:cTn>
                              </p:par>
                              <p:par>
                                <p:cTn id="17" presetID="22" presetClass="entr" presetSubtype="4" fill="hold" nodeType="withEffect">
                                  <p:stCondLst>
                                    <p:cond delay="0"/>
                                  </p:stCondLst>
                                  <p:childTnLst>
                                    <p:set>
                                      <p:cBhvr>
                                        <p:cTn id="18" dur="1" fill="hold">
                                          <p:stCondLst>
                                            <p:cond delay="0"/>
                                          </p:stCondLst>
                                        </p:cTn>
                                        <p:tgtEl>
                                          <p:spTgt spid="138255"/>
                                        </p:tgtEl>
                                        <p:attrNameLst>
                                          <p:attrName>style.visibility</p:attrName>
                                        </p:attrNameLst>
                                      </p:cBhvr>
                                      <p:to>
                                        <p:strVal val="visible"/>
                                      </p:to>
                                    </p:set>
                                    <p:animEffect transition="in" filter="wipe(down)">
                                      <p:cBhvr>
                                        <p:cTn id="19" dur="500"/>
                                        <p:tgtEl>
                                          <p:spTgt spid="13825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138254"/>
                                        </p:tgtEl>
                                        <p:attrNameLst>
                                          <p:attrName>style.visibility</p:attrName>
                                        </p:attrNameLst>
                                      </p:cBhvr>
                                      <p:to>
                                        <p:strVal val="visible"/>
                                      </p:to>
                                    </p:set>
                                    <p:animEffect transition="in" filter="wipe(down)">
                                      <p:cBhvr>
                                        <p:cTn id="25" dur="500"/>
                                        <p:tgtEl>
                                          <p:spTgt spid="138254"/>
                                        </p:tgtEl>
                                      </p:cBhvr>
                                    </p:animEffect>
                                  </p:childTnLst>
                                </p:cTn>
                              </p:par>
                              <p:par>
                                <p:cTn id="26" presetID="22" presetClass="entr" presetSubtype="4" fill="hold" nodeType="withEffect">
                                  <p:stCondLst>
                                    <p:cond delay="0"/>
                                  </p:stCondLst>
                                  <p:childTnLst>
                                    <p:set>
                                      <p:cBhvr>
                                        <p:cTn id="27" dur="1" fill="hold">
                                          <p:stCondLst>
                                            <p:cond delay="0"/>
                                          </p:stCondLst>
                                        </p:cTn>
                                        <p:tgtEl>
                                          <p:spTgt spid="138253"/>
                                        </p:tgtEl>
                                        <p:attrNameLst>
                                          <p:attrName>style.visibility</p:attrName>
                                        </p:attrNameLst>
                                      </p:cBhvr>
                                      <p:to>
                                        <p:strVal val="visible"/>
                                      </p:to>
                                    </p:set>
                                    <p:animEffect transition="in" filter="wipe(down)">
                                      <p:cBhvr>
                                        <p:cTn id="28" dur="500"/>
                                        <p:tgtEl>
                                          <p:spTgt spid="13825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nodeType="withEffect">
                                  <p:stCondLst>
                                    <p:cond delay="0"/>
                                  </p:stCondLst>
                                  <p:childTnLst>
                                    <p:set>
                                      <p:cBhvr>
                                        <p:cTn id="33" dur="1" fill="hold">
                                          <p:stCondLst>
                                            <p:cond delay="0"/>
                                          </p:stCondLst>
                                        </p:cTn>
                                        <p:tgtEl>
                                          <p:spTgt spid="138252"/>
                                        </p:tgtEl>
                                        <p:attrNameLst>
                                          <p:attrName>style.visibility</p:attrName>
                                        </p:attrNameLst>
                                      </p:cBhvr>
                                      <p:to>
                                        <p:strVal val="visible"/>
                                      </p:to>
                                    </p:set>
                                    <p:animEffect transition="in" filter="wipe(down)">
                                      <p:cBhvr>
                                        <p:cTn id="34" dur="500"/>
                                        <p:tgtEl>
                                          <p:spTgt spid="138252"/>
                                        </p:tgtEl>
                                      </p:cBhvr>
                                    </p:animEffect>
                                  </p:childTnLst>
                                </p:cTn>
                              </p:par>
                              <p:par>
                                <p:cTn id="35" presetID="22" presetClass="entr" presetSubtype="4" fill="hold" nodeType="withEffect">
                                  <p:stCondLst>
                                    <p:cond delay="0"/>
                                  </p:stCondLst>
                                  <p:childTnLst>
                                    <p:set>
                                      <p:cBhvr>
                                        <p:cTn id="36" dur="1" fill="hold">
                                          <p:stCondLst>
                                            <p:cond delay="0"/>
                                          </p:stCondLst>
                                        </p:cTn>
                                        <p:tgtEl>
                                          <p:spTgt spid="138251"/>
                                        </p:tgtEl>
                                        <p:attrNameLst>
                                          <p:attrName>style.visibility</p:attrName>
                                        </p:attrNameLst>
                                      </p:cBhvr>
                                      <p:to>
                                        <p:strVal val="visible"/>
                                      </p:to>
                                    </p:set>
                                    <p:animEffect transition="in" filter="wipe(down)">
                                      <p:cBhvr>
                                        <p:cTn id="37" dur="500"/>
                                        <p:tgtEl>
                                          <p:spTgt spid="138251"/>
                                        </p:tgtEl>
                                      </p:cBhvr>
                                    </p:animEffect>
                                  </p:childTnLst>
                                </p:cTn>
                              </p:par>
                              <p:par>
                                <p:cTn id="38" presetID="22" presetClass="entr" presetSubtype="4" fill="hold" nodeType="withEffect">
                                  <p:stCondLst>
                                    <p:cond delay="0"/>
                                  </p:stCondLst>
                                  <p:childTnLst>
                                    <p:set>
                                      <p:cBhvr>
                                        <p:cTn id="39" dur="1" fill="hold">
                                          <p:stCondLst>
                                            <p:cond delay="0"/>
                                          </p:stCondLst>
                                        </p:cTn>
                                        <p:tgtEl>
                                          <p:spTgt spid="138250"/>
                                        </p:tgtEl>
                                        <p:attrNameLst>
                                          <p:attrName>style.visibility</p:attrName>
                                        </p:attrNameLst>
                                      </p:cBhvr>
                                      <p:to>
                                        <p:strVal val="visible"/>
                                      </p:to>
                                    </p:set>
                                    <p:animEffect transition="in" filter="wipe(down)">
                                      <p:cBhvr>
                                        <p:cTn id="40" dur="500"/>
                                        <p:tgtEl>
                                          <p:spTgt spid="13825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1" name="Rectangle 2"/>
          <p:cNvSpPr txBox="1">
            <a:spLocks noChangeArrowheads="1"/>
          </p:cNvSpPr>
          <p:nvPr/>
        </p:nvSpPr>
        <p:spPr bwMode="black">
          <a:xfrm>
            <a:off x="2302265" y="473279"/>
            <a:ext cx="25401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en-US" altLang="zh-CN" sz="1600" dirty="0">
                <a:solidFill>
                  <a:srgbClr val="244279"/>
                </a:solidFill>
                <a:ea typeface="宋体" panose="02010600030101010101" pitchFamily="2" charset="-122"/>
              </a:rPr>
              <a:t>Lamella</a:t>
            </a:r>
            <a:r>
              <a:rPr lang="zh-CN" altLang="en-US" sz="1600" dirty="0">
                <a:solidFill>
                  <a:srgbClr val="244279"/>
                </a:solidFill>
                <a:ea typeface="宋体" panose="02010600030101010101" pitchFamily="2" charset="-122"/>
              </a:rPr>
              <a:t>曲线拟合法</a:t>
            </a:r>
            <a:endParaRPr lang="en-US" altLang="zh-CN" sz="1600" dirty="0">
              <a:solidFill>
                <a:srgbClr val="244279"/>
              </a:solidFill>
              <a:ea typeface="宋体" panose="02010600030101010101" pitchFamily="2" charset="-122"/>
            </a:endParaRPr>
          </a:p>
          <a:p>
            <a:pPr eaLnBrk="1" hangingPunct="1"/>
            <a:r>
              <a:rPr lang="en-US" altLang="zh-CN" sz="1600" dirty="0">
                <a:solidFill>
                  <a:srgbClr val="244279"/>
                </a:solidFill>
                <a:ea typeface="宋体" panose="02010600030101010101" pitchFamily="2" charset="-122"/>
              </a:rPr>
              <a:t>ADSA-</a:t>
            </a:r>
            <a:r>
              <a:rPr lang="en-US" altLang="zh-CN" sz="1600" dirty="0" err="1">
                <a:solidFill>
                  <a:srgbClr val="244279"/>
                </a:solidFill>
                <a:ea typeface="宋体" panose="02010600030101010101" pitchFamily="2" charset="-122"/>
              </a:rPr>
              <a:t>RealDrop</a:t>
            </a:r>
            <a:endParaRPr lang="de-DE" altLang="zh-CN" sz="1600" dirty="0">
              <a:solidFill>
                <a:srgbClr val="244279"/>
              </a:solidFill>
              <a:ea typeface="宋体" panose="02010600030101010101" pitchFamily="2" charset="-122"/>
            </a:endParaRPr>
          </a:p>
        </p:txBody>
      </p:sp>
      <p:pic>
        <p:nvPicPr>
          <p:cNvPr id="21" name="图片 20">
            <a:extLst>
              <a:ext uri="{FF2B5EF4-FFF2-40B4-BE49-F238E27FC236}">
                <a16:creationId xmlns:a16="http://schemas.microsoft.com/office/drawing/2014/main" id="{97A97414-1C40-4C30-A05E-8EE78A2B768B}"/>
              </a:ext>
            </a:extLst>
          </p:cNvPr>
          <p:cNvPicPr>
            <a:picLocks noChangeAspect="1"/>
          </p:cNvPicPr>
          <p:nvPr/>
        </p:nvPicPr>
        <p:blipFill>
          <a:blip r:embed="rId2"/>
          <a:stretch>
            <a:fillRect/>
          </a:stretch>
        </p:blipFill>
        <p:spPr>
          <a:xfrm>
            <a:off x="1295400" y="294379"/>
            <a:ext cx="999077" cy="924821"/>
          </a:xfrm>
          <a:prstGeom prst="rect">
            <a:avLst/>
          </a:prstGeom>
        </p:spPr>
      </p:pic>
      <p:pic>
        <p:nvPicPr>
          <p:cNvPr id="2" name="图片 1">
            <a:extLst>
              <a:ext uri="{FF2B5EF4-FFF2-40B4-BE49-F238E27FC236}">
                <a16:creationId xmlns:a16="http://schemas.microsoft.com/office/drawing/2014/main" id="{A654920E-D7A4-4EF7-A3EB-C6F347427389}"/>
              </a:ext>
            </a:extLst>
          </p:cNvPr>
          <p:cNvPicPr>
            <a:picLocks noChangeAspect="1"/>
          </p:cNvPicPr>
          <p:nvPr/>
        </p:nvPicPr>
        <p:blipFill>
          <a:blip r:embed="rId3"/>
          <a:stretch>
            <a:fillRect/>
          </a:stretch>
        </p:blipFill>
        <p:spPr>
          <a:xfrm>
            <a:off x="76200" y="2086761"/>
            <a:ext cx="4500000" cy="3585826"/>
          </a:xfrm>
          <a:prstGeom prst="rect">
            <a:avLst/>
          </a:prstGeom>
        </p:spPr>
      </p:pic>
      <p:pic>
        <p:nvPicPr>
          <p:cNvPr id="5" name="图片 4">
            <a:extLst>
              <a:ext uri="{FF2B5EF4-FFF2-40B4-BE49-F238E27FC236}">
                <a16:creationId xmlns:a16="http://schemas.microsoft.com/office/drawing/2014/main" id="{DBBA46DF-0512-4AA7-842A-C354B501C4B5}"/>
              </a:ext>
            </a:extLst>
          </p:cNvPr>
          <p:cNvPicPr>
            <a:picLocks noChangeAspect="1"/>
          </p:cNvPicPr>
          <p:nvPr/>
        </p:nvPicPr>
        <p:blipFill rotWithShape="1">
          <a:blip r:embed="rId4"/>
          <a:srcRect l="15538" t="-693"/>
          <a:stretch/>
        </p:blipFill>
        <p:spPr>
          <a:xfrm rot="10800000">
            <a:off x="76201" y="5688666"/>
            <a:ext cx="4500000" cy="110613"/>
          </a:xfrm>
          <a:prstGeom prst="rect">
            <a:avLst/>
          </a:prstGeom>
        </p:spPr>
      </p:pic>
      <p:pic>
        <p:nvPicPr>
          <p:cNvPr id="7" name="图片 6">
            <a:extLst>
              <a:ext uri="{FF2B5EF4-FFF2-40B4-BE49-F238E27FC236}">
                <a16:creationId xmlns:a16="http://schemas.microsoft.com/office/drawing/2014/main" id="{D49917E6-193E-4375-A6E6-23160AE9ABDD}"/>
              </a:ext>
            </a:extLst>
          </p:cNvPr>
          <p:cNvPicPr>
            <a:picLocks noChangeAspect="1"/>
          </p:cNvPicPr>
          <p:nvPr/>
        </p:nvPicPr>
        <p:blipFill>
          <a:blip r:embed="rId5"/>
          <a:stretch>
            <a:fillRect/>
          </a:stretch>
        </p:blipFill>
        <p:spPr>
          <a:xfrm>
            <a:off x="4644000" y="2086761"/>
            <a:ext cx="4500000" cy="3598580"/>
          </a:xfrm>
          <a:prstGeom prst="rect">
            <a:avLst/>
          </a:prstGeom>
        </p:spPr>
      </p:pic>
      <p:pic>
        <p:nvPicPr>
          <p:cNvPr id="15" name="图片 14">
            <a:extLst>
              <a:ext uri="{FF2B5EF4-FFF2-40B4-BE49-F238E27FC236}">
                <a16:creationId xmlns:a16="http://schemas.microsoft.com/office/drawing/2014/main" id="{851075C9-F603-439A-BA4E-A780878889C3}"/>
              </a:ext>
            </a:extLst>
          </p:cNvPr>
          <p:cNvPicPr>
            <a:picLocks noChangeAspect="1"/>
          </p:cNvPicPr>
          <p:nvPr/>
        </p:nvPicPr>
        <p:blipFill rotWithShape="1">
          <a:blip r:embed="rId6"/>
          <a:srcRect l="1706" t="11561"/>
          <a:stretch/>
        </p:blipFill>
        <p:spPr>
          <a:xfrm rot="10800000">
            <a:off x="4644000" y="5687478"/>
            <a:ext cx="4500000" cy="112990"/>
          </a:xfrm>
          <a:prstGeom prst="rect">
            <a:avLst/>
          </a:prstGeom>
        </p:spPr>
      </p:pic>
    </p:spTree>
    <p:extLst>
      <p:ext uri="{BB962C8B-B14F-4D97-AF65-F5344CB8AC3E}">
        <p14:creationId xmlns:p14="http://schemas.microsoft.com/office/powerpoint/2010/main" val="113263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1" name="Rectangle 2"/>
          <p:cNvSpPr txBox="1">
            <a:spLocks noChangeArrowheads="1"/>
          </p:cNvSpPr>
          <p:nvPr/>
        </p:nvSpPr>
        <p:spPr bwMode="black">
          <a:xfrm>
            <a:off x="2226394" y="495300"/>
            <a:ext cx="29973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动态接触角</a:t>
            </a:r>
            <a:r>
              <a:rPr lang="en-US" altLang="zh-CN" sz="1600" dirty="0" err="1">
                <a:solidFill>
                  <a:srgbClr val="244279"/>
                </a:solidFill>
                <a:latin typeface="Adobe 黑体 Std R" panose="020B0400000000000000" pitchFamily="34" charset="-122"/>
                <a:ea typeface="Adobe 黑体 Std R" panose="020B0400000000000000" pitchFamily="34" charset="-122"/>
              </a:rPr>
              <a:t>Wilhelmy</a:t>
            </a:r>
            <a:r>
              <a:rPr lang="zh-CN" altLang="en-US" sz="1600" dirty="0">
                <a:solidFill>
                  <a:srgbClr val="244279"/>
                </a:solidFill>
                <a:latin typeface="Adobe 黑体 Std R" panose="020B0400000000000000" pitchFamily="34" charset="-122"/>
                <a:ea typeface="Adobe 黑体 Std R" panose="020B0400000000000000" pitchFamily="34" charset="-122"/>
              </a:rPr>
              <a:t>板法</a:t>
            </a:r>
            <a:r>
              <a:rPr lang="en-US" altLang="zh-CN" sz="1600" dirty="0">
                <a:solidFill>
                  <a:srgbClr val="244279"/>
                </a:solidFill>
                <a:latin typeface="Adobe 黑体 Std R" panose="020B0400000000000000" pitchFamily="34" charset="-122"/>
                <a:ea typeface="Adobe 黑体 Std R" panose="020B0400000000000000" pitchFamily="34" charset="-122"/>
              </a:rPr>
              <a:t> </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1" name="图片 10">
            <a:extLst>
              <a:ext uri="{FF2B5EF4-FFF2-40B4-BE49-F238E27FC236}">
                <a16:creationId xmlns:a16="http://schemas.microsoft.com/office/drawing/2014/main" id="{D0D0997A-ACA4-4D09-9363-65C3F6ABB2B1}"/>
              </a:ext>
            </a:extLst>
          </p:cNvPr>
          <p:cNvPicPr>
            <a:picLocks noChangeAspect="1"/>
          </p:cNvPicPr>
          <p:nvPr/>
        </p:nvPicPr>
        <p:blipFill>
          <a:blip r:embed="rId3"/>
          <a:stretch>
            <a:fillRect/>
          </a:stretch>
        </p:blipFill>
        <p:spPr>
          <a:xfrm>
            <a:off x="1295400" y="341731"/>
            <a:ext cx="968375" cy="886095"/>
          </a:xfrm>
          <a:prstGeom prst="rect">
            <a:avLst/>
          </a:prstGeom>
        </p:spPr>
      </p:pic>
      <p:graphicFrame>
        <p:nvGraphicFramePr>
          <p:cNvPr id="13" name="Object 3">
            <a:extLst>
              <a:ext uri="{FF2B5EF4-FFF2-40B4-BE49-F238E27FC236}">
                <a16:creationId xmlns:a16="http://schemas.microsoft.com/office/drawing/2014/main" id="{C3758C6D-66CA-44B8-B602-FB38D24CE10B}"/>
              </a:ext>
            </a:extLst>
          </p:cNvPr>
          <p:cNvGraphicFramePr>
            <a:graphicFrameLocks/>
          </p:cNvGraphicFramePr>
          <p:nvPr>
            <p:extLst>
              <p:ext uri="{D42A27DB-BD31-4B8C-83A1-F6EECF244321}">
                <p14:modId xmlns:p14="http://schemas.microsoft.com/office/powerpoint/2010/main" val="3006351629"/>
              </p:ext>
            </p:extLst>
          </p:nvPr>
        </p:nvGraphicFramePr>
        <p:xfrm>
          <a:off x="571500" y="1905000"/>
          <a:ext cx="8001000" cy="3699271"/>
        </p:xfrm>
        <a:graphic>
          <a:graphicData uri="http://schemas.openxmlformats.org/presentationml/2006/ole">
            <mc:AlternateContent xmlns:mc="http://schemas.openxmlformats.org/markup-compatibility/2006">
              <mc:Choice xmlns:v="urn:schemas-microsoft-com:vml" Requires="v">
                <p:oleObj spid="_x0000_s123017" name="Designer Zeichnung" r:id="rId4" imgW="7675560" imgH="3557520" progId="Designer.Drawing.6">
                  <p:embed/>
                </p:oleObj>
              </mc:Choice>
              <mc:Fallback>
                <p:oleObj name="Designer Zeichnung" r:id="rId4" imgW="7675560" imgH="3557520" progId="Designer.Drawing.6">
                  <p:embed/>
                  <p:pic>
                    <p:nvPicPr>
                      <p:cNvPr id="11267" name="Object 3">
                        <a:extLst>
                          <a:ext uri="{FF2B5EF4-FFF2-40B4-BE49-F238E27FC236}">
                            <a16:creationId xmlns:a16="http://schemas.microsoft.com/office/drawing/2014/main" id="{C9E89557-8207-4A12-A042-AE0E1E58D81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905000"/>
                        <a:ext cx="8001000" cy="369927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4388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8" name="Object 2">
            <a:extLst>
              <a:ext uri="{FF2B5EF4-FFF2-40B4-BE49-F238E27FC236}">
                <a16:creationId xmlns:a16="http://schemas.microsoft.com/office/drawing/2014/main" id="{C6B10450-747F-4917-9746-E0E0B4241231}"/>
              </a:ext>
            </a:extLst>
          </p:cNvPr>
          <p:cNvGraphicFramePr>
            <a:graphicFrameLocks/>
          </p:cNvGraphicFramePr>
          <p:nvPr>
            <p:extLst>
              <p:ext uri="{D42A27DB-BD31-4B8C-83A1-F6EECF244321}">
                <p14:modId xmlns:p14="http://schemas.microsoft.com/office/powerpoint/2010/main" val="1462115904"/>
              </p:ext>
            </p:extLst>
          </p:nvPr>
        </p:nvGraphicFramePr>
        <p:xfrm>
          <a:off x="609600" y="1873054"/>
          <a:ext cx="7696200" cy="3815151"/>
        </p:xfrm>
        <a:graphic>
          <a:graphicData uri="http://schemas.openxmlformats.org/presentationml/2006/ole">
            <mc:AlternateContent xmlns:mc="http://schemas.openxmlformats.org/markup-compatibility/2006">
              <mc:Choice xmlns:v="urn:schemas-microsoft-com:vml" Requires="v">
                <p:oleObj spid="_x0000_s124039" name="Designer Zeichnung" r:id="rId3" imgW="8729640" imgH="4335120" progId="Designer.Drawing.6">
                  <p:embed/>
                </p:oleObj>
              </mc:Choice>
              <mc:Fallback>
                <p:oleObj name="Designer Zeichnung" r:id="rId3" imgW="8729640" imgH="4335120" progId="Designer.Drawing.6">
                  <p:embed/>
                  <p:pic>
                    <p:nvPicPr>
                      <p:cNvPr id="12290" name="Object 2">
                        <a:extLst>
                          <a:ext uri="{FF2B5EF4-FFF2-40B4-BE49-F238E27FC236}">
                            <a16:creationId xmlns:a16="http://schemas.microsoft.com/office/drawing/2014/main" id="{0840645D-3D90-4CD2-8A49-733C4855916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73054"/>
                        <a:ext cx="7696200" cy="3815151"/>
                      </a:xfrm>
                      <a:prstGeom prst="rect">
                        <a:avLst/>
                      </a:prstGeom>
                      <a:noFill/>
                      <a:ln>
                        <a:noFill/>
                      </a:ln>
                      <a:effectLst/>
                    </p:spPr>
                  </p:pic>
                </p:oleObj>
              </mc:Fallback>
            </mc:AlternateContent>
          </a:graphicData>
        </a:graphic>
      </p:graphicFrame>
      <p:sp>
        <p:nvSpPr>
          <p:cNvPr id="2" name="矩形 1">
            <a:extLst>
              <a:ext uri="{FF2B5EF4-FFF2-40B4-BE49-F238E27FC236}">
                <a16:creationId xmlns:a16="http://schemas.microsoft.com/office/drawing/2014/main" id="{C1FF94EB-206F-4A71-B617-0D0467C3E34E}"/>
              </a:ext>
            </a:extLst>
          </p:cNvPr>
          <p:cNvSpPr/>
          <p:nvPr/>
        </p:nvSpPr>
        <p:spPr>
          <a:xfrm>
            <a:off x="915241" y="1491347"/>
            <a:ext cx="4572000" cy="276999"/>
          </a:xfrm>
          <a:prstGeom prst="rect">
            <a:avLst/>
          </a:prstGeom>
        </p:spPr>
        <p:txBody>
          <a:bodyPr>
            <a:spAutoFit/>
          </a:bodyPr>
          <a:lstStyle/>
          <a:p>
            <a:r>
              <a:rPr lang="zh-CN" altLang="en-US" sz="1200" b="1" dirty="0">
                <a:latin typeface="宋体" panose="02010600030101010101" pitchFamily="2" charset="-122"/>
                <a:ea typeface="宋体" panose="02010600030101010101" pitchFamily="2" charset="-122"/>
                <a:cs typeface="Times New Roman" panose="02020603050405020304" pitchFamily="18" charset="0"/>
              </a:rPr>
              <a:t>液</a:t>
            </a:r>
            <a:r>
              <a:rPr lang="en-US" altLang="zh-CN" sz="1200" b="1" dirty="0">
                <a:latin typeface="宋体" panose="02010600030101010101" pitchFamily="2" charset="-122"/>
                <a:ea typeface="宋体" panose="02010600030101010101" pitchFamily="2" charset="-122"/>
                <a:cs typeface="Times New Roman" panose="02020603050405020304" pitchFamily="18" charset="0"/>
              </a:rPr>
              <a:t>-</a:t>
            </a:r>
            <a:r>
              <a:rPr lang="zh-CN" altLang="en-US" sz="1200" b="1" dirty="0">
                <a:latin typeface="宋体" panose="02010600030101010101" pitchFamily="2" charset="-122"/>
                <a:ea typeface="宋体" panose="02010600030101010101" pitchFamily="2" charset="-122"/>
                <a:cs typeface="Times New Roman" panose="02020603050405020304" pitchFamily="18" charset="0"/>
              </a:rPr>
              <a:t>液界面时动态白金板法（</a:t>
            </a:r>
            <a:r>
              <a:rPr lang="de-DE" altLang="zh-CN" sz="1200" b="1" dirty="0">
                <a:latin typeface="宋体" panose="02010600030101010101" pitchFamily="2" charset="-122"/>
                <a:ea typeface="宋体" panose="02010600030101010101" pitchFamily="2" charset="-122"/>
                <a:cs typeface="Times New Roman" panose="02020603050405020304" pitchFamily="18" charset="0"/>
              </a:rPr>
              <a:t> Wilhelmy Method</a:t>
            </a:r>
            <a:r>
              <a:rPr lang="zh-CN" altLang="en-US" sz="1200" b="1" dirty="0">
                <a:latin typeface="宋体" panose="02010600030101010101" pitchFamily="2" charset="-122"/>
                <a:ea typeface="宋体" panose="02010600030101010101" pitchFamily="2" charset="-122"/>
                <a:cs typeface="Times New Roman" panose="02020603050405020304" pitchFamily="18" charset="0"/>
              </a:rPr>
              <a:t>）示意图</a:t>
            </a:r>
            <a:endParaRPr lang="de-DE" altLang="zh-CN" sz="1200" b="1" dirty="0">
              <a:latin typeface="宋体" panose="02010600030101010101" pitchFamily="2" charset="-122"/>
              <a:ea typeface="宋体" panose="02010600030101010101" pitchFamily="2" charset="-122"/>
              <a:cs typeface="Times New Roman" panose="02020603050405020304" pitchFamily="18" charset="0"/>
            </a:endParaRPr>
          </a:p>
        </p:txBody>
      </p:sp>
      <p:sp>
        <p:nvSpPr>
          <p:cNvPr id="12" name="Rectangle 2">
            <a:extLst>
              <a:ext uri="{FF2B5EF4-FFF2-40B4-BE49-F238E27FC236}">
                <a16:creationId xmlns:a16="http://schemas.microsoft.com/office/drawing/2014/main" id="{DB1B7A2C-4EA9-4902-A4C3-163DBC4429C9}"/>
              </a:ext>
            </a:extLst>
          </p:cNvPr>
          <p:cNvSpPr txBox="1">
            <a:spLocks noChangeArrowheads="1"/>
          </p:cNvSpPr>
          <p:nvPr/>
        </p:nvSpPr>
        <p:spPr bwMode="black">
          <a:xfrm>
            <a:off x="2226394" y="495300"/>
            <a:ext cx="29973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动态接触角</a:t>
            </a:r>
            <a:r>
              <a:rPr lang="en-US" altLang="zh-CN" sz="1600" dirty="0" err="1">
                <a:solidFill>
                  <a:srgbClr val="244279"/>
                </a:solidFill>
                <a:latin typeface="Adobe 黑体 Std R" panose="020B0400000000000000" pitchFamily="34" charset="-122"/>
                <a:ea typeface="Adobe 黑体 Std R" panose="020B0400000000000000" pitchFamily="34" charset="-122"/>
              </a:rPr>
              <a:t>Wilhelmy</a:t>
            </a:r>
            <a:r>
              <a:rPr lang="zh-CN" altLang="en-US" sz="1600" dirty="0">
                <a:solidFill>
                  <a:srgbClr val="244279"/>
                </a:solidFill>
                <a:latin typeface="Adobe 黑体 Std R" panose="020B0400000000000000" pitchFamily="34" charset="-122"/>
                <a:ea typeface="Adobe 黑体 Std R" panose="020B0400000000000000" pitchFamily="34" charset="-122"/>
              </a:rPr>
              <a:t>板法</a:t>
            </a:r>
            <a:r>
              <a:rPr lang="en-US" altLang="zh-CN" sz="1600" dirty="0">
                <a:solidFill>
                  <a:srgbClr val="244279"/>
                </a:solidFill>
                <a:latin typeface="Adobe 黑体 Std R" panose="020B0400000000000000" pitchFamily="34" charset="-122"/>
                <a:ea typeface="Adobe 黑体 Std R" panose="020B0400000000000000" pitchFamily="34" charset="-122"/>
              </a:rPr>
              <a:t> </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3" name="图片 12">
            <a:extLst>
              <a:ext uri="{FF2B5EF4-FFF2-40B4-BE49-F238E27FC236}">
                <a16:creationId xmlns:a16="http://schemas.microsoft.com/office/drawing/2014/main" id="{E35525B0-4779-4E62-8D59-9CBC0186463B}"/>
              </a:ext>
            </a:extLst>
          </p:cNvPr>
          <p:cNvPicPr>
            <a:picLocks noChangeAspect="1"/>
          </p:cNvPicPr>
          <p:nvPr/>
        </p:nvPicPr>
        <p:blipFill>
          <a:blip r:embed="rId5"/>
          <a:stretch>
            <a:fillRect/>
          </a:stretch>
        </p:blipFill>
        <p:spPr>
          <a:xfrm>
            <a:off x="1295400" y="341731"/>
            <a:ext cx="968375" cy="886095"/>
          </a:xfrm>
          <a:prstGeom prst="rect">
            <a:avLst/>
          </a:prstGeom>
        </p:spPr>
      </p:pic>
    </p:spTree>
    <p:extLst>
      <p:ext uri="{BB962C8B-B14F-4D97-AF65-F5344CB8AC3E}">
        <p14:creationId xmlns:p14="http://schemas.microsoft.com/office/powerpoint/2010/main" val="250941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矩形 1">
            <a:extLst>
              <a:ext uri="{FF2B5EF4-FFF2-40B4-BE49-F238E27FC236}">
                <a16:creationId xmlns:a16="http://schemas.microsoft.com/office/drawing/2014/main" id="{C1FF94EB-206F-4A71-B617-0D0467C3E34E}"/>
              </a:ext>
            </a:extLst>
          </p:cNvPr>
          <p:cNvSpPr/>
          <p:nvPr/>
        </p:nvSpPr>
        <p:spPr>
          <a:xfrm>
            <a:off x="915241" y="1491347"/>
            <a:ext cx="4572000" cy="276999"/>
          </a:xfrm>
          <a:prstGeom prst="rect">
            <a:avLst/>
          </a:prstGeom>
        </p:spPr>
        <p:txBody>
          <a:bodyPr>
            <a:spAutoFit/>
          </a:bodyPr>
          <a:lstStyle/>
          <a:p>
            <a:r>
              <a:rPr lang="zh-CN" altLang="en-US" sz="1200" b="1" dirty="0">
                <a:latin typeface="宋体" panose="02010600030101010101" pitchFamily="2" charset="-122"/>
                <a:ea typeface="宋体" panose="02010600030101010101" pitchFamily="2" charset="-122"/>
                <a:cs typeface="Times New Roman" panose="02020603050405020304" pitchFamily="18" charset="0"/>
              </a:rPr>
              <a:t>动态白金板法（</a:t>
            </a:r>
            <a:r>
              <a:rPr lang="de-DE" altLang="zh-CN" sz="1200" b="1" dirty="0">
                <a:latin typeface="宋体" panose="02010600030101010101" pitchFamily="2" charset="-122"/>
                <a:ea typeface="宋体" panose="02010600030101010101" pitchFamily="2" charset="-122"/>
                <a:cs typeface="Times New Roman" panose="02020603050405020304" pitchFamily="18" charset="0"/>
              </a:rPr>
              <a:t> Wilhelmy Method</a:t>
            </a:r>
            <a:r>
              <a:rPr lang="zh-CN" altLang="en-US" sz="1200" b="1" dirty="0">
                <a:latin typeface="宋体" panose="02010600030101010101" pitchFamily="2" charset="-122"/>
                <a:ea typeface="宋体" panose="02010600030101010101" pitchFamily="2" charset="-122"/>
                <a:cs typeface="Times New Roman" panose="02020603050405020304" pitchFamily="18" charset="0"/>
              </a:rPr>
              <a:t>）测试接触角原理</a:t>
            </a:r>
            <a:endParaRPr lang="de-DE" altLang="zh-CN" sz="1200" b="1" dirty="0">
              <a:latin typeface="宋体" panose="02010600030101010101" pitchFamily="2" charset="-122"/>
              <a:ea typeface="宋体" panose="02010600030101010101" pitchFamily="2" charset="-122"/>
              <a:cs typeface="Times New Roman" panose="02020603050405020304" pitchFamily="18" charset="0"/>
            </a:endParaRPr>
          </a:p>
        </p:txBody>
      </p:sp>
      <p:graphicFrame>
        <p:nvGraphicFramePr>
          <p:cNvPr id="12" name="Object 3">
            <a:extLst>
              <a:ext uri="{FF2B5EF4-FFF2-40B4-BE49-F238E27FC236}">
                <a16:creationId xmlns:a16="http://schemas.microsoft.com/office/drawing/2014/main" id="{BBB80B70-DBF1-49D2-881B-60068D5225EA}"/>
              </a:ext>
            </a:extLst>
          </p:cNvPr>
          <p:cNvGraphicFramePr>
            <a:graphicFrameLocks/>
          </p:cNvGraphicFramePr>
          <p:nvPr>
            <p:extLst>
              <p:ext uri="{D42A27DB-BD31-4B8C-83A1-F6EECF244321}">
                <p14:modId xmlns:p14="http://schemas.microsoft.com/office/powerpoint/2010/main" val="246479414"/>
              </p:ext>
            </p:extLst>
          </p:nvPr>
        </p:nvGraphicFramePr>
        <p:xfrm>
          <a:off x="816179" y="1967270"/>
          <a:ext cx="7602537" cy="3949314"/>
        </p:xfrm>
        <a:graphic>
          <a:graphicData uri="http://schemas.openxmlformats.org/presentationml/2006/ole">
            <mc:AlternateContent xmlns:mc="http://schemas.openxmlformats.org/markup-compatibility/2006">
              <mc:Choice xmlns:v="urn:schemas-microsoft-com:vml" Requires="v">
                <p:oleObj spid="_x0000_s126087" name="Designer Zeichnung" r:id="rId3" imgW="8331120" imgH="4335120" progId="Designer.Drawing.6">
                  <p:embed/>
                </p:oleObj>
              </mc:Choice>
              <mc:Fallback>
                <p:oleObj name="Designer Zeichnung" r:id="rId3" imgW="8331120" imgH="4335120" progId="Designer.Drawing.6">
                  <p:embed/>
                  <p:pic>
                    <p:nvPicPr>
                      <p:cNvPr id="15363" name="Object 3">
                        <a:extLst>
                          <a:ext uri="{FF2B5EF4-FFF2-40B4-BE49-F238E27FC236}">
                            <a16:creationId xmlns:a16="http://schemas.microsoft.com/office/drawing/2014/main" id="{733F9607-37D3-4A94-98D1-D81572395E1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179" y="1967270"/>
                        <a:ext cx="7602537" cy="3949314"/>
                      </a:xfrm>
                      <a:prstGeom prst="rect">
                        <a:avLst/>
                      </a:prstGeom>
                      <a:noFill/>
                      <a:ln>
                        <a:noFill/>
                      </a:ln>
                      <a:effectLst/>
                    </p:spPr>
                  </p:pic>
                </p:oleObj>
              </mc:Fallback>
            </mc:AlternateContent>
          </a:graphicData>
        </a:graphic>
      </p:graphicFrame>
      <p:sp>
        <p:nvSpPr>
          <p:cNvPr id="13" name="Rectangle 2">
            <a:extLst>
              <a:ext uri="{FF2B5EF4-FFF2-40B4-BE49-F238E27FC236}">
                <a16:creationId xmlns:a16="http://schemas.microsoft.com/office/drawing/2014/main" id="{185329DD-75D8-41D8-A8A2-E9B9E44C6AEC}"/>
              </a:ext>
            </a:extLst>
          </p:cNvPr>
          <p:cNvSpPr txBox="1">
            <a:spLocks noChangeArrowheads="1"/>
          </p:cNvSpPr>
          <p:nvPr/>
        </p:nvSpPr>
        <p:spPr bwMode="black">
          <a:xfrm>
            <a:off x="2226394" y="495300"/>
            <a:ext cx="29973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动态接触角</a:t>
            </a:r>
            <a:r>
              <a:rPr lang="en-US" altLang="zh-CN" sz="1600" dirty="0" err="1">
                <a:solidFill>
                  <a:srgbClr val="244279"/>
                </a:solidFill>
                <a:latin typeface="Adobe 黑体 Std R" panose="020B0400000000000000" pitchFamily="34" charset="-122"/>
                <a:ea typeface="Adobe 黑体 Std R" panose="020B0400000000000000" pitchFamily="34" charset="-122"/>
              </a:rPr>
              <a:t>Wilhelmy</a:t>
            </a:r>
            <a:r>
              <a:rPr lang="zh-CN" altLang="en-US" sz="1600" dirty="0">
                <a:solidFill>
                  <a:srgbClr val="244279"/>
                </a:solidFill>
                <a:latin typeface="Adobe 黑体 Std R" panose="020B0400000000000000" pitchFamily="34" charset="-122"/>
                <a:ea typeface="Adobe 黑体 Std R" panose="020B0400000000000000" pitchFamily="34" charset="-122"/>
              </a:rPr>
              <a:t>板法</a:t>
            </a:r>
            <a:r>
              <a:rPr lang="en-US" altLang="zh-CN" sz="1600" dirty="0">
                <a:solidFill>
                  <a:srgbClr val="244279"/>
                </a:solidFill>
                <a:latin typeface="Adobe 黑体 Std R" panose="020B0400000000000000" pitchFamily="34" charset="-122"/>
                <a:ea typeface="Adobe 黑体 Std R" panose="020B0400000000000000" pitchFamily="34" charset="-122"/>
              </a:rPr>
              <a:t> </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4" name="图片 13">
            <a:extLst>
              <a:ext uri="{FF2B5EF4-FFF2-40B4-BE49-F238E27FC236}">
                <a16:creationId xmlns:a16="http://schemas.microsoft.com/office/drawing/2014/main" id="{5C120779-B2C8-43E4-BC70-082AE5F17A4A}"/>
              </a:ext>
            </a:extLst>
          </p:cNvPr>
          <p:cNvPicPr>
            <a:picLocks noChangeAspect="1"/>
          </p:cNvPicPr>
          <p:nvPr/>
        </p:nvPicPr>
        <p:blipFill>
          <a:blip r:embed="rId5"/>
          <a:stretch>
            <a:fillRect/>
          </a:stretch>
        </p:blipFill>
        <p:spPr>
          <a:xfrm>
            <a:off x="1295400" y="341731"/>
            <a:ext cx="968375" cy="886095"/>
          </a:xfrm>
          <a:prstGeom prst="rect">
            <a:avLst/>
          </a:prstGeom>
        </p:spPr>
      </p:pic>
    </p:spTree>
    <p:extLst>
      <p:ext uri="{BB962C8B-B14F-4D97-AF65-F5344CB8AC3E}">
        <p14:creationId xmlns:p14="http://schemas.microsoft.com/office/powerpoint/2010/main" val="7071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91376CB-2FAB-4185-921E-4E7AD1B46A95}"/>
              </a:ext>
            </a:extLst>
          </p:cNvPr>
          <p:cNvSpPr>
            <a:spLocks noGrp="1" noChangeArrowheads="1"/>
          </p:cNvSpPr>
          <p:nvPr>
            <p:ph type="title"/>
          </p:nvPr>
        </p:nvSpPr>
        <p:spPr>
          <a:xfrm>
            <a:off x="1295400" y="304418"/>
            <a:ext cx="8229600" cy="9271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rPr>
              <a:t>什么是接触角？</a:t>
            </a:r>
            <a:br>
              <a:rPr lang="en-US" altLang="zh-CN" sz="2400" kern="1200" dirty="0">
                <a:solidFill>
                  <a:srgbClr val="244279"/>
                </a:solidFill>
                <a:latin typeface="Adobe 黑体 Std R" panose="020B0400000000000000" pitchFamily="34" charset="-122"/>
                <a:ea typeface="Adobe 黑体 Std R" panose="020B0400000000000000" pitchFamily="34" charset="-122"/>
              </a:rPr>
            </a:br>
            <a:r>
              <a:rPr lang="en-US" altLang="zh-CN" sz="1800" kern="1200" dirty="0">
                <a:solidFill>
                  <a:srgbClr val="244279"/>
                </a:solidFill>
                <a:latin typeface="Adobe 黑体 Std R" panose="020B0400000000000000" pitchFamily="34" charset="-122"/>
                <a:ea typeface="Adobe 黑体 Std R" panose="020B0400000000000000" pitchFamily="34" charset="-122"/>
              </a:rPr>
              <a:t>— </a:t>
            </a:r>
            <a:r>
              <a:rPr lang="zh-CN" altLang="en-US" sz="1800" kern="1200" dirty="0">
                <a:solidFill>
                  <a:srgbClr val="244279"/>
                </a:solidFill>
                <a:latin typeface="Adobe 黑体 Std R" panose="020B0400000000000000" pitchFamily="34" charset="-122"/>
                <a:ea typeface="Adobe 黑体 Std R" panose="020B0400000000000000" pitchFamily="34" charset="-122"/>
              </a:rPr>
              <a:t>润湿性</a:t>
            </a:r>
            <a:endParaRPr lang="en-US" altLang="zh-CN" sz="1800" kern="1200" dirty="0">
              <a:solidFill>
                <a:srgbClr val="244279"/>
              </a:solidFill>
              <a:latin typeface="Adobe 黑体 Std R" panose="020B0400000000000000" pitchFamily="34" charset="-122"/>
              <a:ea typeface="Adobe 黑体 Std R" panose="020B0400000000000000" pitchFamily="34" charset="-122"/>
            </a:endParaRPr>
          </a:p>
        </p:txBody>
      </p:sp>
      <p:sp>
        <p:nvSpPr>
          <p:cNvPr id="10" name="Rectangle 3">
            <a:extLst>
              <a:ext uri="{FF2B5EF4-FFF2-40B4-BE49-F238E27FC236}">
                <a16:creationId xmlns:a16="http://schemas.microsoft.com/office/drawing/2014/main" id="{5DD6A213-2032-43F8-AD0E-D1AA250EF97E}"/>
              </a:ext>
            </a:extLst>
          </p:cNvPr>
          <p:cNvSpPr txBox="1">
            <a:spLocks noChangeArrowheads="1"/>
          </p:cNvSpPr>
          <p:nvPr/>
        </p:nvSpPr>
        <p:spPr bwMode="gray">
          <a:xfrm>
            <a:off x="897941" y="1455397"/>
            <a:ext cx="7239000"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r>
              <a:rPr lang="zh-CN" altLang="en-US" sz="1800" kern="0" dirty="0">
                <a:latin typeface="+mj-lt"/>
                <a:ea typeface="Mincho" charset="-128"/>
              </a:rPr>
              <a:t>好的润湿性需要较小的</a:t>
            </a:r>
            <a:r>
              <a:rPr lang="en-US" altLang="ja-JP" sz="1800" kern="0" dirty="0" err="1">
                <a:latin typeface="+mj-lt"/>
                <a:ea typeface="Mincho" charset="-128"/>
              </a:rPr>
              <a:t>θ</a:t>
            </a:r>
            <a:r>
              <a:rPr lang="en-US" altLang="ja-JP" sz="1800" kern="0" baseline="-30000" dirty="0" err="1">
                <a:latin typeface="+mj-lt"/>
                <a:cs typeface="Arial" panose="020B0604020202020204" pitchFamily="34" charset="0"/>
              </a:rPr>
              <a:t>SL</a:t>
            </a:r>
            <a:r>
              <a:rPr lang="en-US" altLang="ja-JP" sz="1800" kern="0" baseline="-30000" dirty="0">
                <a:latin typeface="+mj-lt"/>
                <a:cs typeface="Arial" panose="020B0604020202020204" pitchFamily="34" charset="0"/>
              </a:rPr>
              <a:t> .</a:t>
            </a:r>
            <a:endParaRPr lang="en-US" altLang="ja-JP" sz="1800" kern="0" dirty="0">
              <a:latin typeface="+mj-lt"/>
              <a:ea typeface="Mincho" charset="-128"/>
            </a:endParaRPr>
          </a:p>
          <a:p>
            <a:pPr algn="just"/>
            <a:r>
              <a:rPr lang="zh-CN" altLang="en-US" sz="1800" kern="0" dirty="0">
                <a:latin typeface="+mj-lt"/>
                <a:cs typeface="Arial" panose="020B0604020202020204" pitchFamily="34" charset="0"/>
              </a:rPr>
              <a:t>通过杨氏方程可以得到以下参数</a:t>
            </a:r>
            <a:r>
              <a:rPr lang="en-US" altLang="ja-JP" sz="2800" kern="0" dirty="0">
                <a:latin typeface="+mj-lt"/>
                <a:cs typeface="Arial" panose="020B0604020202020204" pitchFamily="34" charset="0"/>
              </a:rPr>
              <a:t> </a:t>
            </a:r>
            <a:endParaRPr lang="en-US" altLang="ja-JP" sz="2800" b="1" kern="0" dirty="0">
              <a:latin typeface="+mj-lt"/>
              <a:cs typeface="Arial" panose="020B0604020202020204" pitchFamily="34" charset="0"/>
            </a:endParaRPr>
          </a:p>
          <a:p>
            <a:pPr algn="ctr">
              <a:buFont typeface="Wingdings" panose="05000000000000000000" pitchFamily="2" charset="2"/>
              <a:buNone/>
            </a:pPr>
            <a:r>
              <a:rPr lang="en-US" altLang="ja-JP" sz="1800" b="1" kern="0" dirty="0">
                <a:latin typeface="+mj-lt"/>
                <a:cs typeface="Arial" panose="020B0604020202020204" pitchFamily="34" charset="0"/>
              </a:rPr>
              <a:t> </a:t>
            </a:r>
          </a:p>
          <a:p>
            <a:pPr algn="ctr">
              <a:buFont typeface="Wingdings" panose="05000000000000000000" pitchFamily="2" charset="2"/>
              <a:buNone/>
            </a:pPr>
            <a:endParaRPr lang="en-US" altLang="ja-JP" sz="1800" b="1" kern="0" dirty="0">
              <a:latin typeface="+mj-lt"/>
              <a:cs typeface="Arial" panose="020B0604020202020204" pitchFamily="34" charset="0"/>
            </a:endParaRPr>
          </a:p>
          <a:p>
            <a:pPr algn="ctr">
              <a:buFont typeface="Wingdings" panose="05000000000000000000" pitchFamily="2" charset="2"/>
              <a:buNone/>
            </a:pPr>
            <a:r>
              <a:rPr lang="en-US" altLang="ja-JP" sz="1800" b="1" kern="0" dirty="0">
                <a:latin typeface="+mj-lt"/>
                <a:cs typeface="Arial" panose="020B0604020202020204" pitchFamily="34" charset="0"/>
              </a:rPr>
              <a:t> </a:t>
            </a:r>
            <a:r>
              <a:rPr lang="zh-CN" altLang="en-US" sz="1800" b="1" kern="0" dirty="0">
                <a:latin typeface="+mj-lt"/>
                <a:cs typeface="Arial" panose="020B0604020202020204" pitchFamily="34" charset="0"/>
              </a:rPr>
              <a:t>提高润湿度：</a:t>
            </a:r>
            <a:endParaRPr lang="en-US" altLang="ja-JP" sz="1800" kern="0" dirty="0">
              <a:latin typeface="+mj-lt"/>
              <a:cs typeface="Arial" panose="020B0604020202020204" pitchFamily="34" charset="0"/>
            </a:endParaRPr>
          </a:p>
          <a:p>
            <a:pPr algn="ctr">
              <a:buFont typeface="Wingdings" panose="05000000000000000000" pitchFamily="2" charset="2"/>
              <a:buAutoNum type="arabicParenR"/>
            </a:pPr>
            <a:r>
              <a:rPr lang="zh-CN" altLang="en-US" sz="1800" kern="0" dirty="0">
                <a:latin typeface="+mj-lt"/>
                <a:cs typeface="Arial" panose="020B0604020202020204" pitchFamily="34" charset="0"/>
              </a:rPr>
              <a:t>降低</a:t>
            </a:r>
            <a:r>
              <a:rPr lang="en-US" altLang="ja-JP" sz="1800" kern="0" dirty="0">
                <a:latin typeface="+mj-lt"/>
                <a:cs typeface="Arial" panose="020B0604020202020204" pitchFamily="34" charset="0"/>
              </a:rPr>
              <a:t> </a:t>
            </a:r>
            <a:r>
              <a:rPr lang="en-US" altLang="ja-JP" sz="1800" kern="0" dirty="0" err="1">
                <a:latin typeface="+mj-lt"/>
                <a:ea typeface="Mincho" charset="-128"/>
              </a:rPr>
              <a:t>θ</a:t>
            </a:r>
            <a:r>
              <a:rPr lang="en-US" altLang="ja-JP" sz="1800" kern="0" baseline="-30000" dirty="0" err="1">
                <a:latin typeface="+mj-lt"/>
                <a:cs typeface="Arial" panose="020B0604020202020204" pitchFamily="34" charset="0"/>
              </a:rPr>
              <a:t>SL</a:t>
            </a:r>
            <a:r>
              <a:rPr lang="en-US" altLang="ja-JP" sz="1800" kern="0" baseline="-30000" dirty="0">
                <a:latin typeface="+mj-lt"/>
                <a:cs typeface="Arial" panose="020B0604020202020204" pitchFamily="34" charset="0"/>
              </a:rPr>
              <a:t>  </a:t>
            </a:r>
          </a:p>
          <a:p>
            <a:pPr algn="ctr">
              <a:buFont typeface="Wingdings" panose="05000000000000000000" pitchFamily="2" charset="2"/>
              <a:buAutoNum type="arabicParenR"/>
            </a:pPr>
            <a:r>
              <a:rPr lang="zh-CN" altLang="en-US" sz="1800" kern="0" dirty="0">
                <a:latin typeface="+mj-lt"/>
                <a:cs typeface="Arial" panose="020B0604020202020204" pitchFamily="34" charset="0"/>
              </a:rPr>
              <a:t>提高</a:t>
            </a:r>
            <a:r>
              <a:rPr lang="en-US" altLang="ja-JP" sz="1800" kern="0" dirty="0">
                <a:latin typeface="+mj-lt"/>
                <a:cs typeface="Arial" panose="020B0604020202020204" pitchFamily="34" charset="0"/>
              </a:rPr>
              <a:t>    </a:t>
            </a:r>
            <a:r>
              <a:rPr lang="en-US" altLang="ja-JP" sz="1800" kern="0" dirty="0" err="1">
                <a:latin typeface="+mj-lt"/>
                <a:ea typeface="Mincho" charset="-128"/>
              </a:rPr>
              <a:t>γ</a:t>
            </a:r>
            <a:r>
              <a:rPr lang="en-US" altLang="ja-JP" sz="1800" kern="0" baseline="-30000" dirty="0" err="1">
                <a:latin typeface="+mj-lt"/>
                <a:cs typeface="Arial" panose="020B0604020202020204" pitchFamily="34" charset="0"/>
              </a:rPr>
              <a:t>S</a:t>
            </a:r>
            <a:r>
              <a:rPr lang="en-US" altLang="ja-JP" sz="1800" kern="0" dirty="0">
                <a:latin typeface="+mj-lt"/>
                <a:cs typeface="Arial" panose="020B0604020202020204" pitchFamily="34" charset="0"/>
              </a:rPr>
              <a:t> </a:t>
            </a:r>
          </a:p>
          <a:p>
            <a:pPr algn="ctr">
              <a:buFont typeface="Wingdings" panose="05000000000000000000" pitchFamily="2" charset="2"/>
              <a:buAutoNum type="arabicParenR"/>
            </a:pPr>
            <a:r>
              <a:rPr lang="zh-CN" altLang="en-US" sz="1800" kern="0" dirty="0">
                <a:latin typeface="+mj-lt"/>
                <a:cs typeface="Arial" panose="020B0604020202020204" pitchFamily="34" charset="0"/>
              </a:rPr>
              <a:t>降低</a:t>
            </a:r>
            <a:r>
              <a:rPr lang="en-US" altLang="ja-JP" sz="1800" kern="0" dirty="0">
                <a:latin typeface="+mj-lt"/>
                <a:cs typeface="Arial" panose="020B0604020202020204" pitchFamily="34" charset="0"/>
              </a:rPr>
              <a:t>   </a:t>
            </a:r>
            <a:r>
              <a:rPr lang="en-US" altLang="ja-JP" sz="1800" kern="0" dirty="0" err="1">
                <a:latin typeface="+mj-lt"/>
                <a:ea typeface="Mincho" charset="-128"/>
              </a:rPr>
              <a:t>γ</a:t>
            </a:r>
            <a:r>
              <a:rPr lang="en-US" altLang="ja-JP" sz="1800" kern="0" baseline="-30000" dirty="0" err="1">
                <a:latin typeface="+mj-lt"/>
                <a:cs typeface="Arial" panose="020B0604020202020204" pitchFamily="34" charset="0"/>
              </a:rPr>
              <a:t>L</a:t>
            </a:r>
            <a:r>
              <a:rPr lang="en-US" altLang="ja-JP" sz="1800" kern="0" dirty="0">
                <a:latin typeface="+mj-lt"/>
                <a:cs typeface="Arial" panose="020B0604020202020204" pitchFamily="34" charset="0"/>
              </a:rPr>
              <a:t> </a:t>
            </a:r>
            <a:endParaRPr lang="en-US" altLang="ja-JP" sz="1800" kern="0" baseline="-30000" dirty="0">
              <a:latin typeface="+mj-lt"/>
              <a:cs typeface="Arial" panose="020B0604020202020204" pitchFamily="34" charset="0"/>
            </a:endParaRPr>
          </a:p>
          <a:p>
            <a:pPr algn="ctr">
              <a:buFont typeface="Wingdings" panose="05000000000000000000" pitchFamily="2" charset="2"/>
              <a:buAutoNum type="arabicParenR"/>
            </a:pPr>
            <a:r>
              <a:rPr lang="zh-CN" altLang="en-US" sz="1800" kern="0" dirty="0">
                <a:latin typeface="+mj-lt"/>
                <a:cs typeface="Arial" panose="020B0604020202020204" pitchFamily="34" charset="0"/>
              </a:rPr>
              <a:t>最小化</a:t>
            </a:r>
            <a:r>
              <a:rPr lang="en-US" altLang="ja-JP" sz="1800" kern="0" dirty="0">
                <a:latin typeface="+mj-lt"/>
                <a:cs typeface="Arial" panose="020B0604020202020204" pitchFamily="34" charset="0"/>
              </a:rPr>
              <a:t> </a:t>
            </a:r>
            <a:r>
              <a:rPr lang="en-US" altLang="ja-JP" sz="1800" kern="0" dirty="0" err="1">
                <a:latin typeface="+mj-lt"/>
                <a:ea typeface="Mincho" charset="-128"/>
              </a:rPr>
              <a:t>γ</a:t>
            </a:r>
            <a:r>
              <a:rPr lang="en-US" altLang="ja-JP" sz="1800" kern="0" baseline="-30000" dirty="0" err="1">
                <a:latin typeface="+mj-lt"/>
                <a:cs typeface="Arial" panose="020B0604020202020204" pitchFamily="34" charset="0"/>
              </a:rPr>
              <a:t>SL</a:t>
            </a:r>
            <a:endParaRPr lang="zh-TW" altLang="en-US" sz="1800" kern="0" dirty="0">
              <a:latin typeface="+mj-lt"/>
            </a:endParaRPr>
          </a:p>
        </p:txBody>
      </p:sp>
      <p:sp>
        <p:nvSpPr>
          <p:cNvPr id="11" name="Rectangle 12">
            <a:extLst>
              <a:ext uri="{FF2B5EF4-FFF2-40B4-BE49-F238E27FC236}">
                <a16:creationId xmlns:a16="http://schemas.microsoft.com/office/drawing/2014/main" id="{46656A21-5E12-4B3B-A10B-62EEC262AAA6}"/>
              </a:ext>
            </a:extLst>
          </p:cNvPr>
          <p:cNvSpPr>
            <a:spLocks noChangeArrowheads="1"/>
          </p:cNvSpPr>
          <p:nvPr/>
        </p:nvSpPr>
        <p:spPr bwMode="auto">
          <a:xfrm>
            <a:off x="897941" y="2590800"/>
            <a:ext cx="7239000" cy="2362200"/>
          </a:xfrm>
          <a:prstGeom prst="rect">
            <a:avLst/>
          </a:prstGeom>
          <a:noFill/>
          <a:ln w="57150" cmpd="thickThin">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latin typeface="+mj-lt"/>
            </a:endParaRPr>
          </a:p>
        </p:txBody>
      </p:sp>
    </p:spTree>
    <p:extLst>
      <p:ext uri="{BB962C8B-B14F-4D97-AF65-F5344CB8AC3E}">
        <p14:creationId xmlns:p14="http://schemas.microsoft.com/office/powerpoint/2010/main" val="12959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 calcmode="lin" valueType="num">
                                      <p:cBhvr additive="base">
                                        <p:cTn id="37"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txEl>
                                              <p:pRg st="7" end="7"/>
                                            </p:txEl>
                                          </p:spTgt>
                                        </p:tgtEl>
                                        <p:attrNameLst>
                                          <p:attrName>style.visibility</p:attrName>
                                        </p:attrNameLst>
                                      </p:cBhvr>
                                      <p:to>
                                        <p:strVal val="visible"/>
                                      </p:to>
                                    </p:set>
                                    <p:anim calcmode="lin" valueType="num">
                                      <p:cBhvr additive="base">
                                        <p:cTn id="43" dur="500" fill="hold"/>
                                        <p:tgtEl>
                                          <p:spTgt spid="10">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
                                            <p:txEl>
                                              <p:pRg st="8" end="8"/>
                                            </p:txEl>
                                          </p:spTgt>
                                        </p:tgtEl>
                                        <p:attrNameLst>
                                          <p:attrName>style.visibility</p:attrName>
                                        </p:attrNameLst>
                                      </p:cBhvr>
                                      <p:to>
                                        <p:strVal val="visible"/>
                                      </p:to>
                                    </p:set>
                                    <p:anim calcmode="lin" valueType="num">
                                      <p:cBhvr additive="base">
                                        <p:cTn id="49" dur="500" fill="hold"/>
                                        <p:tgtEl>
                                          <p:spTgt spid="10">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1"/>
                                        </p:tgtEl>
                                        <p:attrNameLst>
                                          <p:attrName>ppt_y</p:attrName>
                                        </p:attrNameLst>
                                      </p:cBhvr>
                                      <p:tavLst>
                                        <p:tav tm="0" fmla="#ppt_y+(sin(-2*pi*(1-$))*-#ppt_x+cos(-2*pi*(1-$))*(1-#ppt_y))*(1-$)">
                                          <p:val>
                                            <p:fltVal val="0"/>
                                          </p:val>
                                        </p:tav>
                                        <p:tav tm="100000">
                                          <p:val>
                                            <p:fltVal val="1"/>
                                          </p:val>
                                        </p:tav>
                                      </p:tavLst>
                                    </p:anim>
                                  </p:childTnLst>
                                  <p:subTnLst>
                                    <p:cmd type="evt" cmd="onstopaudio">
                                      <p:cBhvr>
                                        <p:cTn display="0" masterRel="sameClick">
                                          <p:stCondLst>
                                            <p:cond evt="begin" delay="0">
                                              <p:tn val="53"/>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1066800" y="1326030"/>
            <a:ext cx="541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r>
              <a:rPr lang="de-DE" altLang="zh-CN" sz="1600" dirty="0">
                <a:solidFill>
                  <a:srgbClr val="000000"/>
                </a:solidFill>
                <a:latin typeface="+mj-ea"/>
                <a:ea typeface="+mj-ea"/>
              </a:rPr>
              <a:t>Advancing Contact Angle – Wilhelmy</a:t>
            </a:r>
            <a:r>
              <a:rPr lang="zh-CN" altLang="en-US" sz="1600" dirty="0">
                <a:solidFill>
                  <a:srgbClr val="000000"/>
                </a:solidFill>
                <a:latin typeface="+mj-ea"/>
                <a:ea typeface="+mj-ea"/>
              </a:rPr>
              <a:t>板法</a:t>
            </a:r>
            <a:endParaRPr lang="de-DE" altLang="zh-CN" sz="1600" dirty="0">
              <a:latin typeface="+mj-ea"/>
              <a:ea typeface="+mj-ea"/>
            </a:endParaRPr>
          </a:p>
        </p:txBody>
      </p:sp>
      <p:sp>
        <p:nvSpPr>
          <p:cNvPr id="87" name="Rectangle 2">
            <a:extLst>
              <a:ext uri="{FF2B5EF4-FFF2-40B4-BE49-F238E27FC236}">
                <a16:creationId xmlns:a16="http://schemas.microsoft.com/office/drawing/2014/main" id="{3DD204BE-7DC0-41BB-8CC4-288360DE9260}"/>
              </a:ext>
            </a:extLst>
          </p:cNvPr>
          <p:cNvSpPr txBox="1">
            <a:spLocks noChangeArrowheads="1"/>
          </p:cNvSpPr>
          <p:nvPr/>
        </p:nvSpPr>
        <p:spPr bwMode="black">
          <a:xfrm>
            <a:off x="2226394" y="495300"/>
            <a:ext cx="29973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动态接触角</a:t>
            </a:r>
            <a:r>
              <a:rPr lang="en-US" altLang="zh-CN" sz="1600" dirty="0" err="1">
                <a:solidFill>
                  <a:srgbClr val="244279"/>
                </a:solidFill>
                <a:latin typeface="Adobe 黑体 Std R" panose="020B0400000000000000" pitchFamily="34" charset="-122"/>
                <a:ea typeface="Adobe 黑体 Std R" panose="020B0400000000000000" pitchFamily="34" charset="-122"/>
              </a:rPr>
              <a:t>Wilhelmy</a:t>
            </a:r>
            <a:r>
              <a:rPr lang="zh-CN" altLang="en-US" sz="1600" dirty="0">
                <a:solidFill>
                  <a:srgbClr val="244279"/>
                </a:solidFill>
                <a:latin typeface="Adobe 黑体 Std R" panose="020B0400000000000000" pitchFamily="34" charset="-122"/>
                <a:ea typeface="Adobe 黑体 Std R" panose="020B0400000000000000" pitchFamily="34" charset="-122"/>
              </a:rPr>
              <a:t>板法</a:t>
            </a:r>
            <a:r>
              <a:rPr lang="en-US" altLang="zh-CN" sz="1600" dirty="0">
                <a:solidFill>
                  <a:srgbClr val="244279"/>
                </a:solidFill>
                <a:latin typeface="Adobe 黑体 Std R" panose="020B0400000000000000" pitchFamily="34" charset="-122"/>
                <a:ea typeface="Adobe 黑体 Std R" panose="020B0400000000000000" pitchFamily="34" charset="-122"/>
              </a:rPr>
              <a:t> </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88" name="图片 87">
            <a:extLst>
              <a:ext uri="{FF2B5EF4-FFF2-40B4-BE49-F238E27FC236}">
                <a16:creationId xmlns:a16="http://schemas.microsoft.com/office/drawing/2014/main" id="{D182DA7D-8496-4A57-BA32-F215919E1663}"/>
              </a:ext>
            </a:extLst>
          </p:cNvPr>
          <p:cNvPicPr>
            <a:picLocks noChangeAspect="1"/>
          </p:cNvPicPr>
          <p:nvPr/>
        </p:nvPicPr>
        <p:blipFill>
          <a:blip r:embed="rId3"/>
          <a:stretch>
            <a:fillRect/>
          </a:stretch>
        </p:blipFill>
        <p:spPr>
          <a:xfrm>
            <a:off x="1295400" y="341731"/>
            <a:ext cx="968375" cy="886095"/>
          </a:xfrm>
          <a:prstGeom prst="rect">
            <a:avLst/>
          </a:prstGeom>
        </p:spPr>
      </p:pic>
      <p:sp>
        <p:nvSpPr>
          <p:cNvPr id="89" name="Freeform 95">
            <a:extLst>
              <a:ext uri="{FF2B5EF4-FFF2-40B4-BE49-F238E27FC236}">
                <a16:creationId xmlns:a16="http://schemas.microsoft.com/office/drawing/2014/main" id="{DF8335AD-7116-414B-9DEA-10CBC15F4B61}"/>
              </a:ext>
            </a:extLst>
          </p:cNvPr>
          <p:cNvSpPr>
            <a:spLocks/>
          </p:cNvSpPr>
          <p:nvPr/>
        </p:nvSpPr>
        <p:spPr bwMode="auto">
          <a:xfrm>
            <a:off x="3841750" y="3938588"/>
            <a:ext cx="1314450" cy="407988"/>
          </a:xfrm>
          <a:custGeom>
            <a:avLst/>
            <a:gdLst>
              <a:gd name="T0" fmla="*/ 0 w 3318"/>
              <a:gd name="T1" fmla="*/ 257 h 1029"/>
              <a:gd name="T2" fmla="*/ 699 w 3318"/>
              <a:gd name="T3" fmla="*/ 0 h 1029"/>
              <a:gd name="T4" fmla="*/ 828 w 3318"/>
              <a:gd name="T5" fmla="*/ 0 h 1029"/>
              <a:gd name="T6" fmla="*/ 0 60000 65536"/>
              <a:gd name="T7" fmla="*/ 0 60000 65536"/>
              <a:gd name="T8" fmla="*/ 0 60000 65536"/>
              <a:gd name="T9" fmla="*/ 0 w 3318"/>
              <a:gd name="T10" fmla="*/ 0 h 1029"/>
              <a:gd name="T11" fmla="*/ 3318 w 3318"/>
              <a:gd name="T12" fmla="*/ 1029 h 1029"/>
            </a:gdLst>
            <a:ahLst/>
            <a:cxnLst>
              <a:cxn ang="T6">
                <a:pos x="T0" y="T1"/>
              </a:cxn>
              <a:cxn ang="T7">
                <a:pos x="T2" y="T3"/>
              </a:cxn>
              <a:cxn ang="T8">
                <a:pos x="T4" y="T5"/>
              </a:cxn>
            </a:cxnLst>
            <a:rect l="T9" t="T10" r="T11" b="T12"/>
            <a:pathLst>
              <a:path w="3318" h="1029">
                <a:moveTo>
                  <a:pt x="0" y="1029"/>
                </a:moveTo>
                <a:lnTo>
                  <a:pt x="2801" y="0"/>
                </a:lnTo>
                <a:lnTo>
                  <a:pt x="331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nvGrpSpPr>
          <p:cNvPr id="90" name="Group 96">
            <a:extLst>
              <a:ext uri="{FF2B5EF4-FFF2-40B4-BE49-F238E27FC236}">
                <a16:creationId xmlns:a16="http://schemas.microsoft.com/office/drawing/2014/main" id="{66AF5F3F-8CBA-42B5-8568-61A0FE7556A4}"/>
              </a:ext>
            </a:extLst>
          </p:cNvPr>
          <p:cNvGrpSpPr>
            <a:grpSpLocks/>
          </p:cNvGrpSpPr>
          <p:nvPr/>
        </p:nvGrpSpPr>
        <p:grpSpPr bwMode="auto">
          <a:xfrm>
            <a:off x="1752600" y="2057400"/>
            <a:ext cx="6802437" cy="3302000"/>
            <a:chOff x="797" y="1008"/>
            <a:chExt cx="4285" cy="2080"/>
          </a:xfrm>
        </p:grpSpPr>
        <p:sp>
          <p:nvSpPr>
            <p:cNvPr id="91" name="Freeform 97">
              <a:extLst>
                <a:ext uri="{FF2B5EF4-FFF2-40B4-BE49-F238E27FC236}">
                  <a16:creationId xmlns:a16="http://schemas.microsoft.com/office/drawing/2014/main" id="{0759C204-B32A-480D-89A5-D4BBEA99AE2F}"/>
                </a:ext>
              </a:extLst>
            </p:cNvPr>
            <p:cNvSpPr>
              <a:spLocks/>
            </p:cNvSpPr>
            <p:nvPr/>
          </p:nvSpPr>
          <p:spPr bwMode="auto">
            <a:xfrm>
              <a:off x="925" y="1868"/>
              <a:ext cx="1402" cy="612"/>
            </a:xfrm>
            <a:custGeom>
              <a:avLst/>
              <a:gdLst>
                <a:gd name="T0" fmla="*/ 1186 w 5609"/>
                <a:gd name="T1" fmla="*/ 612 h 2450"/>
                <a:gd name="T2" fmla="*/ 1185 w 5609"/>
                <a:gd name="T3" fmla="*/ 590 h 2450"/>
                <a:gd name="T4" fmla="*/ 1184 w 5609"/>
                <a:gd name="T5" fmla="*/ 568 h 2450"/>
                <a:gd name="T6" fmla="*/ 1181 w 5609"/>
                <a:gd name="T7" fmla="*/ 546 h 2450"/>
                <a:gd name="T8" fmla="*/ 1178 w 5609"/>
                <a:gd name="T9" fmla="*/ 526 h 2450"/>
                <a:gd name="T10" fmla="*/ 1174 w 5609"/>
                <a:gd name="T11" fmla="*/ 506 h 2450"/>
                <a:gd name="T12" fmla="*/ 1169 w 5609"/>
                <a:gd name="T13" fmla="*/ 486 h 2450"/>
                <a:gd name="T14" fmla="*/ 1164 w 5609"/>
                <a:gd name="T15" fmla="*/ 467 h 2450"/>
                <a:gd name="T16" fmla="*/ 1158 w 5609"/>
                <a:gd name="T17" fmla="*/ 449 h 2450"/>
                <a:gd name="T18" fmla="*/ 1151 w 5609"/>
                <a:gd name="T19" fmla="*/ 431 h 2450"/>
                <a:gd name="T20" fmla="*/ 1143 w 5609"/>
                <a:gd name="T21" fmla="*/ 414 h 2450"/>
                <a:gd name="T22" fmla="*/ 1135 w 5609"/>
                <a:gd name="T23" fmla="*/ 398 h 2450"/>
                <a:gd name="T24" fmla="*/ 1126 w 5609"/>
                <a:gd name="T25" fmla="*/ 382 h 2450"/>
                <a:gd name="T26" fmla="*/ 1116 w 5609"/>
                <a:gd name="T27" fmla="*/ 367 h 2450"/>
                <a:gd name="T28" fmla="*/ 1106 w 5609"/>
                <a:gd name="T29" fmla="*/ 353 h 2450"/>
                <a:gd name="T30" fmla="*/ 1096 w 5609"/>
                <a:gd name="T31" fmla="*/ 339 h 2450"/>
                <a:gd name="T32" fmla="*/ 1085 w 5609"/>
                <a:gd name="T33" fmla="*/ 326 h 2450"/>
                <a:gd name="T34" fmla="*/ 1073 w 5609"/>
                <a:gd name="T35" fmla="*/ 314 h 2450"/>
                <a:gd name="T36" fmla="*/ 1062 w 5609"/>
                <a:gd name="T37" fmla="*/ 302 h 2450"/>
                <a:gd name="T38" fmla="*/ 1049 w 5609"/>
                <a:gd name="T39" fmla="*/ 292 h 2450"/>
                <a:gd name="T40" fmla="*/ 1037 w 5609"/>
                <a:gd name="T41" fmla="*/ 282 h 2450"/>
                <a:gd name="T42" fmla="*/ 1024 w 5609"/>
                <a:gd name="T43" fmla="*/ 272 h 2450"/>
                <a:gd name="T44" fmla="*/ 1011 w 5609"/>
                <a:gd name="T45" fmla="*/ 264 h 2450"/>
                <a:gd name="T46" fmla="*/ 998 w 5609"/>
                <a:gd name="T47" fmla="*/ 256 h 2450"/>
                <a:gd name="T48" fmla="*/ 984 w 5609"/>
                <a:gd name="T49" fmla="*/ 249 h 2450"/>
                <a:gd name="T50" fmla="*/ 970 w 5609"/>
                <a:gd name="T51" fmla="*/ 242 h 2450"/>
                <a:gd name="T52" fmla="*/ 956 w 5609"/>
                <a:gd name="T53" fmla="*/ 237 h 2450"/>
                <a:gd name="T54" fmla="*/ 943 w 5609"/>
                <a:gd name="T55" fmla="*/ 233 h 2450"/>
                <a:gd name="T56" fmla="*/ 929 w 5609"/>
                <a:gd name="T57" fmla="*/ 229 h 2450"/>
                <a:gd name="T58" fmla="*/ 915 w 5609"/>
                <a:gd name="T59" fmla="*/ 226 h 2450"/>
                <a:gd name="T60" fmla="*/ 900 w 5609"/>
                <a:gd name="T61" fmla="*/ 224 h 2450"/>
                <a:gd name="T62" fmla="*/ 886 w 5609"/>
                <a:gd name="T63" fmla="*/ 222 h 2450"/>
                <a:gd name="T64" fmla="*/ 872 w 5609"/>
                <a:gd name="T65" fmla="*/ 222 h 2450"/>
                <a:gd name="T66" fmla="*/ 0 w 5609"/>
                <a:gd name="T67" fmla="*/ 222 h 2450"/>
                <a:gd name="T68" fmla="*/ 886 w 5609"/>
                <a:gd name="T69" fmla="*/ 0 h 2450"/>
                <a:gd name="T70" fmla="*/ 1402 w 5609"/>
                <a:gd name="T71" fmla="*/ 0 h 2450"/>
                <a:gd name="T72" fmla="*/ 1186 w 5609"/>
                <a:gd name="T73" fmla="*/ 612 h 24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609"/>
                <a:gd name="T112" fmla="*/ 0 h 2450"/>
                <a:gd name="T113" fmla="*/ 5609 w 5609"/>
                <a:gd name="T114" fmla="*/ 2450 h 24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609" h="2450">
                  <a:moveTo>
                    <a:pt x="4743" y="2450"/>
                  </a:moveTo>
                  <a:lnTo>
                    <a:pt x="4741" y="2360"/>
                  </a:lnTo>
                  <a:lnTo>
                    <a:pt x="4736" y="2273"/>
                  </a:lnTo>
                  <a:lnTo>
                    <a:pt x="4726" y="2186"/>
                  </a:lnTo>
                  <a:lnTo>
                    <a:pt x="4714" y="2104"/>
                  </a:lnTo>
                  <a:lnTo>
                    <a:pt x="4698" y="2024"/>
                  </a:lnTo>
                  <a:lnTo>
                    <a:pt x="4678" y="1945"/>
                  </a:lnTo>
                  <a:lnTo>
                    <a:pt x="4656" y="1870"/>
                  </a:lnTo>
                  <a:lnTo>
                    <a:pt x="4631" y="1796"/>
                  </a:lnTo>
                  <a:lnTo>
                    <a:pt x="4603" y="1726"/>
                  </a:lnTo>
                  <a:lnTo>
                    <a:pt x="4572" y="1658"/>
                  </a:lnTo>
                  <a:lnTo>
                    <a:pt x="4539" y="1593"/>
                  </a:lnTo>
                  <a:lnTo>
                    <a:pt x="4503" y="1529"/>
                  </a:lnTo>
                  <a:lnTo>
                    <a:pt x="4465" y="1470"/>
                  </a:lnTo>
                  <a:lnTo>
                    <a:pt x="4426" y="1412"/>
                  </a:lnTo>
                  <a:lnTo>
                    <a:pt x="4384" y="1357"/>
                  </a:lnTo>
                  <a:lnTo>
                    <a:pt x="4340" y="1305"/>
                  </a:lnTo>
                  <a:lnTo>
                    <a:pt x="4294" y="1256"/>
                  </a:lnTo>
                  <a:lnTo>
                    <a:pt x="4247" y="1210"/>
                  </a:lnTo>
                  <a:lnTo>
                    <a:pt x="4198" y="1167"/>
                  </a:lnTo>
                  <a:lnTo>
                    <a:pt x="4148" y="1127"/>
                  </a:lnTo>
                  <a:lnTo>
                    <a:pt x="4097" y="1090"/>
                  </a:lnTo>
                  <a:lnTo>
                    <a:pt x="4044" y="1055"/>
                  </a:lnTo>
                  <a:lnTo>
                    <a:pt x="3991" y="1023"/>
                  </a:lnTo>
                  <a:lnTo>
                    <a:pt x="3937" y="996"/>
                  </a:lnTo>
                  <a:lnTo>
                    <a:pt x="3882" y="970"/>
                  </a:lnTo>
                  <a:lnTo>
                    <a:pt x="3826" y="949"/>
                  </a:lnTo>
                  <a:lnTo>
                    <a:pt x="3771" y="931"/>
                  </a:lnTo>
                  <a:lnTo>
                    <a:pt x="3715" y="915"/>
                  </a:lnTo>
                  <a:lnTo>
                    <a:pt x="3659" y="904"/>
                  </a:lnTo>
                  <a:lnTo>
                    <a:pt x="3602" y="895"/>
                  </a:lnTo>
                  <a:lnTo>
                    <a:pt x="3546" y="889"/>
                  </a:lnTo>
                  <a:lnTo>
                    <a:pt x="3490" y="888"/>
                  </a:lnTo>
                  <a:lnTo>
                    <a:pt x="0" y="888"/>
                  </a:lnTo>
                  <a:lnTo>
                    <a:pt x="3543" y="0"/>
                  </a:lnTo>
                  <a:lnTo>
                    <a:pt x="5609" y="0"/>
                  </a:lnTo>
                  <a:lnTo>
                    <a:pt x="4743" y="2450"/>
                  </a:lnTo>
                  <a:close/>
                </a:path>
              </a:pathLst>
            </a:custGeom>
            <a:solidFill>
              <a:srgbClr val="3399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92" name="Freeform 98">
              <a:extLst>
                <a:ext uri="{FF2B5EF4-FFF2-40B4-BE49-F238E27FC236}">
                  <a16:creationId xmlns:a16="http://schemas.microsoft.com/office/drawing/2014/main" id="{632F774A-F4D4-456A-9B90-733BF017B6BE}"/>
                </a:ext>
              </a:extLst>
            </p:cNvPr>
            <p:cNvSpPr>
              <a:spLocks/>
            </p:cNvSpPr>
            <p:nvPr/>
          </p:nvSpPr>
          <p:spPr bwMode="auto">
            <a:xfrm>
              <a:off x="925" y="1868"/>
              <a:ext cx="1402" cy="612"/>
            </a:xfrm>
            <a:custGeom>
              <a:avLst/>
              <a:gdLst>
                <a:gd name="T0" fmla="*/ 1186 w 5609"/>
                <a:gd name="T1" fmla="*/ 612 h 2450"/>
                <a:gd name="T2" fmla="*/ 1185 w 5609"/>
                <a:gd name="T3" fmla="*/ 590 h 2450"/>
                <a:gd name="T4" fmla="*/ 1184 w 5609"/>
                <a:gd name="T5" fmla="*/ 568 h 2450"/>
                <a:gd name="T6" fmla="*/ 1181 w 5609"/>
                <a:gd name="T7" fmla="*/ 546 h 2450"/>
                <a:gd name="T8" fmla="*/ 1178 w 5609"/>
                <a:gd name="T9" fmla="*/ 526 h 2450"/>
                <a:gd name="T10" fmla="*/ 1174 w 5609"/>
                <a:gd name="T11" fmla="*/ 506 h 2450"/>
                <a:gd name="T12" fmla="*/ 1169 w 5609"/>
                <a:gd name="T13" fmla="*/ 486 h 2450"/>
                <a:gd name="T14" fmla="*/ 1164 w 5609"/>
                <a:gd name="T15" fmla="*/ 467 h 2450"/>
                <a:gd name="T16" fmla="*/ 1158 w 5609"/>
                <a:gd name="T17" fmla="*/ 449 h 2450"/>
                <a:gd name="T18" fmla="*/ 1151 w 5609"/>
                <a:gd name="T19" fmla="*/ 431 h 2450"/>
                <a:gd name="T20" fmla="*/ 1143 w 5609"/>
                <a:gd name="T21" fmla="*/ 414 h 2450"/>
                <a:gd name="T22" fmla="*/ 1135 w 5609"/>
                <a:gd name="T23" fmla="*/ 398 h 2450"/>
                <a:gd name="T24" fmla="*/ 1126 w 5609"/>
                <a:gd name="T25" fmla="*/ 382 h 2450"/>
                <a:gd name="T26" fmla="*/ 1116 w 5609"/>
                <a:gd name="T27" fmla="*/ 367 h 2450"/>
                <a:gd name="T28" fmla="*/ 1106 w 5609"/>
                <a:gd name="T29" fmla="*/ 353 h 2450"/>
                <a:gd name="T30" fmla="*/ 1096 w 5609"/>
                <a:gd name="T31" fmla="*/ 339 h 2450"/>
                <a:gd name="T32" fmla="*/ 1085 w 5609"/>
                <a:gd name="T33" fmla="*/ 326 h 2450"/>
                <a:gd name="T34" fmla="*/ 1073 w 5609"/>
                <a:gd name="T35" fmla="*/ 314 h 2450"/>
                <a:gd name="T36" fmla="*/ 1062 w 5609"/>
                <a:gd name="T37" fmla="*/ 302 h 2450"/>
                <a:gd name="T38" fmla="*/ 1049 w 5609"/>
                <a:gd name="T39" fmla="*/ 292 h 2450"/>
                <a:gd name="T40" fmla="*/ 1037 w 5609"/>
                <a:gd name="T41" fmla="*/ 282 h 2450"/>
                <a:gd name="T42" fmla="*/ 1024 w 5609"/>
                <a:gd name="T43" fmla="*/ 272 h 2450"/>
                <a:gd name="T44" fmla="*/ 1011 w 5609"/>
                <a:gd name="T45" fmla="*/ 264 h 2450"/>
                <a:gd name="T46" fmla="*/ 998 w 5609"/>
                <a:gd name="T47" fmla="*/ 256 h 2450"/>
                <a:gd name="T48" fmla="*/ 984 w 5609"/>
                <a:gd name="T49" fmla="*/ 249 h 2450"/>
                <a:gd name="T50" fmla="*/ 970 w 5609"/>
                <a:gd name="T51" fmla="*/ 242 h 2450"/>
                <a:gd name="T52" fmla="*/ 956 w 5609"/>
                <a:gd name="T53" fmla="*/ 237 h 2450"/>
                <a:gd name="T54" fmla="*/ 943 w 5609"/>
                <a:gd name="T55" fmla="*/ 233 h 2450"/>
                <a:gd name="T56" fmla="*/ 929 w 5609"/>
                <a:gd name="T57" fmla="*/ 229 h 2450"/>
                <a:gd name="T58" fmla="*/ 915 w 5609"/>
                <a:gd name="T59" fmla="*/ 226 h 2450"/>
                <a:gd name="T60" fmla="*/ 900 w 5609"/>
                <a:gd name="T61" fmla="*/ 224 h 2450"/>
                <a:gd name="T62" fmla="*/ 886 w 5609"/>
                <a:gd name="T63" fmla="*/ 222 h 2450"/>
                <a:gd name="T64" fmla="*/ 872 w 5609"/>
                <a:gd name="T65" fmla="*/ 222 h 2450"/>
                <a:gd name="T66" fmla="*/ 0 w 5609"/>
                <a:gd name="T67" fmla="*/ 222 h 2450"/>
                <a:gd name="T68" fmla="*/ 886 w 5609"/>
                <a:gd name="T69" fmla="*/ 0 h 2450"/>
                <a:gd name="T70" fmla="*/ 1402 w 5609"/>
                <a:gd name="T71" fmla="*/ 0 h 24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09"/>
                <a:gd name="T109" fmla="*/ 0 h 2450"/>
                <a:gd name="T110" fmla="*/ 5609 w 5609"/>
                <a:gd name="T111" fmla="*/ 2450 h 24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09" h="2450">
                  <a:moveTo>
                    <a:pt x="4743" y="2450"/>
                  </a:moveTo>
                  <a:lnTo>
                    <a:pt x="4741" y="2360"/>
                  </a:lnTo>
                  <a:lnTo>
                    <a:pt x="4736" y="2273"/>
                  </a:lnTo>
                  <a:lnTo>
                    <a:pt x="4726" y="2186"/>
                  </a:lnTo>
                  <a:lnTo>
                    <a:pt x="4714" y="2104"/>
                  </a:lnTo>
                  <a:lnTo>
                    <a:pt x="4698" y="2024"/>
                  </a:lnTo>
                  <a:lnTo>
                    <a:pt x="4678" y="1945"/>
                  </a:lnTo>
                  <a:lnTo>
                    <a:pt x="4656" y="1870"/>
                  </a:lnTo>
                  <a:lnTo>
                    <a:pt x="4631" y="1796"/>
                  </a:lnTo>
                  <a:lnTo>
                    <a:pt x="4603" y="1726"/>
                  </a:lnTo>
                  <a:lnTo>
                    <a:pt x="4572" y="1658"/>
                  </a:lnTo>
                  <a:lnTo>
                    <a:pt x="4539" y="1593"/>
                  </a:lnTo>
                  <a:lnTo>
                    <a:pt x="4503" y="1529"/>
                  </a:lnTo>
                  <a:lnTo>
                    <a:pt x="4465" y="1470"/>
                  </a:lnTo>
                  <a:lnTo>
                    <a:pt x="4426" y="1412"/>
                  </a:lnTo>
                  <a:lnTo>
                    <a:pt x="4384" y="1357"/>
                  </a:lnTo>
                  <a:lnTo>
                    <a:pt x="4340" y="1305"/>
                  </a:lnTo>
                  <a:lnTo>
                    <a:pt x="4294" y="1256"/>
                  </a:lnTo>
                  <a:lnTo>
                    <a:pt x="4247" y="1210"/>
                  </a:lnTo>
                  <a:lnTo>
                    <a:pt x="4198" y="1167"/>
                  </a:lnTo>
                  <a:lnTo>
                    <a:pt x="4148" y="1127"/>
                  </a:lnTo>
                  <a:lnTo>
                    <a:pt x="4097" y="1090"/>
                  </a:lnTo>
                  <a:lnTo>
                    <a:pt x="4044" y="1055"/>
                  </a:lnTo>
                  <a:lnTo>
                    <a:pt x="3991" y="1023"/>
                  </a:lnTo>
                  <a:lnTo>
                    <a:pt x="3937" y="996"/>
                  </a:lnTo>
                  <a:lnTo>
                    <a:pt x="3882" y="970"/>
                  </a:lnTo>
                  <a:lnTo>
                    <a:pt x="3826" y="949"/>
                  </a:lnTo>
                  <a:lnTo>
                    <a:pt x="3771" y="931"/>
                  </a:lnTo>
                  <a:lnTo>
                    <a:pt x="3715" y="915"/>
                  </a:lnTo>
                  <a:lnTo>
                    <a:pt x="3659" y="904"/>
                  </a:lnTo>
                  <a:lnTo>
                    <a:pt x="3602" y="895"/>
                  </a:lnTo>
                  <a:lnTo>
                    <a:pt x="3546" y="889"/>
                  </a:lnTo>
                  <a:lnTo>
                    <a:pt x="3490" y="888"/>
                  </a:lnTo>
                  <a:lnTo>
                    <a:pt x="0" y="888"/>
                  </a:lnTo>
                  <a:lnTo>
                    <a:pt x="3543" y="0"/>
                  </a:lnTo>
                  <a:lnTo>
                    <a:pt x="5609"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93" name="Freeform 99">
              <a:extLst>
                <a:ext uri="{FF2B5EF4-FFF2-40B4-BE49-F238E27FC236}">
                  <a16:creationId xmlns:a16="http://schemas.microsoft.com/office/drawing/2014/main" id="{575E13C6-6966-42C4-AD67-D011A174C823}"/>
                </a:ext>
              </a:extLst>
            </p:cNvPr>
            <p:cNvSpPr>
              <a:spLocks/>
            </p:cNvSpPr>
            <p:nvPr/>
          </p:nvSpPr>
          <p:spPr bwMode="auto">
            <a:xfrm>
              <a:off x="2111" y="1739"/>
              <a:ext cx="830" cy="190"/>
            </a:xfrm>
            <a:custGeom>
              <a:avLst/>
              <a:gdLst>
                <a:gd name="T0" fmla="*/ 0 w 3325"/>
                <a:gd name="T1" fmla="*/ 188 h 761"/>
                <a:gd name="T2" fmla="*/ 706 w 3325"/>
                <a:gd name="T3" fmla="*/ 0 h 761"/>
                <a:gd name="T4" fmla="*/ 830 w 3325"/>
                <a:gd name="T5" fmla="*/ 0 h 761"/>
                <a:gd name="T6" fmla="*/ 131 w 3325"/>
                <a:gd name="T7" fmla="*/ 190 h 761"/>
                <a:gd name="T8" fmla="*/ 0 w 3325"/>
                <a:gd name="T9" fmla="*/ 188 h 761"/>
                <a:gd name="T10" fmla="*/ 0 60000 65536"/>
                <a:gd name="T11" fmla="*/ 0 60000 65536"/>
                <a:gd name="T12" fmla="*/ 0 60000 65536"/>
                <a:gd name="T13" fmla="*/ 0 60000 65536"/>
                <a:gd name="T14" fmla="*/ 0 60000 65536"/>
                <a:gd name="T15" fmla="*/ 0 w 3325"/>
                <a:gd name="T16" fmla="*/ 0 h 761"/>
                <a:gd name="T17" fmla="*/ 3325 w 3325"/>
                <a:gd name="T18" fmla="*/ 761 h 761"/>
              </a:gdLst>
              <a:ahLst/>
              <a:cxnLst>
                <a:cxn ang="T10">
                  <a:pos x="T0" y="T1"/>
                </a:cxn>
                <a:cxn ang="T11">
                  <a:pos x="T2" y="T3"/>
                </a:cxn>
                <a:cxn ang="T12">
                  <a:pos x="T4" y="T5"/>
                </a:cxn>
                <a:cxn ang="T13">
                  <a:pos x="T6" y="T7"/>
                </a:cxn>
                <a:cxn ang="T14">
                  <a:pos x="T8" y="T9"/>
                </a:cxn>
              </a:cxnLst>
              <a:rect l="T15" t="T16" r="T17" b="T18"/>
              <a:pathLst>
                <a:path w="3325" h="761">
                  <a:moveTo>
                    <a:pt x="0" y="754"/>
                  </a:moveTo>
                  <a:lnTo>
                    <a:pt x="2827" y="0"/>
                  </a:lnTo>
                  <a:lnTo>
                    <a:pt x="3325" y="0"/>
                  </a:lnTo>
                  <a:lnTo>
                    <a:pt x="525" y="761"/>
                  </a:lnTo>
                  <a:lnTo>
                    <a:pt x="0" y="7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94" name="Freeform 100">
              <a:extLst>
                <a:ext uri="{FF2B5EF4-FFF2-40B4-BE49-F238E27FC236}">
                  <a16:creationId xmlns:a16="http://schemas.microsoft.com/office/drawing/2014/main" id="{5C3ED2EB-E7AE-446D-BD39-C1CCF9285AD2}"/>
                </a:ext>
              </a:extLst>
            </p:cNvPr>
            <p:cNvSpPr>
              <a:spLocks/>
            </p:cNvSpPr>
            <p:nvPr/>
          </p:nvSpPr>
          <p:spPr bwMode="auto">
            <a:xfrm>
              <a:off x="2110" y="1736"/>
              <a:ext cx="709" cy="195"/>
            </a:xfrm>
            <a:custGeom>
              <a:avLst/>
              <a:gdLst>
                <a:gd name="T0" fmla="*/ 708 w 2833"/>
                <a:gd name="T1" fmla="*/ 0 h 782"/>
                <a:gd name="T2" fmla="*/ 707 w 2833"/>
                <a:gd name="T3" fmla="*/ 0 h 782"/>
                <a:gd name="T4" fmla="*/ 0 w 2833"/>
                <a:gd name="T5" fmla="*/ 188 h 782"/>
                <a:gd name="T6" fmla="*/ 2 w 2833"/>
                <a:gd name="T7" fmla="*/ 195 h 782"/>
                <a:gd name="T8" fmla="*/ 709 w 2833"/>
                <a:gd name="T9" fmla="*/ 7 h 782"/>
                <a:gd name="T10" fmla="*/ 708 w 2833"/>
                <a:gd name="T11" fmla="*/ 7 h 782"/>
                <a:gd name="T12" fmla="*/ 708 w 2833"/>
                <a:gd name="T13" fmla="*/ 0 h 782"/>
                <a:gd name="T14" fmla="*/ 707 w 2833"/>
                <a:gd name="T15" fmla="*/ 0 h 782"/>
                <a:gd name="T16" fmla="*/ 707 w 2833"/>
                <a:gd name="T17" fmla="*/ 0 h 782"/>
                <a:gd name="T18" fmla="*/ 708 w 2833"/>
                <a:gd name="T19" fmla="*/ 0 h 7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33"/>
                <a:gd name="T31" fmla="*/ 0 h 782"/>
                <a:gd name="T32" fmla="*/ 2833 w 2833"/>
                <a:gd name="T33" fmla="*/ 782 h 7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33" h="782">
                  <a:moveTo>
                    <a:pt x="2830" y="0"/>
                  </a:moveTo>
                  <a:lnTo>
                    <a:pt x="2826" y="0"/>
                  </a:lnTo>
                  <a:lnTo>
                    <a:pt x="0" y="755"/>
                  </a:lnTo>
                  <a:lnTo>
                    <a:pt x="7" y="782"/>
                  </a:lnTo>
                  <a:lnTo>
                    <a:pt x="2833" y="27"/>
                  </a:lnTo>
                  <a:lnTo>
                    <a:pt x="2830" y="29"/>
                  </a:lnTo>
                  <a:lnTo>
                    <a:pt x="2830" y="0"/>
                  </a:lnTo>
                  <a:lnTo>
                    <a:pt x="2827" y="0"/>
                  </a:lnTo>
                  <a:lnTo>
                    <a:pt x="2826" y="0"/>
                  </a:lnTo>
                  <a:lnTo>
                    <a:pt x="28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95" name="Freeform 101">
              <a:extLst>
                <a:ext uri="{FF2B5EF4-FFF2-40B4-BE49-F238E27FC236}">
                  <a16:creationId xmlns:a16="http://schemas.microsoft.com/office/drawing/2014/main" id="{C74D249B-62F1-4127-9099-1BA9EEA9A8AA}"/>
                </a:ext>
              </a:extLst>
            </p:cNvPr>
            <p:cNvSpPr>
              <a:spLocks/>
            </p:cNvSpPr>
            <p:nvPr/>
          </p:nvSpPr>
          <p:spPr bwMode="auto">
            <a:xfrm>
              <a:off x="2241" y="1736"/>
              <a:ext cx="701" cy="197"/>
            </a:xfrm>
            <a:custGeom>
              <a:avLst/>
              <a:gdLst>
                <a:gd name="T0" fmla="*/ 1 w 2808"/>
                <a:gd name="T1" fmla="*/ 194 h 788"/>
                <a:gd name="T2" fmla="*/ 2 w 2808"/>
                <a:gd name="T3" fmla="*/ 197 h 788"/>
                <a:gd name="T4" fmla="*/ 701 w 2808"/>
                <a:gd name="T5" fmla="*/ 7 h 788"/>
                <a:gd name="T6" fmla="*/ 699 w 2808"/>
                <a:gd name="T7" fmla="*/ 0 h 788"/>
                <a:gd name="T8" fmla="*/ 0 w 2808"/>
                <a:gd name="T9" fmla="*/ 190 h 788"/>
                <a:gd name="T10" fmla="*/ 1 w 2808"/>
                <a:gd name="T11" fmla="*/ 194 h 788"/>
                <a:gd name="T12" fmla="*/ 0 60000 65536"/>
                <a:gd name="T13" fmla="*/ 0 60000 65536"/>
                <a:gd name="T14" fmla="*/ 0 60000 65536"/>
                <a:gd name="T15" fmla="*/ 0 60000 65536"/>
                <a:gd name="T16" fmla="*/ 0 60000 65536"/>
                <a:gd name="T17" fmla="*/ 0 60000 65536"/>
                <a:gd name="T18" fmla="*/ 0 w 2808"/>
                <a:gd name="T19" fmla="*/ 0 h 788"/>
                <a:gd name="T20" fmla="*/ 2808 w 2808"/>
                <a:gd name="T21" fmla="*/ 788 h 788"/>
              </a:gdLst>
              <a:ahLst/>
              <a:cxnLst>
                <a:cxn ang="T12">
                  <a:pos x="T0" y="T1"/>
                </a:cxn>
                <a:cxn ang="T13">
                  <a:pos x="T2" y="T3"/>
                </a:cxn>
                <a:cxn ang="T14">
                  <a:pos x="T4" y="T5"/>
                </a:cxn>
                <a:cxn ang="T15">
                  <a:pos x="T6" y="T7"/>
                </a:cxn>
                <a:cxn ang="T16">
                  <a:pos x="T8" y="T9"/>
                </a:cxn>
                <a:cxn ang="T17">
                  <a:pos x="T10" y="T11"/>
                </a:cxn>
              </a:cxnLst>
              <a:rect l="T18" t="T19" r="T20" b="T21"/>
              <a:pathLst>
                <a:path w="2808" h="788">
                  <a:moveTo>
                    <a:pt x="4" y="775"/>
                  </a:moveTo>
                  <a:lnTo>
                    <a:pt x="7" y="788"/>
                  </a:lnTo>
                  <a:lnTo>
                    <a:pt x="2808" y="27"/>
                  </a:lnTo>
                  <a:lnTo>
                    <a:pt x="2801" y="0"/>
                  </a:lnTo>
                  <a:lnTo>
                    <a:pt x="0" y="761"/>
                  </a:lnTo>
                  <a:lnTo>
                    <a:pt x="4" y="7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96" name="Freeform 102">
              <a:extLst>
                <a:ext uri="{FF2B5EF4-FFF2-40B4-BE49-F238E27FC236}">
                  <a16:creationId xmlns:a16="http://schemas.microsoft.com/office/drawing/2014/main" id="{ED7640B3-AB35-44F3-B639-C082038FC887}"/>
                </a:ext>
              </a:extLst>
            </p:cNvPr>
            <p:cNvSpPr>
              <a:spLocks/>
            </p:cNvSpPr>
            <p:nvPr/>
          </p:nvSpPr>
          <p:spPr bwMode="auto">
            <a:xfrm>
              <a:off x="2242" y="1739"/>
              <a:ext cx="699" cy="1344"/>
            </a:xfrm>
            <a:custGeom>
              <a:avLst/>
              <a:gdLst>
                <a:gd name="T0" fmla="*/ 0 w 2800"/>
                <a:gd name="T1" fmla="*/ 190 h 5374"/>
                <a:gd name="T2" fmla="*/ 699 w 2800"/>
                <a:gd name="T3" fmla="*/ 0 h 5374"/>
                <a:gd name="T4" fmla="*/ 699 w 2800"/>
                <a:gd name="T5" fmla="*/ 1020 h 5374"/>
                <a:gd name="T6" fmla="*/ 0 w 2800"/>
                <a:gd name="T7" fmla="*/ 1344 h 5374"/>
                <a:gd name="T8" fmla="*/ 0 w 2800"/>
                <a:gd name="T9" fmla="*/ 190 h 5374"/>
                <a:gd name="T10" fmla="*/ 0 60000 65536"/>
                <a:gd name="T11" fmla="*/ 0 60000 65536"/>
                <a:gd name="T12" fmla="*/ 0 60000 65536"/>
                <a:gd name="T13" fmla="*/ 0 60000 65536"/>
                <a:gd name="T14" fmla="*/ 0 60000 65536"/>
                <a:gd name="T15" fmla="*/ 0 w 2800"/>
                <a:gd name="T16" fmla="*/ 0 h 5374"/>
                <a:gd name="T17" fmla="*/ 2800 w 2800"/>
                <a:gd name="T18" fmla="*/ 5374 h 5374"/>
              </a:gdLst>
              <a:ahLst/>
              <a:cxnLst>
                <a:cxn ang="T10">
                  <a:pos x="T0" y="T1"/>
                </a:cxn>
                <a:cxn ang="T11">
                  <a:pos x="T2" y="T3"/>
                </a:cxn>
                <a:cxn ang="T12">
                  <a:pos x="T4" y="T5"/>
                </a:cxn>
                <a:cxn ang="T13">
                  <a:pos x="T6" y="T7"/>
                </a:cxn>
                <a:cxn ang="T14">
                  <a:pos x="T8" y="T9"/>
                </a:cxn>
              </a:cxnLst>
              <a:rect l="T15" t="T16" r="T17" b="T18"/>
              <a:pathLst>
                <a:path w="2800" h="5374">
                  <a:moveTo>
                    <a:pt x="0" y="761"/>
                  </a:moveTo>
                  <a:lnTo>
                    <a:pt x="2800" y="0"/>
                  </a:lnTo>
                  <a:lnTo>
                    <a:pt x="2800" y="4077"/>
                  </a:lnTo>
                  <a:lnTo>
                    <a:pt x="0" y="5374"/>
                  </a:lnTo>
                  <a:lnTo>
                    <a:pt x="0" y="76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97" name="Freeform 103">
              <a:extLst>
                <a:ext uri="{FF2B5EF4-FFF2-40B4-BE49-F238E27FC236}">
                  <a16:creationId xmlns:a16="http://schemas.microsoft.com/office/drawing/2014/main" id="{369D429E-81B6-4876-8372-1C74A61F8A64}"/>
                </a:ext>
              </a:extLst>
            </p:cNvPr>
            <p:cNvSpPr>
              <a:spLocks/>
            </p:cNvSpPr>
            <p:nvPr/>
          </p:nvSpPr>
          <p:spPr bwMode="auto">
            <a:xfrm>
              <a:off x="2241" y="1735"/>
              <a:ext cx="704" cy="198"/>
            </a:xfrm>
            <a:custGeom>
              <a:avLst/>
              <a:gdLst>
                <a:gd name="T0" fmla="*/ 704 w 2818"/>
                <a:gd name="T1" fmla="*/ 5 h 793"/>
                <a:gd name="T2" fmla="*/ 700 w 2818"/>
                <a:gd name="T3" fmla="*/ 1 h 793"/>
                <a:gd name="T4" fmla="*/ 0 w 2818"/>
                <a:gd name="T5" fmla="*/ 191 h 793"/>
                <a:gd name="T6" fmla="*/ 2 w 2818"/>
                <a:gd name="T7" fmla="*/ 198 h 793"/>
                <a:gd name="T8" fmla="*/ 702 w 2818"/>
                <a:gd name="T9" fmla="*/ 8 h 793"/>
                <a:gd name="T10" fmla="*/ 697 w 2818"/>
                <a:gd name="T11" fmla="*/ 5 h 793"/>
                <a:gd name="T12" fmla="*/ 704 w 2818"/>
                <a:gd name="T13" fmla="*/ 5 h 793"/>
                <a:gd name="T14" fmla="*/ 704 w 2818"/>
                <a:gd name="T15" fmla="*/ 0 h 793"/>
                <a:gd name="T16" fmla="*/ 700 w 2818"/>
                <a:gd name="T17" fmla="*/ 1 h 793"/>
                <a:gd name="T18" fmla="*/ 704 w 2818"/>
                <a:gd name="T19" fmla="*/ 5 h 7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18"/>
                <a:gd name="T31" fmla="*/ 0 h 793"/>
                <a:gd name="T32" fmla="*/ 2818 w 2818"/>
                <a:gd name="T33" fmla="*/ 793 h 7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18" h="793">
                  <a:moveTo>
                    <a:pt x="2818" y="19"/>
                  </a:moveTo>
                  <a:lnTo>
                    <a:pt x="2801" y="5"/>
                  </a:lnTo>
                  <a:lnTo>
                    <a:pt x="0" y="766"/>
                  </a:lnTo>
                  <a:lnTo>
                    <a:pt x="7" y="793"/>
                  </a:lnTo>
                  <a:lnTo>
                    <a:pt x="2808" y="32"/>
                  </a:lnTo>
                  <a:lnTo>
                    <a:pt x="2790" y="19"/>
                  </a:lnTo>
                  <a:lnTo>
                    <a:pt x="2818" y="19"/>
                  </a:lnTo>
                  <a:lnTo>
                    <a:pt x="2818" y="0"/>
                  </a:lnTo>
                  <a:lnTo>
                    <a:pt x="2801" y="5"/>
                  </a:lnTo>
                  <a:lnTo>
                    <a:pt x="2818"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98" name="Freeform 104">
              <a:extLst>
                <a:ext uri="{FF2B5EF4-FFF2-40B4-BE49-F238E27FC236}">
                  <a16:creationId xmlns:a16="http://schemas.microsoft.com/office/drawing/2014/main" id="{E56B4576-734E-49EC-9D21-EC125292D13B}"/>
                </a:ext>
              </a:extLst>
            </p:cNvPr>
            <p:cNvSpPr>
              <a:spLocks/>
            </p:cNvSpPr>
            <p:nvPr/>
          </p:nvSpPr>
          <p:spPr bwMode="auto">
            <a:xfrm>
              <a:off x="2939" y="1739"/>
              <a:ext cx="6" cy="1023"/>
            </a:xfrm>
            <a:custGeom>
              <a:avLst/>
              <a:gdLst>
                <a:gd name="T0" fmla="*/ 4 w 28"/>
                <a:gd name="T1" fmla="*/ 1023 h 4090"/>
                <a:gd name="T2" fmla="*/ 6 w 28"/>
                <a:gd name="T3" fmla="*/ 1020 h 4090"/>
                <a:gd name="T4" fmla="*/ 6 w 28"/>
                <a:gd name="T5" fmla="*/ 0 h 4090"/>
                <a:gd name="T6" fmla="*/ 0 w 28"/>
                <a:gd name="T7" fmla="*/ 0 h 4090"/>
                <a:gd name="T8" fmla="*/ 0 w 28"/>
                <a:gd name="T9" fmla="*/ 1020 h 4090"/>
                <a:gd name="T10" fmla="*/ 2 w 28"/>
                <a:gd name="T11" fmla="*/ 1016 h 4090"/>
                <a:gd name="T12" fmla="*/ 4 w 28"/>
                <a:gd name="T13" fmla="*/ 1023 h 4090"/>
                <a:gd name="T14" fmla="*/ 6 w 28"/>
                <a:gd name="T15" fmla="*/ 1022 h 4090"/>
                <a:gd name="T16" fmla="*/ 6 w 28"/>
                <a:gd name="T17" fmla="*/ 1020 h 4090"/>
                <a:gd name="T18" fmla="*/ 4 w 28"/>
                <a:gd name="T19" fmla="*/ 1023 h 40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090"/>
                <a:gd name="T32" fmla="*/ 28 w 28"/>
                <a:gd name="T33" fmla="*/ 4090 h 40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090">
                  <a:moveTo>
                    <a:pt x="19" y="4090"/>
                  </a:moveTo>
                  <a:lnTo>
                    <a:pt x="28" y="4077"/>
                  </a:lnTo>
                  <a:lnTo>
                    <a:pt x="28" y="0"/>
                  </a:lnTo>
                  <a:lnTo>
                    <a:pt x="0" y="0"/>
                  </a:lnTo>
                  <a:lnTo>
                    <a:pt x="0" y="4077"/>
                  </a:lnTo>
                  <a:lnTo>
                    <a:pt x="8" y="4064"/>
                  </a:lnTo>
                  <a:lnTo>
                    <a:pt x="19" y="4090"/>
                  </a:lnTo>
                  <a:lnTo>
                    <a:pt x="28" y="4085"/>
                  </a:lnTo>
                  <a:lnTo>
                    <a:pt x="28" y="4077"/>
                  </a:lnTo>
                  <a:lnTo>
                    <a:pt x="19" y="40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99" name="Freeform 105">
              <a:extLst>
                <a:ext uri="{FF2B5EF4-FFF2-40B4-BE49-F238E27FC236}">
                  <a16:creationId xmlns:a16="http://schemas.microsoft.com/office/drawing/2014/main" id="{5ACEBD55-57CF-4F10-92C5-A69ED403EE41}"/>
                </a:ext>
              </a:extLst>
            </p:cNvPr>
            <p:cNvSpPr>
              <a:spLocks/>
            </p:cNvSpPr>
            <p:nvPr/>
          </p:nvSpPr>
          <p:spPr bwMode="auto">
            <a:xfrm>
              <a:off x="2239" y="2755"/>
              <a:ext cx="704" cy="333"/>
            </a:xfrm>
            <a:custGeom>
              <a:avLst/>
              <a:gdLst>
                <a:gd name="T0" fmla="*/ 0 w 2820"/>
                <a:gd name="T1" fmla="*/ 328 h 1332"/>
                <a:gd name="T2" fmla="*/ 5 w 2820"/>
                <a:gd name="T3" fmla="*/ 331 h 1332"/>
                <a:gd name="T4" fmla="*/ 704 w 2820"/>
                <a:gd name="T5" fmla="*/ 6 h 1332"/>
                <a:gd name="T6" fmla="*/ 701 w 2820"/>
                <a:gd name="T7" fmla="*/ 0 h 1332"/>
                <a:gd name="T8" fmla="*/ 2 w 2820"/>
                <a:gd name="T9" fmla="*/ 325 h 1332"/>
                <a:gd name="T10" fmla="*/ 7 w 2820"/>
                <a:gd name="T11" fmla="*/ 328 h 1332"/>
                <a:gd name="T12" fmla="*/ 0 w 2820"/>
                <a:gd name="T13" fmla="*/ 328 h 1332"/>
                <a:gd name="T14" fmla="*/ 0 w 2820"/>
                <a:gd name="T15" fmla="*/ 333 h 1332"/>
                <a:gd name="T16" fmla="*/ 5 w 2820"/>
                <a:gd name="T17" fmla="*/ 331 h 1332"/>
                <a:gd name="T18" fmla="*/ 0 w 2820"/>
                <a:gd name="T19" fmla="*/ 328 h 13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0"/>
                <a:gd name="T31" fmla="*/ 0 h 1332"/>
                <a:gd name="T32" fmla="*/ 2820 w 2820"/>
                <a:gd name="T33" fmla="*/ 1332 h 13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0" h="1332">
                  <a:moveTo>
                    <a:pt x="0" y="1310"/>
                  </a:moveTo>
                  <a:lnTo>
                    <a:pt x="21" y="1322"/>
                  </a:lnTo>
                  <a:lnTo>
                    <a:pt x="2820" y="26"/>
                  </a:lnTo>
                  <a:lnTo>
                    <a:pt x="2809" y="0"/>
                  </a:lnTo>
                  <a:lnTo>
                    <a:pt x="9" y="1298"/>
                  </a:lnTo>
                  <a:lnTo>
                    <a:pt x="28" y="1310"/>
                  </a:lnTo>
                  <a:lnTo>
                    <a:pt x="0" y="1310"/>
                  </a:lnTo>
                  <a:lnTo>
                    <a:pt x="0" y="1332"/>
                  </a:lnTo>
                  <a:lnTo>
                    <a:pt x="21" y="1322"/>
                  </a:lnTo>
                  <a:lnTo>
                    <a:pt x="0" y="13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0" name="Freeform 106">
              <a:extLst>
                <a:ext uri="{FF2B5EF4-FFF2-40B4-BE49-F238E27FC236}">
                  <a16:creationId xmlns:a16="http://schemas.microsoft.com/office/drawing/2014/main" id="{98709DFB-9F23-4EB2-824E-000347D5C9F4}"/>
                </a:ext>
              </a:extLst>
            </p:cNvPr>
            <p:cNvSpPr>
              <a:spLocks/>
            </p:cNvSpPr>
            <p:nvPr/>
          </p:nvSpPr>
          <p:spPr bwMode="auto">
            <a:xfrm>
              <a:off x="2239" y="1926"/>
              <a:ext cx="7" cy="1157"/>
            </a:xfrm>
            <a:custGeom>
              <a:avLst/>
              <a:gdLst>
                <a:gd name="T0" fmla="*/ 3 w 28"/>
                <a:gd name="T1" fmla="*/ 0 h 4627"/>
                <a:gd name="T2" fmla="*/ 0 w 28"/>
                <a:gd name="T3" fmla="*/ 4 h 4627"/>
                <a:gd name="T4" fmla="*/ 0 w 28"/>
                <a:gd name="T5" fmla="*/ 1157 h 4627"/>
                <a:gd name="T6" fmla="*/ 7 w 28"/>
                <a:gd name="T7" fmla="*/ 1157 h 4627"/>
                <a:gd name="T8" fmla="*/ 7 w 28"/>
                <a:gd name="T9" fmla="*/ 4 h 4627"/>
                <a:gd name="T10" fmla="*/ 5 w 28"/>
                <a:gd name="T11" fmla="*/ 7 h 4627"/>
                <a:gd name="T12" fmla="*/ 3 w 28"/>
                <a:gd name="T13" fmla="*/ 0 h 4627"/>
                <a:gd name="T14" fmla="*/ 0 w 28"/>
                <a:gd name="T15" fmla="*/ 1 h 4627"/>
                <a:gd name="T16" fmla="*/ 0 w 28"/>
                <a:gd name="T17" fmla="*/ 4 h 4627"/>
                <a:gd name="T18" fmla="*/ 3 w 28"/>
                <a:gd name="T19" fmla="*/ 0 h 46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627"/>
                <a:gd name="T32" fmla="*/ 28 w 28"/>
                <a:gd name="T33" fmla="*/ 4627 h 46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627">
                  <a:moveTo>
                    <a:pt x="11" y="0"/>
                  </a:moveTo>
                  <a:lnTo>
                    <a:pt x="0" y="14"/>
                  </a:lnTo>
                  <a:lnTo>
                    <a:pt x="0" y="4627"/>
                  </a:lnTo>
                  <a:lnTo>
                    <a:pt x="28" y="4627"/>
                  </a:lnTo>
                  <a:lnTo>
                    <a:pt x="28" y="14"/>
                  </a:lnTo>
                  <a:lnTo>
                    <a:pt x="18" y="27"/>
                  </a:lnTo>
                  <a:lnTo>
                    <a:pt x="11" y="0"/>
                  </a:lnTo>
                  <a:lnTo>
                    <a:pt x="0" y="3"/>
                  </a:lnTo>
                  <a:lnTo>
                    <a:pt x="0" y="14"/>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1" name="Freeform 107">
              <a:extLst>
                <a:ext uri="{FF2B5EF4-FFF2-40B4-BE49-F238E27FC236}">
                  <a16:creationId xmlns:a16="http://schemas.microsoft.com/office/drawing/2014/main" id="{8332693C-8C45-4C67-A28A-5632D2903E86}"/>
                </a:ext>
              </a:extLst>
            </p:cNvPr>
            <p:cNvSpPr>
              <a:spLocks/>
            </p:cNvSpPr>
            <p:nvPr/>
          </p:nvSpPr>
          <p:spPr bwMode="auto">
            <a:xfrm>
              <a:off x="2242" y="1739"/>
              <a:ext cx="699" cy="1344"/>
            </a:xfrm>
            <a:custGeom>
              <a:avLst/>
              <a:gdLst>
                <a:gd name="T0" fmla="*/ 0 w 2800"/>
                <a:gd name="T1" fmla="*/ 190 h 5374"/>
                <a:gd name="T2" fmla="*/ 699 w 2800"/>
                <a:gd name="T3" fmla="*/ 0 h 5374"/>
                <a:gd name="T4" fmla="*/ 699 w 2800"/>
                <a:gd name="T5" fmla="*/ 1020 h 5374"/>
                <a:gd name="T6" fmla="*/ 0 w 2800"/>
                <a:gd name="T7" fmla="*/ 1344 h 5374"/>
                <a:gd name="T8" fmla="*/ 0 w 2800"/>
                <a:gd name="T9" fmla="*/ 190 h 5374"/>
                <a:gd name="T10" fmla="*/ 0 60000 65536"/>
                <a:gd name="T11" fmla="*/ 0 60000 65536"/>
                <a:gd name="T12" fmla="*/ 0 60000 65536"/>
                <a:gd name="T13" fmla="*/ 0 60000 65536"/>
                <a:gd name="T14" fmla="*/ 0 60000 65536"/>
                <a:gd name="T15" fmla="*/ 0 w 2800"/>
                <a:gd name="T16" fmla="*/ 0 h 5374"/>
                <a:gd name="T17" fmla="*/ 2800 w 2800"/>
                <a:gd name="T18" fmla="*/ 5374 h 5374"/>
              </a:gdLst>
              <a:ahLst/>
              <a:cxnLst>
                <a:cxn ang="T10">
                  <a:pos x="T0" y="T1"/>
                </a:cxn>
                <a:cxn ang="T11">
                  <a:pos x="T2" y="T3"/>
                </a:cxn>
                <a:cxn ang="T12">
                  <a:pos x="T4" y="T5"/>
                </a:cxn>
                <a:cxn ang="T13">
                  <a:pos x="T6" y="T7"/>
                </a:cxn>
                <a:cxn ang="T14">
                  <a:pos x="T8" y="T9"/>
                </a:cxn>
              </a:cxnLst>
              <a:rect l="T15" t="T16" r="T17" b="T18"/>
              <a:pathLst>
                <a:path w="2800" h="5374">
                  <a:moveTo>
                    <a:pt x="0" y="761"/>
                  </a:moveTo>
                  <a:lnTo>
                    <a:pt x="2800" y="0"/>
                  </a:lnTo>
                  <a:lnTo>
                    <a:pt x="2800" y="4077"/>
                  </a:lnTo>
                  <a:lnTo>
                    <a:pt x="0" y="5374"/>
                  </a:lnTo>
                  <a:lnTo>
                    <a:pt x="0" y="761"/>
                  </a:lnTo>
                  <a:close/>
                </a:path>
              </a:pathLst>
            </a:custGeom>
            <a:solidFill>
              <a:srgbClr val="FFFFFF"/>
            </a:solidFill>
            <a:ln w="9525">
              <a:solidFill>
                <a:schemeClr val="tx1"/>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 name="Freeform 108">
              <a:extLst>
                <a:ext uri="{FF2B5EF4-FFF2-40B4-BE49-F238E27FC236}">
                  <a16:creationId xmlns:a16="http://schemas.microsoft.com/office/drawing/2014/main" id="{0BE1F2EF-C656-4D1A-9376-188FAD0D4F84}"/>
                </a:ext>
              </a:extLst>
            </p:cNvPr>
            <p:cNvSpPr>
              <a:spLocks/>
            </p:cNvSpPr>
            <p:nvPr/>
          </p:nvSpPr>
          <p:spPr bwMode="auto">
            <a:xfrm>
              <a:off x="2241" y="1735"/>
              <a:ext cx="704" cy="198"/>
            </a:xfrm>
            <a:custGeom>
              <a:avLst/>
              <a:gdLst>
                <a:gd name="T0" fmla="*/ 704 w 2818"/>
                <a:gd name="T1" fmla="*/ 5 h 793"/>
                <a:gd name="T2" fmla="*/ 700 w 2818"/>
                <a:gd name="T3" fmla="*/ 1 h 793"/>
                <a:gd name="T4" fmla="*/ 0 w 2818"/>
                <a:gd name="T5" fmla="*/ 191 h 793"/>
                <a:gd name="T6" fmla="*/ 2 w 2818"/>
                <a:gd name="T7" fmla="*/ 198 h 793"/>
                <a:gd name="T8" fmla="*/ 702 w 2818"/>
                <a:gd name="T9" fmla="*/ 8 h 793"/>
                <a:gd name="T10" fmla="*/ 697 w 2818"/>
                <a:gd name="T11" fmla="*/ 5 h 793"/>
                <a:gd name="T12" fmla="*/ 704 w 2818"/>
                <a:gd name="T13" fmla="*/ 5 h 793"/>
                <a:gd name="T14" fmla="*/ 704 w 2818"/>
                <a:gd name="T15" fmla="*/ 0 h 793"/>
                <a:gd name="T16" fmla="*/ 700 w 2818"/>
                <a:gd name="T17" fmla="*/ 1 h 793"/>
                <a:gd name="T18" fmla="*/ 704 w 2818"/>
                <a:gd name="T19" fmla="*/ 5 h 7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18"/>
                <a:gd name="T31" fmla="*/ 0 h 793"/>
                <a:gd name="T32" fmla="*/ 2818 w 2818"/>
                <a:gd name="T33" fmla="*/ 793 h 7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18" h="793">
                  <a:moveTo>
                    <a:pt x="2818" y="19"/>
                  </a:moveTo>
                  <a:lnTo>
                    <a:pt x="2801" y="5"/>
                  </a:lnTo>
                  <a:lnTo>
                    <a:pt x="0" y="766"/>
                  </a:lnTo>
                  <a:lnTo>
                    <a:pt x="7" y="793"/>
                  </a:lnTo>
                  <a:lnTo>
                    <a:pt x="2808" y="32"/>
                  </a:lnTo>
                  <a:lnTo>
                    <a:pt x="2790" y="19"/>
                  </a:lnTo>
                  <a:lnTo>
                    <a:pt x="2818" y="19"/>
                  </a:lnTo>
                  <a:lnTo>
                    <a:pt x="2818" y="0"/>
                  </a:lnTo>
                  <a:lnTo>
                    <a:pt x="2801" y="5"/>
                  </a:lnTo>
                  <a:lnTo>
                    <a:pt x="2818"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 name="Freeform 109">
              <a:extLst>
                <a:ext uri="{FF2B5EF4-FFF2-40B4-BE49-F238E27FC236}">
                  <a16:creationId xmlns:a16="http://schemas.microsoft.com/office/drawing/2014/main" id="{FD9527AF-ECB6-4EA3-B997-813F80EA1EBC}"/>
                </a:ext>
              </a:extLst>
            </p:cNvPr>
            <p:cNvSpPr>
              <a:spLocks/>
            </p:cNvSpPr>
            <p:nvPr/>
          </p:nvSpPr>
          <p:spPr bwMode="auto">
            <a:xfrm>
              <a:off x="2939" y="1739"/>
              <a:ext cx="6" cy="1023"/>
            </a:xfrm>
            <a:custGeom>
              <a:avLst/>
              <a:gdLst>
                <a:gd name="T0" fmla="*/ 4 w 28"/>
                <a:gd name="T1" fmla="*/ 1023 h 4090"/>
                <a:gd name="T2" fmla="*/ 6 w 28"/>
                <a:gd name="T3" fmla="*/ 1020 h 4090"/>
                <a:gd name="T4" fmla="*/ 6 w 28"/>
                <a:gd name="T5" fmla="*/ 0 h 4090"/>
                <a:gd name="T6" fmla="*/ 0 w 28"/>
                <a:gd name="T7" fmla="*/ 0 h 4090"/>
                <a:gd name="T8" fmla="*/ 0 w 28"/>
                <a:gd name="T9" fmla="*/ 1020 h 4090"/>
                <a:gd name="T10" fmla="*/ 2 w 28"/>
                <a:gd name="T11" fmla="*/ 1016 h 4090"/>
                <a:gd name="T12" fmla="*/ 4 w 28"/>
                <a:gd name="T13" fmla="*/ 1023 h 4090"/>
                <a:gd name="T14" fmla="*/ 6 w 28"/>
                <a:gd name="T15" fmla="*/ 1022 h 4090"/>
                <a:gd name="T16" fmla="*/ 6 w 28"/>
                <a:gd name="T17" fmla="*/ 1020 h 4090"/>
                <a:gd name="T18" fmla="*/ 4 w 28"/>
                <a:gd name="T19" fmla="*/ 1023 h 40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090"/>
                <a:gd name="T32" fmla="*/ 28 w 28"/>
                <a:gd name="T33" fmla="*/ 4090 h 40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090">
                  <a:moveTo>
                    <a:pt x="19" y="4090"/>
                  </a:moveTo>
                  <a:lnTo>
                    <a:pt x="28" y="4077"/>
                  </a:lnTo>
                  <a:lnTo>
                    <a:pt x="28" y="0"/>
                  </a:lnTo>
                  <a:lnTo>
                    <a:pt x="0" y="0"/>
                  </a:lnTo>
                  <a:lnTo>
                    <a:pt x="0" y="4077"/>
                  </a:lnTo>
                  <a:lnTo>
                    <a:pt x="8" y="4064"/>
                  </a:lnTo>
                  <a:lnTo>
                    <a:pt x="19" y="4090"/>
                  </a:lnTo>
                  <a:lnTo>
                    <a:pt x="28" y="4085"/>
                  </a:lnTo>
                  <a:lnTo>
                    <a:pt x="28" y="4077"/>
                  </a:lnTo>
                  <a:lnTo>
                    <a:pt x="19" y="40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4" name="Freeform 110">
              <a:extLst>
                <a:ext uri="{FF2B5EF4-FFF2-40B4-BE49-F238E27FC236}">
                  <a16:creationId xmlns:a16="http://schemas.microsoft.com/office/drawing/2014/main" id="{FAB9ED98-E99F-41D1-AA0A-D103933E2DA6}"/>
                </a:ext>
              </a:extLst>
            </p:cNvPr>
            <p:cNvSpPr>
              <a:spLocks/>
            </p:cNvSpPr>
            <p:nvPr/>
          </p:nvSpPr>
          <p:spPr bwMode="auto">
            <a:xfrm>
              <a:off x="2239" y="2755"/>
              <a:ext cx="704" cy="333"/>
            </a:xfrm>
            <a:custGeom>
              <a:avLst/>
              <a:gdLst>
                <a:gd name="T0" fmla="*/ 0 w 2820"/>
                <a:gd name="T1" fmla="*/ 328 h 1332"/>
                <a:gd name="T2" fmla="*/ 5 w 2820"/>
                <a:gd name="T3" fmla="*/ 331 h 1332"/>
                <a:gd name="T4" fmla="*/ 704 w 2820"/>
                <a:gd name="T5" fmla="*/ 6 h 1332"/>
                <a:gd name="T6" fmla="*/ 701 w 2820"/>
                <a:gd name="T7" fmla="*/ 0 h 1332"/>
                <a:gd name="T8" fmla="*/ 2 w 2820"/>
                <a:gd name="T9" fmla="*/ 325 h 1332"/>
                <a:gd name="T10" fmla="*/ 7 w 2820"/>
                <a:gd name="T11" fmla="*/ 328 h 1332"/>
                <a:gd name="T12" fmla="*/ 0 w 2820"/>
                <a:gd name="T13" fmla="*/ 328 h 1332"/>
                <a:gd name="T14" fmla="*/ 0 w 2820"/>
                <a:gd name="T15" fmla="*/ 333 h 1332"/>
                <a:gd name="T16" fmla="*/ 5 w 2820"/>
                <a:gd name="T17" fmla="*/ 331 h 1332"/>
                <a:gd name="T18" fmla="*/ 0 w 2820"/>
                <a:gd name="T19" fmla="*/ 328 h 13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0"/>
                <a:gd name="T31" fmla="*/ 0 h 1332"/>
                <a:gd name="T32" fmla="*/ 2820 w 2820"/>
                <a:gd name="T33" fmla="*/ 1332 h 13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0" h="1332">
                  <a:moveTo>
                    <a:pt x="0" y="1310"/>
                  </a:moveTo>
                  <a:lnTo>
                    <a:pt x="21" y="1322"/>
                  </a:lnTo>
                  <a:lnTo>
                    <a:pt x="2820" y="26"/>
                  </a:lnTo>
                  <a:lnTo>
                    <a:pt x="2809" y="0"/>
                  </a:lnTo>
                  <a:lnTo>
                    <a:pt x="9" y="1298"/>
                  </a:lnTo>
                  <a:lnTo>
                    <a:pt x="28" y="1310"/>
                  </a:lnTo>
                  <a:lnTo>
                    <a:pt x="0" y="1310"/>
                  </a:lnTo>
                  <a:lnTo>
                    <a:pt x="0" y="1332"/>
                  </a:lnTo>
                  <a:lnTo>
                    <a:pt x="21" y="1322"/>
                  </a:lnTo>
                  <a:lnTo>
                    <a:pt x="0" y="13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5" name="Freeform 111">
              <a:extLst>
                <a:ext uri="{FF2B5EF4-FFF2-40B4-BE49-F238E27FC236}">
                  <a16:creationId xmlns:a16="http://schemas.microsoft.com/office/drawing/2014/main" id="{DEC88042-59B6-43FE-B341-64D1B5764FF8}"/>
                </a:ext>
              </a:extLst>
            </p:cNvPr>
            <p:cNvSpPr>
              <a:spLocks/>
            </p:cNvSpPr>
            <p:nvPr/>
          </p:nvSpPr>
          <p:spPr bwMode="auto">
            <a:xfrm>
              <a:off x="2239" y="1926"/>
              <a:ext cx="7" cy="1157"/>
            </a:xfrm>
            <a:custGeom>
              <a:avLst/>
              <a:gdLst>
                <a:gd name="T0" fmla="*/ 3 w 28"/>
                <a:gd name="T1" fmla="*/ 0 h 4627"/>
                <a:gd name="T2" fmla="*/ 0 w 28"/>
                <a:gd name="T3" fmla="*/ 4 h 4627"/>
                <a:gd name="T4" fmla="*/ 0 w 28"/>
                <a:gd name="T5" fmla="*/ 1157 h 4627"/>
                <a:gd name="T6" fmla="*/ 7 w 28"/>
                <a:gd name="T7" fmla="*/ 1157 h 4627"/>
                <a:gd name="T8" fmla="*/ 7 w 28"/>
                <a:gd name="T9" fmla="*/ 4 h 4627"/>
                <a:gd name="T10" fmla="*/ 5 w 28"/>
                <a:gd name="T11" fmla="*/ 7 h 4627"/>
                <a:gd name="T12" fmla="*/ 3 w 28"/>
                <a:gd name="T13" fmla="*/ 0 h 4627"/>
                <a:gd name="T14" fmla="*/ 0 w 28"/>
                <a:gd name="T15" fmla="*/ 1 h 4627"/>
                <a:gd name="T16" fmla="*/ 0 w 28"/>
                <a:gd name="T17" fmla="*/ 4 h 4627"/>
                <a:gd name="T18" fmla="*/ 3 w 28"/>
                <a:gd name="T19" fmla="*/ 0 h 46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627"/>
                <a:gd name="T32" fmla="*/ 28 w 28"/>
                <a:gd name="T33" fmla="*/ 4627 h 46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627">
                  <a:moveTo>
                    <a:pt x="11" y="0"/>
                  </a:moveTo>
                  <a:lnTo>
                    <a:pt x="0" y="14"/>
                  </a:lnTo>
                  <a:lnTo>
                    <a:pt x="0" y="4627"/>
                  </a:lnTo>
                  <a:lnTo>
                    <a:pt x="28" y="4627"/>
                  </a:lnTo>
                  <a:lnTo>
                    <a:pt x="28" y="14"/>
                  </a:lnTo>
                  <a:lnTo>
                    <a:pt x="18" y="27"/>
                  </a:lnTo>
                  <a:lnTo>
                    <a:pt x="11" y="0"/>
                  </a:lnTo>
                  <a:lnTo>
                    <a:pt x="0" y="3"/>
                  </a:lnTo>
                  <a:lnTo>
                    <a:pt x="0" y="14"/>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6" name="Freeform 112">
              <a:extLst>
                <a:ext uri="{FF2B5EF4-FFF2-40B4-BE49-F238E27FC236}">
                  <a16:creationId xmlns:a16="http://schemas.microsoft.com/office/drawing/2014/main" id="{5CA80B60-57AA-4D94-AB53-1FD484743EA4}"/>
                </a:ext>
              </a:extLst>
            </p:cNvPr>
            <p:cNvSpPr>
              <a:spLocks/>
            </p:cNvSpPr>
            <p:nvPr/>
          </p:nvSpPr>
          <p:spPr bwMode="auto">
            <a:xfrm>
              <a:off x="2111" y="1928"/>
              <a:ext cx="131" cy="1155"/>
            </a:xfrm>
            <a:custGeom>
              <a:avLst/>
              <a:gdLst>
                <a:gd name="T0" fmla="*/ 130 w 525"/>
                <a:gd name="T1" fmla="*/ 1155 h 4622"/>
                <a:gd name="T2" fmla="*/ 131 w 525"/>
                <a:gd name="T3" fmla="*/ 0 h 4622"/>
                <a:gd name="T4" fmla="*/ 0 w 525"/>
                <a:gd name="T5" fmla="*/ 0 h 4622"/>
                <a:gd name="T6" fmla="*/ 0 w 525"/>
                <a:gd name="T7" fmla="*/ 1155 h 4622"/>
                <a:gd name="T8" fmla="*/ 130 w 525"/>
                <a:gd name="T9" fmla="*/ 1155 h 4622"/>
                <a:gd name="T10" fmla="*/ 0 60000 65536"/>
                <a:gd name="T11" fmla="*/ 0 60000 65536"/>
                <a:gd name="T12" fmla="*/ 0 60000 65536"/>
                <a:gd name="T13" fmla="*/ 0 60000 65536"/>
                <a:gd name="T14" fmla="*/ 0 60000 65536"/>
                <a:gd name="T15" fmla="*/ 0 w 525"/>
                <a:gd name="T16" fmla="*/ 0 h 4622"/>
                <a:gd name="T17" fmla="*/ 525 w 525"/>
                <a:gd name="T18" fmla="*/ 4622 h 4622"/>
              </a:gdLst>
              <a:ahLst/>
              <a:cxnLst>
                <a:cxn ang="T10">
                  <a:pos x="T0" y="T1"/>
                </a:cxn>
                <a:cxn ang="T11">
                  <a:pos x="T2" y="T3"/>
                </a:cxn>
                <a:cxn ang="T12">
                  <a:pos x="T4" y="T5"/>
                </a:cxn>
                <a:cxn ang="T13">
                  <a:pos x="T6" y="T7"/>
                </a:cxn>
                <a:cxn ang="T14">
                  <a:pos x="T8" y="T9"/>
                </a:cxn>
              </a:cxnLst>
              <a:rect l="T15" t="T16" r="T17" b="T18"/>
              <a:pathLst>
                <a:path w="525" h="4622">
                  <a:moveTo>
                    <a:pt x="522" y="4622"/>
                  </a:moveTo>
                  <a:lnTo>
                    <a:pt x="525" y="0"/>
                  </a:lnTo>
                  <a:lnTo>
                    <a:pt x="0" y="0"/>
                  </a:lnTo>
                  <a:lnTo>
                    <a:pt x="0" y="4622"/>
                  </a:lnTo>
                  <a:lnTo>
                    <a:pt x="522" y="46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7" name="Freeform 113">
              <a:extLst>
                <a:ext uri="{FF2B5EF4-FFF2-40B4-BE49-F238E27FC236}">
                  <a16:creationId xmlns:a16="http://schemas.microsoft.com/office/drawing/2014/main" id="{16C6C984-7AF3-49E5-8CF1-2C52E0E8C190}"/>
                </a:ext>
              </a:extLst>
            </p:cNvPr>
            <p:cNvSpPr>
              <a:spLocks/>
            </p:cNvSpPr>
            <p:nvPr/>
          </p:nvSpPr>
          <p:spPr bwMode="auto">
            <a:xfrm>
              <a:off x="2238" y="1924"/>
              <a:ext cx="8" cy="1159"/>
            </a:xfrm>
            <a:custGeom>
              <a:avLst/>
              <a:gdLst>
                <a:gd name="T0" fmla="*/ 4 w 29"/>
                <a:gd name="T1" fmla="*/ 7 h 4635"/>
                <a:gd name="T2" fmla="*/ 0 w 29"/>
                <a:gd name="T3" fmla="*/ 3 h 4635"/>
                <a:gd name="T4" fmla="*/ 0 w 29"/>
                <a:gd name="T5" fmla="*/ 1159 h 4635"/>
                <a:gd name="T6" fmla="*/ 8 w 29"/>
                <a:gd name="T7" fmla="*/ 1159 h 4635"/>
                <a:gd name="T8" fmla="*/ 8 w 29"/>
                <a:gd name="T9" fmla="*/ 3 h 4635"/>
                <a:gd name="T10" fmla="*/ 4 w 29"/>
                <a:gd name="T11" fmla="*/ 0 h 4635"/>
                <a:gd name="T12" fmla="*/ 8 w 29"/>
                <a:gd name="T13" fmla="*/ 3 h 4635"/>
                <a:gd name="T14" fmla="*/ 8 w 29"/>
                <a:gd name="T15" fmla="*/ 0 h 4635"/>
                <a:gd name="T16" fmla="*/ 4 w 29"/>
                <a:gd name="T17" fmla="*/ 0 h 4635"/>
                <a:gd name="T18" fmla="*/ 4 w 29"/>
                <a:gd name="T19" fmla="*/ 7 h 4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635"/>
                <a:gd name="T32" fmla="*/ 29 w 29"/>
                <a:gd name="T33" fmla="*/ 4635 h 4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635">
                  <a:moveTo>
                    <a:pt x="16" y="27"/>
                  </a:moveTo>
                  <a:lnTo>
                    <a:pt x="1" y="13"/>
                  </a:lnTo>
                  <a:lnTo>
                    <a:pt x="0" y="4635"/>
                  </a:lnTo>
                  <a:lnTo>
                    <a:pt x="28" y="4635"/>
                  </a:lnTo>
                  <a:lnTo>
                    <a:pt x="29" y="13"/>
                  </a:lnTo>
                  <a:lnTo>
                    <a:pt x="16" y="0"/>
                  </a:lnTo>
                  <a:lnTo>
                    <a:pt x="29" y="13"/>
                  </a:lnTo>
                  <a:lnTo>
                    <a:pt x="29" y="0"/>
                  </a:lnTo>
                  <a:lnTo>
                    <a:pt x="16" y="0"/>
                  </a:lnTo>
                  <a:lnTo>
                    <a:pt x="1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8" name="Freeform 114">
              <a:extLst>
                <a:ext uri="{FF2B5EF4-FFF2-40B4-BE49-F238E27FC236}">
                  <a16:creationId xmlns:a16="http://schemas.microsoft.com/office/drawing/2014/main" id="{754CED07-15A8-4962-A7CA-993095DE19AE}"/>
                </a:ext>
              </a:extLst>
            </p:cNvPr>
            <p:cNvSpPr>
              <a:spLocks/>
            </p:cNvSpPr>
            <p:nvPr/>
          </p:nvSpPr>
          <p:spPr bwMode="auto">
            <a:xfrm>
              <a:off x="2107" y="1924"/>
              <a:ext cx="135" cy="7"/>
            </a:xfrm>
            <a:custGeom>
              <a:avLst/>
              <a:gdLst>
                <a:gd name="T0" fmla="*/ 7 w 539"/>
                <a:gd name="T1" fmla="*/ 3 h 27"/>
                <a:gd name="T2" fmla="*/ 4 w 539"/>
                <a:gd name="T3" fmla="*/ 7 h 27"/>
                <a:gd name="T4" fmla="*/ 135 w 539"/>
                <a:gd name="T5" fmla="*/ 7 h 27"/>
                <a:gd name="T6" fmla="*/ 135 w 539"/>
                <a:gd name="T7" fmla="*/ 0 h 27"/>
                <a:gd name="T8" fmla="*/ 4 w 539"/>
                <a:gd name="T9" fmla="*/ 0 h 27"/>
                <a:gd name="T10" fmla="*/ 0 w 539"/>
                <a:gd name="T11" fmla="*/ 3 h 27"/>
                <a:gd name="T12" fmla="*/ 4 w 539"/>
                <a:gd name="T13" fmla="*/ 0 h 27"/>
                <a:gd name="T14" fmla="*/ 0 w 539"/>
                <a:gd name="T15" fmla="*/ 0 h 27"/>
                <a:gd name="T16" fmla="*/ 0 w 539"/>
                <a:gd name="T17" fmla="*/ 3 h 27"/>
                <a:gd name="T18" fmla="*/ 7 w 539"/>
                <a:gd name="T19" fmla="*/ 3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27"/>
                <a:gd name="T32" fmla="*/ 539 w 539"/>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27">
                  <a:moveTo>
                    <a:pt x="28" y="13"/>
                  </a:moveTo>
                  <a:lnTo>
                    <a:pt x="14" y="27"/>
                  </a:lnTo>
                  <a:lnTo>
                    <a:pt x="539" y="27"/>
                  </a:lnTo>
                  <a:lnTo>
                    <a:pt x="539" y="0"/>
                  </a:lnTo>
                  <a:lnTo>
                    <a:pt x="14" y="0"/>
                  </a:lnTo>
                  <a:lnTo>
                    <a:pt x="0" y="13"/>
                  </a:lnTo>
                  <a:lnTo>
                    <a:pt x="14" y="0"/>
                  </a:lnTo>
                  <a:lnTo>
                    <a:pt x="0" y="0"/>
                  </a:lnTo>
                  <a:lnTo>
                    <a:pt x="0" y="13"/>
                  </a:lnTo>
                  <a:lnTo>
                    <a:pt x="28"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9" name="Freeform 115">
              <a:extLst>
                <a:ext uri="{FF2B5EF4-FFF2-40B4-BE49-F238E27FC236}">
                  <a16:creationId xmlns:a16="http://schemas.microsoft.com/office/drawing/2014/main" id="{78C2433E-81DD-4C66-BA5F-4353806A161C}"/>
                </a:ext>
              </a:extLst>
            </p:cNvPr>
            <p:cNvSpPr>
              <a:spLocks/>
            </p:cNvSpPr>
            <p:nvPr/>
          </p:nvSpPr>
          <p:spPr bwMode="auto">
            <a:xfrm>
              <a:off x="2107" y="1928"/>
              <a:ext cx="7" cy="1159"/>
            </a:xfrm>
            <a:custGeom>
              <a:avLst/>
              <a:gdLst>
                <a:gd name="T0" fmla="*/ 4 w 28"/>
                <a:gd name="T1" fmla="*/ 1152 h 4636"/>
                <a:gd name="T2" fmla="*/ 7 w 28"/>
                <a:gd name="T3" fmla="*/ 1156 h 4636"/>
                <a:gd name="T4" fmla="*/ 7 w 28"/>
                <a:gd name="T5" fmla="*/ 0 h 4636"/>
                <a:gd name="T6" fmla="*/ 0 w 28"/>
                <a:gd name="T7" fmla="*/ 0 h 4636"/>
                <a:gd name="T8" fmla="*/ 0 w 28"/>
                <a:gd name="T9" fmla="*/ 1156 h 4636"/>
                <a:gd name="T10" fmla="*/ 4 w 28"/>
                <a:gd name="T11" fmla="*/ 1159 h 4636"/>
                <a:gd name="T12" fmla="*/ 0 w 28"/>
                <a:gd name="T13" fmla="*/ 1156 h 4636"/>
                <a:gd name="T14" fmla="*/ 0 w 28"/>
                <a:gd name="T15" fmla="*/ 1159 h 4636"/>
                <a:gd name="T16" fmla="*/ 4 w 28"/>
                <a:gd name="T17" fmla="*/ 1159 h 4636"/>
                <a:gd name="T18" fmla="*/ 4 w 28"/>
                <a:gd name="T19" fmla="*/ 1152 h 46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636"/>
                <a:gd name="T32" fmla="*/ 28 w 28"/>
                <a:gd name="T33" fmla="*/ 4636 h 46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636">
                  <a:moveTo>
                    <a:pt x="14" y="4608"/>
                  </a:moveTo>
                  <a:lnTo>
                    <a:pt x="28" y="4622"/>
                  </a:lnTo>
                  <a:lnTo>
                    <a:pt x="28" y="0"/>
                  </a:lnTo>
                  <a:lnTo>
                    <a:pt x="0" y="0"/>
                  </a:lnTo>
                  <a:lnTo>
                    <a:pt x="0" y="4622"/>
                  </a:lnTo>
                  <a:lnTo>
                    <a:pt x="14" y="4636"/>
                  </a:lnTo>
                  <a:lnTo>
                    <a:pt x="0" y="4622"/>
                  </a:lnTo>
                  <a:lnTo>
                    <a:pt x="0" y="4636"/>
                  </a:lnTo>
                  <a:lnTo>
                    <a:pt x="14" y="4636"/>
                  </a:lnTo>
                  <a:lnTo>
                    <a:pt x="14" y="46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10" name="Freeform 116">
              <a:extLst>
                <a:ext uri="{FF2B5EF4-FFF2-40B4-BE49-F238E27FC236}">
                  <a16:creationId xmlns:a16="http://schemas.microsoft.com/office/drawing/2014/main" id="{953AAE3A-0430-4E40-A7F5-7F6440B5D71E}"/>
                </a:ext>
              </a:extLst>
            </p:cNvPr>
            <p:cNvSpPr>
              <a:spLocks/>
            </p:cNvSpPr>
            <p:nvPr/>
          </p:nvSpPr>
          <p:spPr bwMode="auto">
            <a:xfrm>
              <a:off x="2111" y="3080"/>
              <a:ext cx="134" cy="7"/>
            </a:xfrm>
            <a:custGeom>
              <a:avLst/>
              <a:gdLst>
                <a:gd name="T0" fmla="*/ 127 w 537"/>
                <a:gd name="T1" fmla="*/ 4 h 28"/>
                <a:gd name="T2" fmla="*/ 130 w 537"/>
                <a:gd name="T3" fmla="*/ 0 h 28"/>
                <a:gd name="T4" fmla="*/ 0 w 537"/>
                <a:gd name="T5" fmla="*/ 0 h 28"/>
                <a:gd name="T6" fmla="*/ 0 w 537"/>
                <a:gd name="T7" fmla="*/ 7 h 28"/>
                <a:gd name="T8" fmla="*/ 130 w 537"/>
                <a:gd name="T9" fmla="*/ 7 h 28"/>
                <a:gd name="T10" fmla="*/ 134 w 537"/>
                <a:gd name="T11" fmla="*/ 4 h 28"/>
                <a:gd name="T12" fmla="*/ 130 w 537"/>
                <a:gd name="T13" fmla="*/ 7 h 28"/>
                <a:gd name="T14" fmla="*/ 134 w 537"/>
                <a:gd name="T15" fmla="*/ 7 h 28"/>
                <a:gd name="T16" fmla="*/ 134 w 537"/>
                <a:gd name="T17" fmla="*/ 4 h 28"/>
                <a:gd name="T18" fmla="*/ 127 w 537"/>
                <a:gd name="T19" fmla="*/ 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8"/>
                <a:gd name="T32" fmla="*/ 537 w 537"/>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8">
                  <a:moveTo>
                    <a:pt x="509" y="14"/>
                  </a:moveTo>
                  <a:lnTo>
                    <a:pt x="522" y="0"/>
                  </a:lnTo>
                  <a:lnTo>
                    <a:pt x="0" y="0"/>
                  </a:lnTo>
                  <a:lnTo>
                    <a:pt x="0" y="28"/>
                  </a:lnTo>
                  <a:lnTo>
                    <a:pt x="522" y="28"/>
                  </a:lnTo>
                  <a:lnTo>
                    <a:pt x="537" y="14"/>
                  </a:lnTo>
                  <a:lnTo>
                    <a:pt x="522" y="28"/>
                  </a:lnTo>
                  <a:lnTo>
                    <a:pt x="537" y="28"/>
                  </a:lnTo>
                  <a:lnTo>
                    <a:pt x="537" y="14"/>
                  </a:lnTo>
                  <a:lnTo>
                    <a:pt x="509"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11" name="Line 117">
              <a:extLst>
                <a:ext uri="{FF2B5EF4-FFF2-40B4-BE49-F238E27FC236}">
                  <a16:creationId xmlns:a16="http://schemas.microsoft.com/office/drawing/2014/main" id="{52712315-BE0C-4BE2-8600-F71B8471EC97}"/>
                </a:ext>
              </a:extLst>
            </p:cNvPr>
            <p:cNvSpPr>
              <a:spLocks noChangeShapeType="1"/>
            </p:cNvSpPr>
            <p:nvPr/>
          </p:nvSpPr>
          <p:spPr bwMode="auto">
            <a:xfrm>
              <a:off x="797" y="3083"/>
              <a:ext cx="1305"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sz="1200">
                <a:latin typeface="宋体" panose="02010600030101010101" pitchFamily="2" charset="-122"/>
                <a:ea typeface="宋体" panose="02010600030101010101" pitchFamily="2" charset="-122"/>
              </a:endParaRPr>
            </a:p>
          </p:txBody>
        </p:sp>
        <p:sp>
          <p:nvSpPr>
            <p:cNvPr id="112" name="Freeform 118">
              <a:extLst>
                <a:ext uri="{FF2B5EF4-FFF2-40B4-BE49-F238E27FC236}">
                  <a16:creationId xmlns:a16="http://schemas.microsoft.com/office/drawing/2014/main" id="{ADA7A85C-9717-4AF4-8B48-2BAAE0D545BC}"/>
                </a:ext>
              </a:extLst>
            </p:cNvPr>
            <p:cNvSpPr>
              <a:spLocks/>
            </p:cNvSpPr>
            <p:nvPr/>
          </p:nvSpPr>
          <p:spPr bwMode="auto">
            <a:xfrm>
              <a:off x="2518" y="1008"/>
              <a:ext cx="91" cy="827"/>
            </a:xfrm>
            <a:custGeom>
              <a:avLst/>
              <a:gdLst>
                <a:gd name="T0" fmla="*/ 91 w 366"/>
                <a:gd name="T1" fmla="*/ 0 h 3306"/>
                <a:gd name="T2" fmla="*/ 91 w 366"/>
                <a:gd name="T3" fmla="*/ 816 h 3306"/>
                <a:gd name="T4" fmla="*/ 91 w 366"/>
                <a:gd name="T5" fmla="*/ 817 h 3306"/>
                <a:gd name="T6" fmla="*/ 90 w 366"/>
                <a:gd name="T7" fmla="*/ 819 h 3306"/>
                <a:gd name="T8" fmla="*/ 89 w 366"/>
                <a:gd name="T9" fmla="*/ 820 h 3306"/>
                <a:gd name="T10" fmla="*/ 88 w 366"/>
                <a:gd name="T11" fmla="*/ 821 h 3306"/>
                <a:gd name="T12" fmla="*/ 86 w 366"/>
                <a:gd name="T13" fmla="*/ 821 h 3306"/>
                <a:gd name="T14" fmla="*/ 83 w 366"/>
                <a:gd name="T15" fmla="*/ 822 h 3306"/>
                <a:gd name="T16" fmla="*/ 81 w 366"/>
                <a:gd name="T17" fmla="*/ 823 h 3306"/>
                <a:gd name="T18" fmla="*/ 78 w 366"/>
                <a:gd name="T19" fmla="*/ 824 h 3306"/>
                <a:gd name="T20" fmla="*/ 71 w 366"/>
                <a:gd name="T21" fmla="*/ 825 h 3306"/>
                <a:gd name="T22" fmla="*/ 63 w 366"/>
                <a:gd name="T23" fmla="*/ 826 h 3306"/>
                <a:gd name="T24" fmla="*/ 55 w 366"/>
                <a:gd name="T25" fmla="*/ 827 h 3306"/>
                <a:gd name="T26" fmla="*/ 46 w 366"/>
                <a:gd name="T27" fmla="*/ 827 h 3306"/>
                <a:gd name="T28" fmla="*/ 36 w 366"/>
                <a:gd name="T29" fmla="*/ 827 h 3306"/>
                <a:gd name="T30" fmla="*/ 28 w 366"/>
                <a:gd name="T31" fmla="*/ 826 h 3306"/>
                <a:gd name="T32" fmla="*/ 20 w 366"/>
                <a:gd name="T33" fmla="*/ 825 h 3306"/>
                <a:gd name="T34" fmla="*/ 13 w 366"/>
                <a:gd name="T35" fmla="*/ 824 h 3306"/>
                <a:gd name="T36" fmla="*/ 10 w 366"/>
                <a:gd name="T37" fmla="*/ 823 h 3306"/>
                <a:gd name="T38" fmla="*/ 7 w 366"/>
                <a:gd name="T39" fmla="*/ 822 h 3306"/>
                <a:gd name="T40" fmla="*/ 5 w 366"/>
                <a:gd name="T41" fmla="*/ 821 h 3306"/>
                <a:gd name="T42" fmla="*/ 3 w 366"/>
                <a:gd name="T43" fmla="*/ 821 h 3306"/>
                <a:gd name="T44" fmla="*/ 2 w 366"/>
                <a:gd name="T45" fmla="*/ 820 h 3306"/>
                <a:gd name="T46" fmla="*/ 1 w 366"/>
                <a:gd name="T47" fmla="*/ 819 h 3306"/>
                <a:gd name="T48" fmla="*/ 0 w 366"/>
                <a:gd name="T49" fmla="*/ 817 h 3306"/>
                <a:gd name="T50" fmla="*/ 0 w 366"/>
                <a:gd name="T51" fmla="*/ 816 h 3306"/>
                <a:gd name="T52" fmla="*/ 0 w 366"/>
                <a:gd name="T53" fmla="*/ 0 h 3306"/>
                <a:gd name="T54" fmla="*/ 91 w 366"/>
                <a:gd name="T55" fmla="*/ 0 h 33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6"/>
                <a:gd name="T85" fmla="*/ 0 h 3306"/>
                <a:gd name="T86" fmla="*/ 366 w 366"/>
                <a:gd name="T87" fmla="*/ 3306 h 33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6" h="3306">
                  <a:moveTo>
                    <a:pt x="366" y="0"/>
                  </a:moveTo>
                  <a:lnTo>
                    <a:pt x="366" y="3263"/>
                  </a:lnTo>
                  <a:lnTo>
                    <a:pt x="365" y="3268"/>
                  </a:lnTo>
                  <a:lnTo>
                    <a:pt x="363" y="3273"/>
                  </a:lnTo>
                  <a:lnTo>
                    <a:pt x="358" y="3277"/>
                  </a:lnTo>
                  <a:lnTo>
                    <a:pt x="352" y="3281"/>
                  </a:lnTo>
                  <a:lnTo>
                    <a:pt x="344" y="3284"/>
                  </a:lnTo>
                  <a:lnTo>
                    <a:pt x="334" y="3288"/>
                  </a:lnTo>
                  <a:lnTo>
                    <a:pt x="325" y="3292"/>
                  </a:lnTo>
                  <a:lnTo>
                    <a:pt x="312" y="3294"/>
                  </a:lnTo>
                  <a:lnTo>
                    <a:pt x="285" y="3299"/>
                  </a:lnTo>
                  <a:lnTo>
                    <a:pt x="254" y="3303"/>
                  </a:lnTo>
                  <a:lnTo>
                    <a:pt x="220" y="3305"/>
                  </a:lnTo>
                  <a:lnTo>
                    <a:pt x="183" y="3306"/>
                  </a:lnTo>
                  <a:lnTo>
                    <a:pt x="146" y="3305"/>
                  </a:lnTo>
                  <a:lnTo>
                    <a:pt x="112" y="3303"/>
                  </a:lnTo>
                  <a:lnTo>
                    <a:pt x="81" y="3299"/>
                  </a:lnTo>
                  <a:lnTo>
                    <a:pt x="52" y="3294"/>
                  </a:lnTo>
                  <a:lnTo>
                    <a:pt x="41" y="3292"/>
                  </a:lnTo>
                  <a:lnTo>
                    <a:pt x="30" y="3288"/>
                  </a:lnTo>
                  <a:lnTo>
                    <a:pt x="22" y="3284"/>
                  </a:lnTo>
                  <a:lnTo>
                    <a:pt x="13" y="3281"/>
                  </a:lnTo>
                  <a:lnTo>
                    <a:pt x="7" y="3277"/>
                  </a:lnTo>
                  <a:lnTo>
                    <a:pt x="3" y="3273"/>
                  </a:lnTo>
                  <a:lnTo>
                    <a:pt x="0" y="3268"/>
                  </a:lnTo>
                  <a:lnTo>
                    <a:pt x="0" y="3263"/>
                  </a:lnTo>
                  <a:lnTo>
                    <a:pt x="0" y="0"/>
                  </a:lnTo>
                  <a:lnTo>
                    <a:pt x="366"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13" name="Freeform 119">
              <a:extLst>
                <a:ext uri="{FF2B5EF4-FFF2-40B4-BE49-F238E27FC236}">
                  <a16:creationId xmlns:a16="http://schemas.microsoft.com/office/drawing/2014/main" id="{86077F37-4D1E-4537-AE8C-64FB70A45D4C}"/>
                </a:ext>
              </a:extLst>
            </p:cNvPr>
            <p:cNvSpPr>
              <a:spLocks/>
            </p:cNvSpPr>
            <p:nvPr/>
          </p:nvSpPr>
          <p:spPr bwMode="auto">
            <a:xfrm>
              <a:off x="2518" y="1008"/>
              <a:ext cx="91" cy="827"/>
            </a:xfrm>
            <a:custGeom>
              <a:avLst/>
              <a:gdLst>
                <a:gd name="T0" fmla="*/ 91 w 366"/>
                <a:gd name="T1" fmla="*/ 0 h 3306"/>
                <a:gd name="T2" fmla="*/ 91 w 366"/>
                <a:gd name="T3" fmla="*/ 816 h 3306"/>
                <a:gd name="T4" fmla="*/ 91 w 366"/>
                <a:gd name="T5" fmla="*/ 817 h 3306"/>
                <a:gd name="T6" fmla="*/ 90 w 366"/>
                <a:gd name="T7" fmla="*/ 819 h 3306"/>
                <a:gd name="T8" fmla="*/ 89 w 366"/>
                <a:gd name="T9" fmla="*/ 820 h 3306"/>
                <a:gd name="T10" fmla="*/ 88 w 366"/>
                <a:gd name="T11" fmla="*/ 821 h 3306"/>
                <a:gd name="T12" fmla="*/ 86 w 366"/>
                <a:gd name="T13" fmla="*/ 821 h 3306"/>
                <a:gd name="T14" fmla="*/ 83 w 366"/>
                <a:gd name="T15" fmla="*/ 822 h 3306"/>
                <a:gd name="T16" fmla="*/ 81 w 366"/>
                <a:gd name="T17" fmla="*/ 823 h 3306"/>
                <a:gd name="T18" fmla="*/ 78 w 366"/>
                <a:gd name="T19" fmla="*/ 824 h 3306"/>
                <a:gd name="T20" fmla="*/ 71 w 366"/>
                <a:gd name="T21" fmla="*/ 825 h 3306"/>
                <a:gd name="T22" fmla="*/ 63 w 366"/>
                <a:gd name="T23" fmla="*/ 826 h 3306"/>
                <a:gd name="T24" fmla="*/ 55 w 366"/>
                <a:gd name="T25" fmla="*/ 827 h 3306"/>
                <a:gd name="T26" fmla="*/ 46 w 366"/>
                <a:gd name="T27" fmla="*/ 827 h 3306"/>
                <a:gd name="T28" fmla="*/ 36 w 366"/>
                <a:gd name="T29" fmla="*/ 827 h 3306"/>
                <a:gd name="T30" fmla="*/ 28 w 366"/>
                <a:gd name="T31" fmla="*/ 826 h 3306"/>
                <a:gd name="T32" fmla="*/ 20 w 366"/>
                <a:gd name="T33" fmla="*/ 825 h 3306"/>
                <a:gd name="T34" fmla="*/ 13 w 366"/>
                <a:gd name="T35" fmla="*/ 824 h 3306"/>
                <a:gd name="T36" fmla="*/ 10 w 366"/>
                <a:gd name="T37" fmla="*/ 823 h 3306"/>
                <a:gd name="T38" fmla="*/ 7 w 366"/>
                <a:gd name="T39" fmla="*/ 822 h 3306"/>
                <a:gd name="T40" fmla="*/ 5 w 366"/>
                <a:gd name="T41" fmla="*/ 821 h 3306"/>
                <a:gd name="T42" fmla="*/ 3 w 366"/>
                <a:gd name="T43" fmla="*/ 821 h 3306"/>
                <a:gd name="T44" fmla="*/ 2 w 366"/>
                <a:gd name="T45" fmla="*/ 820 h 3306"/>
                <a:gd name="T46" fmla="*/ 1 w 366"/>
                <a:gd name="T47" fmla="*/ 819 h 3306"/>
                <a:gd name="T48" fmla="*/ 0 w 366"/>
                <a:gd name="T49" fmla="*/ 817 h 3306"/>
                <a:gd name="T50" fmla="*/ 0 w 366"/>
                <a:gd name="T51" fmla="*/ 816 h 3306"/>
                <a:gd name="T52" fmla="*/ 0 w 366"/>
                <a:gd name="T53" fmla="*/ 0 h 33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6"/>
                <a:gd name="T82" fmla="*/ 0 h 3306"/>
                <a:gd name="T83" fmla="*/ 366 w 366"/>
                <a:gd name="T84" fmla="*/ 3306 h 330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6" h="3306">
                  <a:moveTo>
                    <a:pt x="366" y="0"/>
                  </a:moveTo>
                  <a:lnTo>
                    <a:pt x="366" y="3263"/>
                  </a:lnTo>
                  <a:lnTo>
                    <a:pt x="365" y="3268"/>
                  </a:lnTo>
                  <a:lnTo>
                    <a:pt x="363" y="3273"/>
                  </a:lnTo>
                  <a:lnTo>
                    <a:pt x="358" y="3277"/>
                  </a:lnTo>
                  <a:lnTo>
                    <a:pt x="352" y="3281"/>
                  </a:lnTo>
                  <a:lnTo>
                    <a:pt x="344" y="3284"/>
                  </a:lnTo>
                  <a:lnTo>
                    <a:pt x="334" y="3288"/>
                  </a:lnTo>
                  <a:lnTo>
                    <a:pt x="325" y="3292"/>
                  </a:lnTo>
                  <a:lnTo>
                    <a:pt x="312" y="3294"/>
                  </a:lnTo>
                  <a:lnTo>
                    <a:pt x="285" y="3299"/>
                  </a:lnTo>
                  <a:lnTo>
                    <a:pt x="254" y="3303"/>
                  </a:lnTo>
                  <a:lnTo>
                    <a:pt x="220" y="3305"/>
                  </a:lnTo>
                  <a:lnTo>
                    <a:pt x="183" y="3306"/>
                  </a:lnTo>
                  <a:lnTo>
                    <a:pt x="146" y="3305"/>
                  </a:lnTo>
                  <a:lnTo>
                    <a:pt x="112" y="3303"/>
                  </a:lnTo>
                  <a:lnTo>
                    <a:pt x="81" y="3299"/>
                  </a:lnTo>
                  <a:lnTo>
                    <a:pt x="52" y="3294"/>
                  </a:lnTo>
                  <a:lnTo>
                    <a:pt x="41" y="3292"/>
                  </a:lnTo>
                  <a:lnTo>
                    <a:pt x="30" y="3288"/>
                  </a:lnTo>
                  <a:lnTo>
                    <a:pt x="22" y="3284"/>
                  </a:lnTo>
                  <a:lnTo>
                    <a:pt x="13" y="3281"/>
                  </a:lnTo>
                  <a:lnTo>
                    <a:pt x="7" y="3277"/>
                  </a:lnTo>
                  <a:lnTo>
                    <a:pt x="3" y="3273"/>
                  </a:lnTo>
                  <a:lnTo>
                    <a:pt x="0" y="3268"/>
                  </a:lnTo>
                  <a:lnTo>
                    <a:pt x="0" y="3263"/>
                  </a:lnTo>
                  <a:lnTo>
                    <a:pt x="0"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14" name="Line 120">
              <a:extLst>
                <a:ext uri="{FF2B5EF4-FFF2-40B4-BE49-F238E27FC236}">
                  <a16:creationId xmlns:a16="http://schemas.microsoft.com/office/drawing/2014/main" id="{75045AF8-5CB7-4FFE-9CF5-DDE61C2E9868}"/>
                </a:ext>
              </a:extLst>
            </p:cNvPr>
            <p:cNvSpPr>
              <a:spLocks noChangeShapeType="1"/>
            </p:cNvSpPr>
            <p:nvPr/>
          </p:nvSpPr>
          <p:spPr bwMode="auto">
            <a:xfrm flipH="1">
              <a:off x="2113" y="2454"/>
              <a:ext cx="12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200">
                <a:latin typeface="宋体" panose="02010600030101010101" pitchFamily="2" charset="-122"/>
                <a:ea typeface="宋体" panose="02010600030101010101" pitchFamily="2" charset="-122"/>
              </a:endParaRPr>
            </a:p>
          </p:txBody>
        </p:sp>
        <p:sp>
          <p:nvSpPr>
            <p:cNvPr id="115" name="Freeform 121">
              <a:extLst>
                <a:ext uri="{FF2B5EF4-FFF2-40B4-BE49-F238E27FC236}">
                  <a16:creationId xmlns:a16="http://schemas.microsoft.com/office/drawing/2014/main" id="{1E98CDC8-463B-413F-83D9-7EAB650B6849}"/>
                </a:ext>
              </a:extLst>
            </p:cNvPr>
            <p:cNvSpPr>
              <a:spLocks/>
            </p:cNvSpPr>
            <p:nvPr/>
          </p:nvSpPr>
          <p:spPr bwMode="auto">
            <a:xfrm>
              <a:off x="2241" y="1796"/>
              <a:ext cx="141" cy="645"/>
            </a:xfrm>
            <a:custGeom>
              <a:avLst/>
              <a:gdLst>
                <a:gd name="T0" fmla="*/ 7 w 564"/>
                <a:gd name="T1" fmla="*/ 645 h 2583"/>
                <a:gd name="T2" fmla="*/ 13 w 564"/>
                <a:gd name="T3" fmla="*/ 617 h 2583"/>
                <a:gd name="T4" fmla="*/ 28 w 564"/>
                <a:gd name="T5" fmla="*/ 545 h 2583"/>
                <a:gd name="T6" fmla="*/ 49 w 564"/>
                <a:gd name="T7" fmla="*/ 442 h 2583"/>
                <a:gd name="T8" fmla="*/ 74 w 564"/>
                <a:gd name="T9" fmla="*/ 324 h 2583"/>
                <a:gd name="T10" fmla="*/ 98 w 564"/>
                <a:gd name="T11" fmla="*/ 206 h 2583"/>
                <a:gd name="T12" fmla="*/ 120 w 564"/>
                <a:gd name="T13" fmla="*/ 103 h 2583"/>
                <a:gd name="T14" fmla="*/ 135 w 564"/>
                <a:gd name="T15" fmla="*/ 29 h 2583"/>
                <a:gd name="T16" fmla="*/ 141 w 564"/>
                <a:gd name="T17" fmla="*/ 0 h 2583"/>
                <a:gd name="T18" fmla="*/ 134 w 564"/>
                <a:gd name="T19" fmla="*/ 0 h 2583"/>
                <a:gd name="T20" fmla="*/ 128 w 564"/>
                <a:gd name="T21" fmla="*/ 28 h 2583"/>
                <a:gd name="T22" fmla="*/ 113 w 564"/>
                <a:gd name="T23" fmla="*/ 101 h 2583"/>
                <a:gd name="T24" fmla="*/ 92 w 564"/>
                <a:gd name="T25" fmla="*/ 205 h 2583"/>
                <a:gd name="T26" fmla="*/ 67 w 564"/>
                <a:gd name="T27" fmla="*/ 323 h 2583"/>
                <a:gd name="T28" fmla="*/ 42 w 564"/>
                <a:gd name="T29" fmla="*/ 440 h 2583"/>
                <a:gd name="T30" fmla="*/ 21 w 564"/>
                <a:gd name="T31" fmla="*/ 543 h 2583"/>
                <a:gd name="T32" fmla="*/ 6 w 564"/>
                <a:gd name="T33" fmla="*/ 616 h 2583"/>
                <a:gd name="T34" fmla="*/ 0 w 564"/>
                <a:gd name="T35" fmla="*/ 644 h 2583"/>
                <a:gd name="T36" fmla="*/ 7 w 564"/>
                <a:gd name="T37" fmla="*/ 645 h 25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4"/>
                <a:gd name="T58" fmla="*/ 0 h 2583"/>
                <a:gd name="T59" fmla="*/ 564 w 564"/>
                <a:gd name="T60" fmla="*/ 2583 h 25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4" h="2583">
                  <a:moveTo>
                    <a:pt x="27" y="2583"/>
                  </a:moveTo>
                  <a:lnTo>
                    <a:pt x="51" y="2472"/>
                  </a:lnTo>
                  <a:lnTo>
                    <a:pt x="111" y="2182"/>
                  </a:lnTo>
                  <a:lnTo>
                    <a:pt x="197" y="1769"/>
                  </a:lnTo>
                  <a:lnTo>
                    <a:pt x="296" y="1298"/>
                  </a:lnTo>
                  <a:lnTo>
                    <a:pt x="394" y="825"/>
                  </a:lnTo>
                  <a:lnTo>
                    <a:pt x="480" y="412"/>
                  </a:lnTo>
                  <a:lnTo>
                    <a:pt x="541" y="117"/>
                  </a:lnTo>
                  <a:lnTo>
                    <a:pt x="564" y="0"/>
                  </a:lnTo>
                  <a:lnTo>
                    <a:pt x="536" y="0"/>
                  </a:lnTo>
                  <a:lnTo>
                    <a:pt x="513" y="111"/>
                  </a:lnTo>
                  <a:lnTo>
                    <a:pt x="453" y="405"/>
                  </a:lnTo>
                  <a:lnTo>
                    <a:pt x="367" y="819"/>
                  </a:lnTo>
                  <a:lnTo>
                    <a:pt x="268" y="1292"/>
                  </a:lnTo>
                  <a:lnTo>
                    <a:pt x="170" y="1764"/>
                  </a:lnTo>
                  <a:lnTo>
                    <a:pt x="84" y="2175"/>
                  </a:lnTo>
                  <a:lnTo>
                    <a:pt x="23" y="2467"/>
                  </a:lnTo>
                  <a:lnTo>
                    <a:pt x="0" y="2577"/>
                  </a:lnTo>
                  <a:lnTo>
                    <a:pt x="27" y="2583"/>
                  </a:lnTo>
                  <a:close/>
                </a:path>
              </a:pathLst>
            </a:custGeom>
            <a:solidFill>
              <a:srgbClr val="000000"/>
            </a:solidFill>
            <a:ln w="9525">
              <a:solidFill>
                <a:schemeClr val="tx1"/>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16" name="Freeform 122">
              <a:extLst>
                <a:ext uri="{FF2B5EF4-FFF2-40B4-BE49-F238E27FC236}">
                  <a16:creationId xmlns:a16="http://schemas.microsoft.com/office/drawing/2014/main" id="{B731A73A-835E-4DA5-8F08-0633745FBED5}"/>
                </a:ext>
              </a:extLst>
            </p:cNvPr>
            <p:cNvSpPr>
              <a:spLocks/>
            </p:cNvSpPr>
            <p:nvPr/>
          </p:nvSpPr>
          <p:spPr bwMode="auto">
            <a:xfrm>
              <a:off x="2242" y="1882"/>
              <a:ext cx="902" cy="568"/>
            </a:xfrm>
            <a:custGeom>
              <a:avLst/>
              <a:gdLst>
                <a:gd name="T0" fmla="*/ 220 w 3610"/>
                <a:gd name="T1" fmla="*/ 241 h 2273"/>
                <a:gd name="T2" fmla="*/ 197 w 3610"/>
                <a:gd name="T3" fmla="*/ 251 h 2273"/>
                <a:gd name="T4" fmla="*/ 176 w 3610"/>
                <a:gd name="T5" fmla="*/ 264 h 2273"/>
                <a:gd name="T6" fmla="*/ 155 w 3610"/>
                <a:gd name="T7" fmla="*/ 277 h 2273"/>
                <a:gd name="T8" fmla="*/ 136 w 3610"/>
                <a:gd name="T9" fmla="*/ 292 h 2273"/>
                <a:gd name="T10" fmla="*/ 117 w 3610"/>
                <a:gd name="T11" fmla="*/ 309 h 2273"/>
                <a:gd name="T12" fmla="*/ 100 w 3610"/>
                <a:gd name="T13" fmla="*/ 327 h 2273"/>
                <a:gd name="T14" fmla="*/ 84 w 3610"/>
                <a:gd name="T15" fmla="*/ 346 h 2273"/>
                <a:gd name="T16" fmla="*/ 70 w 3610"/>
                <a:gd name="T17" fmla="*/ 367 h 2273"/>
                <a:gd name="T18" fmla="*/ 56 w 3610"/>
                <a:gd name="T19" fmla="*/ 389 h 2273"/>
                <a:gd name="T20" fmla="*/ 44 w 3610"/>
                <a:gd name="T21" fmla="*/ 413 h 2273"/>
                <a:gd name="T22" fmla="*/ 33 w 3610"/>
                <a:gd name="T23" fmla="*/ 438 h 2273"/>
                <a:gd name="T24" fmla="*/ 23 w 3610"/>
                <a:gd name="T25" fmla="*/ 464 h 2273"/>
                <a:gd name="T26" fmla="*/ 15 w 3610"/>
                <a:gd name="T27" fmla="*/ 492 h 2273"/>
                <a:gd name="T28" fmla="*/ 8 w 3610"/>
                <a:gd name="T29" fmla="*/ 521 h 2273"/>
                <a:gd name="T30" fmla="*/ 2 w 3610"/>
                <a:gd name="T31" fmla="*/ 552 h 2273"/>
                <a:gd name="T32" fmla="*/ 699 w 3610"/>
                <a:gd name="T33" fmla="*/ 316 h 2273"/>
                <a:gd name="T34" fmla="*/ 701 w 3610"/>
                <a:gd name="T35" fmla="*/ 290 h 2273"/>
                <a:gd name="T36" fmla="*/ 703 w 3610"/>
                <a:gd name="T37" fmla="*/ 265 h 2273"/>
                <a:gd name="T38" fmla="*/ 707 w 3610"/>
                <a:gd name="T39" fmla="*/ 240 h 2273"/>
                <a:gd name="T40" fmla="*/ 713 w 3610"/>
                <a:gd name="T41" fmla="*/ 215 h 2273"/>
                <a:gd name="T42" fmla="*/ 720 w 3610"/>
                <a:gd name="T43" fmla="*/ 191 h 2273"/>
                <a:gd name="T44" fmla="*/ 728 w 3610"/>
                <a:gd name="T45" fmla="*/ 168 h 2273"/>
                <a:gd name="T46" fmla="*/ 738 w 3610"/>
                <a:gd name="T47" fmla="*/ 145 h 2273"/>
                <a:gd name="T48" fmla="*/ 749 w 3610"/>
                <a:gd name="T49" fmla="*/ 123 h 2273"/>
                <a:gd name="T50" fmla="*/ 762 w 3610"/>
                <a:gd name="T51" fmla="*/ 103 h 2273"/>
                <a:gd name="T52" fmla="*/ 776 w 3610"/>
                <a:gd name="T53" fmla="*/ 83 h 2273"/>
                <a:gd name="T54" fmla="*/ 793 w 3610"/>
                <a:gd name="T55" fmla="*/ 65 h 2273"/>
                <a:gd name="T56" fmla="*/ 811 w 3610"/>
                <a:gd name="T57" fmla="*/ 49 h 2273"/>
                <a:gd name="T58" fmla="*/ 831 w 3610"/>
                <a:gd name="T59" fmla="*/ 34 h 2273"/>
                <a:gd name="T60" fmla="*/ 853 w 3610"/>
                <a:gd name="T61" fmla="*/ 21 h 2273"/>
                <a:gd name="T62" fmla="*/ 876 w 3610"/>
                <a:gd name="T63" fmla="*/ 9 h 2273"/>
                <a:gd name="T64" fmla="*/ 902 w 3610"/>
                <a:gd name="T65" fmla="*/ 0 h 2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10"/>
                <a:gd name="T100" fmla="*/ 0 h 2273"/>
                <a:gd name="T101" fmla="*/ 3610 w 3610"/>
                <a:gd name="T102" fmla="*/ 2273 h 22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10" h="2273">
                  <a:moveTo>
                    <a:pt x="925" y="944"/>
                  </a:moveTo>
                  <a:lnTo>
                    <a:pt x="879" y="963"/>
                  </a:lnTo>
                  <a:lnTo>
                    <a:pt x="833" y="984"/>
                  </a:lnTo>
                  <a:lnTo>
                    <a:pt x="789" y="1006"/>
                  </a:lnTo>
                  <a:lnTo>
                    <a:pt x="746" y="1030"/>
                  </a:lnTo>
                  <a:lnTo>
                    <a:pt x="703" y="1055"/>
                  </a:lnTo>
                  <a:lnTo>
                    <a:pt x="661" y="1081"/>
                  </a:lnTo>
                  <a:lnTo>
                    <a:pt x="621" y="1109"/>
                  </a:lnTo>
                  <a:lnTo>
                    <a:pt x="582" y="1139"/>
                  </a:lnTo>
                  <a:lnTo>
                    <a:pt x="544" y="1169"/>
                  </a:lnTo>
                  <a:lnTo>
                    <a:pt x="507" y="1201"/>
                  </a:lnTo>
                  <a:lnTo>
                    <a:pt x="470" y="1236"/>
                  </a:lnTo>
                  <a:lnTo>
                    <a:pt x="436" y="1270"/>
                  </a:lnTo>
                  <a:lnTo>
                    <a:pt x="402" y="1307"/>
                  </a:lnTo>
                  <a:lnTo>
                    <a:pt x="369" y="1345"/>
                  </a:lnTo>
                  <a:lnTo>
                    <a:pt x="338" y="1385"/>
                  </a:lnTo>
                  <a:lnTo>
                    <a:pt x="309" y="1425"/>
                  </a:lnTo>
                  <a:lnTo>
                    <a:pt x="279" y="1468"/>
                  </a:lnTo>
                  <a:lnTo>
                    <a:pt x="252" y="1512"/>
                  </a:lnTo>
                  <a:lnTo>
                    <a:pt x="225" y="1557"/>
                  </a:lnTo>
                  <a:lnTo>
                    <a:pt x="200" y="1604"/>
                  </a:lnTo>
                  <a:lnTo>
                    <a:pt x="176" y="1652"/>
                  </a:lnTo>
                  <a:lnTo>
                    <a:pt x="154" y="1701"/>
                  </a:lnTo>
                  <a:lnTo>
                    <a:pt x="132" y="1752"/>
                  </a:lnTo>
                  <a:lnTo>
                    <a:pt x="112" y="1805"/>
                  </a:lnTo>
                  <a:lnTo>
                    <a:pt x="93" y="1857"/>
                  </a:lnTo>
                  <a:lnTo>
                    <a:pt x="76" y="1913"/>
                  </a:lnTo>
                  <a:lnTo>
                    <a:pt x="60" y="1969"/>
                  </a:lnTo>
                  <a:lnTo>
                    <a:pt x="45" y="2027"/>
                  </a:lnTo>
                  <a:lnTo>
                    <a:pt x="32" y="2086"/>
                  </a:lnTo>
                  <a:lnTo>
                    <a:pt x="19" y="2148"/>
                  </a:lnTo>
                  <a:lnTo>
                    <a:pt x="8" y="2209"/>
                  </a:lnTo>
                  <a:lnTo>
                    <a:pt x="0" y="2273"/>
                  </a:lnTo>
                  <a:lnTo>
                    <a:pt x="2798" y="1263"/>
                  </a:lnTo>
                  <a:lnTo>
                    <a:pt x="2800" y="1211"/>
                  </a:lnTo>
                  <a:lnTo>
                    <a:pt x="2804" y="1161"/>
                  </a:lnTo>
                  <a:lnTo>
                    <a:pt x="2809" y="1110"/>
                  </a:lnTo>
                  <a:lnTo>
                    <a:pt x="2815" y="1060"/>
                  </a:lnTo>
                  <a:lnTo>
                    <a:pt x="2822" y="1009"/>
                  </a:lnTo>
                  <a:lnTo>
                    <a:pt x="2831" y="959"/>
                  </a:lnTo>
                  <a:lnTo>
                    <a:pt x="2841" y="910"/>
                  </a:lnTo>
                  <a:lnTo>
                    <a:pt x="2853" y="860"/>
                  </a:lnTo>
                  <a:lnTo>
                    <a:pt x="2866" y="812"/>
                  </a:lnTo>
                  <a:lnTo>
                    <a:pt x="2880" y="764"/>
                  </a:lnTo>
                  <a:lnTo>
                    <a:pt x="2895" y="716"/>
                  </a:lnTo>
                  <a:lnTo>
                    <a:pt x="2912" y="671"/>
                  </a:lnTo>
                  <a:lnTo>
                    <a:pt x="2932" y="625"/>
                  </a:lnTo>
                  <a:lnTo>
                    <a:pt x="2952" y="580"/>
                  </a:lnTo>
                  <a:lnTo>
                    <a:pt x="2974" y="537"/>
                  </a:lnTo>
                  <a:lnTo>
                    <a:pt x="2997" y="494"/>
                  </a:lnTo>
                  <a:lnTo>
                    <a:pt x="3022" y="452"/>
                  </a:lnTo>
                  <a:lnTo>
                    <a:pt x="3049" y="411"/>
                  </a:lnTo>
                  <a:lnTo>
                    <a:pt x="3077" y="372"/>
                  </a:lnTo>
                  <a:lnTo>
                    <a:pt x="3107" y="334"/>
                  </a:lnTo>
                  <a:lnTo>
                    <a:pt x="3139" y="297"/>
                  </a:lnTo>
                  <a:lnTo>
                    <a:pt x="3172" y="262"/>
                  </a:lnTo>
                  <a:lnTo>
                    <a:pt x="3208" y="228"/>
                  </a:lnTo>
                  <a:lnTo>
                    <a:pt x="3245" y="196"/>
                  </a:lnTo>
                  <a:lnTo>
                    <a:pt x="3284" y="165"/>
                  </a:lnTo>
                  <a:lnTo>
                    <a:pt x="3325" y="135"/>
                  </a:lnTo>
                  <a:lnTo>
                    <a:pt x="3368" y="108"/>
                  </a:lnTo>
                  <a:lnTo>
                    <a:pt x="3412" y="83"/>
                  </a:lnTo>
                  <a:lnTo>
                    <a:pt x="3459" y="59"/>
                  </a:lnTo>
                  <a:lnTo>
                    <a:pt x="3507" y="37"/>
                  </a:lnTo>
                  <a:lnTo>
                    <a:pt x="3559" y="17"/>
                  </a:lnTo>
                  <a:lnTo>
                    <a:pt x="3610" y="0"/>
                  </a:lnTo>
                  <a:lnTo>
                    <a:pt x="925" y="944"/>
                  </a:lnTo>
                  <a:close/>
                </a:path>
              </a:pathLst>
            </a:custGeom>
            <a:solidFill>
              <a:srgbClr val="3399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17" name="Freeform 123">
              <a:extLst>
                <a:ext uri="{FF2B5EF4-FFF2-40B4-BE49-F238E27FC236}">
                  <a16:creationId xmlns:a16="http://schemas.microsoft.com/office/drawing/2014/main" id="{CE653651-33D5-4F76-8D09-06CB3AE7A618}"/>
                </a:ext>
              </a:extLst>
            </p:cNvPr>
            <p:cNvSpPr>
              <a:spLocks/>
            </p:cNvSpPr>
            <p:nvPr/>
          </p:nvSpPr>
          <p:spPr bwMode="auto">
            <a:xfrm>
              <a:off x="2242" y="1882"/>
              <a:ext cx="902" cy="568"/>
            </a:xfrm>
            <a:custGeom>
              <a:avLst/>
              <a:gdLst>
                <a:gd name="T0" fmla="*/ 220 w 3610"/>
                <a:gd name="T1" fmla="*/ 241 h 2273"/>
                <a:gd name="T2" fmla="*/ 197 w 3610"/>
                <a:gd name="T3" fmla="*/ 251 h 2273"/>
                <a:gd name="T4" fmla="*/ 176 w 3610"/>
                <a:gd name="T5" fmla="*/ 264 h 2273"/>
                <a:gd name="T6" fmla="*/ 155 w 3610"/>
                <a:gd name="T7" fmla="*/ 277 h 2273"/>
                <a:gd name="T8" fmla="*/ 136 w 3610"/>
                <a:gd name="T9" fmla="*/ 292 h 2273"/>
                <a:gd name="T10" fmla="*/ 117 w 3610"/>
                <a:gd name="T11" fmla="*/ 309 h 2273"/>
                <a:gd name="T12" fmla="*/ 100 w 3610"/>
                <a:gd name="T13" fmla="*/ 327 h 2273"/>
                <a:gd name="T14" fmla="*/ 84 w 3610"/>
                <a:gd name="T15" fmla="*/ 346 h 2273"/>
                <a:gd name="T16" fmla="*/ 70 w 3610"/>
                <a:gd name="T17" fmla="*/ 367 h 2273"/>
                <a:gd name="T18" fmla="*/ 56 w 3610"/>
                <a:gd name="T19" fmla="*/ 389 h 2273"/>
                <a:gd name="T20" fmla="*/ 44 w 3610"/>
                <a:gd name="T21" fmla="*/ 413 h 2273"/>
                <a:gd name="T22" fmla="*/ 33 w 3610"/>
                <a:gd name="T23" fmla="*/ 438 h 2273"/>
                <a:gd name="T24" fmla="*/ 23 w 3610"/>
                <a:gd name="T25" fmla="*/ 464 h 2273"/>
                <a:gd name="T26" fmla="*/ 15 w 3610"/>
                <a:gd name="T27" fmla="*/ 492 h 2273"/>
                <a:gd name="T28" fmla="*/ 8 w 3610"/>
                <a:gd name="T29" fmla="*/ 521 h 2273"/>
                <a:gd name="T30" fmla="*/ 2 w 3610"/>
                <a:gd name="T31" fmla="*/ 552 h 2273"/>
                <a:gd name="T32" fmla="*/ 699 w 3610"/>
                <a:gd name="T33" fmla="*/ 316 h 2273"/>
                <a:gd name="T34" fmla="*/ 701 w 3610"/>
                <a:gd name="T35" fmla="*/ 290 h 2273"/>
                <a:gd name="T36" fmla="*/ 703 w 3610"/>
                <a:gd name="T37" fmla="*/ 265 h 2273"/>
                <a:gd name="T38" fmla="*/ 707 w 3610"/>
                <a:gd name="T39" fmla="*/ 240 h 2273"/>
                <a:gd name="T40" fmla="*/ 713 w 3610"/>
                <a:gd name="T41" fmla="*/ 215 h 2273"/>
                <a:gd name="T42" fmla="*/ 720 w 3610"/>
                <a:gd name="T43" fmla="*/ 191 h 2273"/>
                <a:gd name="T44" fmla="*/ 728 w 3610"/>
                <a:gd name="T45" fmla="*/ 168 h 2273"/>
                <a:gd name="T46" fmla="*/ 738 w 3610"/>
                <a:gd name="T47" fmla="*/ 145 h 2273"/>
                <a:gd name="T48" fmla="*/ 749 w 3610"/>
                <a:gd name="T49" fmla="*/ 123 h 2273"/>
                <a:gd name="T50" fmla="*/ 762 w 3610"/>
                <a:gd name="T51" fmla="*/ 103 h 2273"/>
                <a:gd name="T52" fmla="*/ 776 w 3610"/>
                <a:gd name="T53" fmla="*/ 83 h 2273"/>
                <a:gd name="T54" fmla="*/ 793 w 3610"/>
                <a:gd name="T55" fmla="*/ 65 h 2273"/>
                <a:gd name="T56" fmla="*/ 811 w 3610"/>
                <a:gd name="T57" fmla="*/ 49 h 2273"/>
                <a:gd name="T58" fmla="*/ 831 w 3610"/>
                <a:gd name="T59" fmla="*/ 34 h 2273"/>
                <a:gd name="T60" fmla="*/ 853 w 3610"/>
                <a:gd name="T61" fmla="*/ 21 h 2273"/>
                <a:gd name="T62" fmla="*/ 876 w 3610"/>
                <a:gd name="T63" fmla="*/ 9 h 2273"/>
                <a:gd name="T64" fmla="*/ 902 w 3610"/>
                <a:gd name="T65" fmla="*/ 0 h 2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10"/>
                <a:gd name="T100" fmla="*/ 0 h 2273"/>
                <a:gd name="T101" fmla="*/ 3610 w 3610"/>
                <a:gd name="T102" fmla="*/ 2273 h 22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10" h="2273">
                  <a:moveTo>
                    <a:pt x="925" y="944"/>
                  </a:moveTo>
                  <a:lnTo>
                    <a:pt x="879" y="963"/>
                  </a:lnTo>
                  <a:lnTo>
                    <a:pt x="833" y="984"/>
                  </a:lnTo>
                  <a:lnTo>
                    <a:pt x="789" y="1006"/>
                  </a:lnTo>
                  <a:lnTo>
                    <a:pt x="746" y="1030"/>
                  </a:lnTo>
                  <a:lnTo>
                    <a:pt x="703" y="1055"/>
                  </a:lnTo>
                  <a:lnTo>
                    <a:pt x="661" y="1081"/>
                  </a:lnTo>
                  <a:lnTo>
                    <a:pt x="621" y="1109"/>
                  </a:lnTo>
                  <a:lnTo>
                    <a:pt x="582" y="1139"/>
                  </a:lnTo>
                  <a:lnTo>
                    <a:pt x="544" y="1169"/>
                  </a:lnTo>
                  <a:lnTo>
                    <a:pt x="507" y="1201"/>
                  </a:lnTo>
                  <a:lnTo>
                    <a:pt x="470" y="1236"/>
                  </a:lnTo>
                  <a:lnTo>
                    <a:pt x="436" y="1270"/>
                  </a:lnTo>
                  <a:lnTo>
                    <a:pt x="402" y="1307"/>
                  </a:lnTo>
                  <a:lnTo>
                    <a:pt x="369" y="1345"/>
                  </a:lnTo>
                  <a:lnTo>
                    <a:pt x="338" y="1385"/>
                  </a:lnTo>
                  <a:lnTo>
                    <a:pt x="309" y="1425"/>
                  </a:lnTo>
                  <a:lnTo>
                    <a:pt x="279" y="1468"/>
                  </a:lnTo>
                  <a:lnTo>
                    <a:pt x="252" y="1512"/>
                  </a:lnTo>
                  <a:lnTo>
                    <a:pt x="225" y="1557"/>
                  </a:lnTo>
                  <a:lnTo>
                    <a:pt x="200" y="1604"/>
                  </a:lnTo>
                  <a:lnTo>
                    <a:pt x="176" y="1652"/>
                  </a:lnTo>
                  <a:lnTo>
                    <a:pt x="154" y="1701"/>
                  </a:lnTo>
                  <a:lnTo>
                    <a:pt x="132" y="1752"/>
                  </a:lnTo>
                  <a:lnTo>
                    <a:pt x="112" y="1805"/>
                  </a:lnTo>
                  <a:lnTo>
                    <a:pt x="93" y="1857"/>
                  </a:lnTo>
                  <a:lnTo>
                    <a:pt x="76" y="1913"/>
                  </a:lnTo>
                  <a:lnTo>
                    <a:pt x="60" y="1969"/>
                  </a:lnTo>
                  <a:lnTo>
                    <a:pt x="45" y="2027"/>
                  </a:lnTo>
                  <a:lnTo>
                    <a:pt x="32" y="2086"/>
                  </a:lnTo>
                  <a:lnTo>
                    <a:pt x="19" y="2148"/>
                  </a:lnTo>
                  <a:lnTo>
                    <a:pt x="8" y="2209"/>
                  </a:lnTo>
                  <a:lnTo>
                    <a:pt x="0" y="2273"/>
                  </a:lnTo>
                  <a:lnTo>
                    <a:pt x="2798" y="1263"/>
                  </a:lnTo>
                  <a:lnTo>
                    <a:pt x="2800" y="1211"/>
                  </a:lnTo>
                  <a:lnTo>
                    <a:pt x="2804" y="1161"/>
                  </a:lnTo>
                  <a:lnTo>
                    <a:pt x="2809" y="1110"/>
                  </a:lnTo>
                  <a:lnTo>
                    <a:pt x="2815" y="1060"/>
                  </a:lnTo>
                  <a:lnTo>
                    <a:pt x="2822" y="1009"/>
                  </a:lnTo>
                  <a:lnTo>
                    <a:pt x="2831" y="959"/>
                  </a:lnTo>
                  <a:lnTo>
                    <a:pt x="2841" y="910"/>
                  </a:lnTo>
                  <a:lnTo>
                    <a:pt x="2853" y="860"/>
                  </a:lnTo>
                  <a:lnTo>
                    <a:pt x="2866" y="812"/>
                  </a:lnTo>
                  <a:lnTo>
                    <a:pt x="2880" y="764"/>
                  </a:lnTo>
                  <a:lnTo>
                    <a:pt x="2895" y="716"/>
                  </a:lnTo>
                  <a:lnTo>
                    <a:pt x="2912" y="671"/>
                  </a:lnTo>
                  <a:lnTo>
                    <a:pt x="2932" y="625"/>
                  </a:lnTo>
                  <a:lnTo>
                    <a:pt x="2952" y="580"/>
                  </a:lnTo>
                  <a:lnTo>
                    <a:pt x="2974" y="537"/>
                  </a:lnTo>
                  <a:lnTo>
                    <a:pt x="2997" y="494"/>
                  </a:lnTo>
                  <a:lnTo>
                    <a:pt x="3022" y="452"/>
                  </a:lnTo>
                  <a:lnTo>
                    <a:pt x="3049" y="411"/>
                  </a:lnTo>
                  <a:lnTo>
                    <a:pt x="3077" y="372"/>
                  </a:lnTo>
                  <a:lnTo>
                    <a:pt x="3107" y="334"/>
                  </a:lnTo>
                  <a:lnTo>
                    <a:pt x="3139" y="297"/>
                  </a:lnTo>
                  <a:lnTo>
                    <a:pt x="3172" y="262"/>
                  </a:lnTo>
                  <a:lnTo>
                    <a:pt x="3208" y="228"/>
                  </a:lnTo>
                  <a:lnTo>
                    <a:pt x="3245" y="196"/>
                  </a:lnTo>
                  <a:lnTo>
                    <a:pt x="3284" y="165"/>
                  </a:lnTo>
                  <a:lnTo>
                    <a:pt x="3325" y="135"/>
                  </a:lnTo>
                  <a:lnTo>
                    <a:pt x="3368" y="108"/>
                  </a:lnTo>
                  <a:lnTo>
                    <a:pt x="3412" y="83"/>
                  </a:lnTo>
                  <a:lnTo>
                    <a:pt x="3459" y="59"/>
                  </a:lnTo>
                  <a:lnTo>
                    <a:pt x="3507" y="37"/>
                  </a:lnTo>
                  <a:lnTo>
                    <a:pt x="3559" y="17"/>
                  </a:lnTo>
                  <a:lnTo>
                    <a:pt x="3610"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18" name="Freeform 124">
              <a:extLst>
                <a:ext uri="{FF2B5EF4-FFF2-40B4-BE49-F238E27FC236}">
                  <a16:creationId xmlns:a16="http://schemas.microsoft.com/office/drawing/2014/main" id="{65A49FF5-5518-4BCA-9D27-A0797AAF79D3}"/>
                </a:ext>
              </a:extLst>
            </p:cNvPr>
            <p:cNvSpPr>
              <a:spLocks/>
            </p:cNvSpPr>
            <p:nvPr/>
          </p:nvSpPr>
          <p:spPr bwMode="auto">
            <a:xfrm>
              <a:off x="2474" y="1868"/>
              <a:ext cx="2608" cy="250"/>
            </a:xfrm>
            <a:custGeom>
              <a:avLst/>
              <a:gdLst>
                <a:gd name="T0" fmla="*/ 671 w 10437"/>
                <a:gd name="T1" fmla="*/ 15 h 1001"/>
                <a:gd name="T2" fmla="*/ 0 w 10437"/>
                <a:gd name="T3" fmla="*/ 250 h 1001"/>
                <a:gd name="T4" fmla="*/ 8 w 10437"/>
                <a:gd name="T5" fmla="*/ 247 h 1001"/>
                <a:gd name="T6" fmla="*/ 16 w 10437"/>
                <a:gd name="T7" fmla="*/ 244 h 1001"/>
                <a:gd name="T8" fmla="*/ 25 w 10437"/>
                <a:gd name="T9" fmla="*/ 242 h 1001"/>
                <a:gd name="T10" fmla="*/ 33 w 10437"/>
                <a:gd name="T11" fmla="*/ 239 h 1001"/>
                <a:gd name="T12" fmla="*/ 42 w 10437"/>
                <a:gd name="T13" fmla="*/ 237 h 1001"/>
                <a:gd name="T14" fmla="*/ 50 w 10437"/>
                <a:gd name="T15" fmla="*/ 234 h 1001"/>
                <a:gd name="T16" fmla="*/ 59 w 10437"/>
                <a:gd name="T17" fmla="*/ 232 h 1001"/>
                <a:gd name="T18" fmla="*/ 68 w 10437"/>
                <a:gd name="T19" fmla="*/ 230 h 1001"/>
                <a:gd name="T20" fmla="*/ 77 w 10437"/>
                <a:gd name="T21" fmla="*/ 229 h 1001"/>
                <a:gd name="T22" fmla="*/ 86 w 10437"/>
                <a:gd name="T23" fmla="*/ 227 h 1001"/>
                <a:gd name="T24" fmla="*/ 95 w 10437"/>
                <a:gd name="T25" fmla="*/ 226 h 1001"/>
                <a:gd name="T26" fmla="*/ 105 w 10437"/>
                <a:gd name="T27" fmla="*/ 225 h 1001"/>
                <a:gd name="T28" fmla="*/ 114 w 10437"/>
                <a:gd name="T29" fmla="*/ 224 h 1001"/>
                <a:gd name="T30" fmla="*/ 124 w 10437"/>
                <a:gd name="T31" fmla="*/ 223 h 1001"/>
                <a:gd name="T32" fmla="*/ 134 w 10437"/>
                <a:gd name="T33" fmla="*/ 222 h 1001"/>
                <a:gd name="T34" fmla="*/ 143 w 10437"/>
                <a:gd name="T35" fmla="*/ 222 h 1001"/>
                <a:gd name="T36" fmla="*/ 2054 w 10437"/>
                <a:gd name="T37" fmla="*/ 222 h 1001"/>
                <a:gd name="T38" fmla="*/ 2608 w 10437"/>
                <a:gd name="T39" fmla="*/ 0 h 1001"/>
                <a:gd name="T40" fmla="*/ 760 w 10437"/>
                <a:gd name="T41" fmla="*/ 0 h 1001"/>
                <a:gd name="T42" fmla="*/ 748 w 10437"/>
                <a:gd name="T43" fmla="*/ 1 h 1001"/>
                <a:gd name="T44" fmla="*/ 736 w 10437"/>
                <a:gd name="T45" fmla="*/ 2 h 1001"/>
                <a:gd name="T46" fmla="*/ 725 w 10437"/>
                <a:gd name="T47" fmla="*/ 3 h 1001"/>
                <a:gd name="T48" fmla="*/ 713 w 10437"/>
                <a:gd name="T49" fmla="*/ 5 h 1001"/>
                <a:gd name="T50" fmla="*/ 702 w 10437"/>
                <a:gd name="T51" fmla="*/ 7 h 1001"/>
                <a:gd name="T52" fmla="*/ 692 w 10437"/>
                <a:gd name="T53" fmla="*/ 9 h 1001"/>
                <a:gd name="T54" fmla="*/ 681 w 10437"/>
                <a:gd name="T55" fmla="*/ 12 h 1001"/>
                <a:gd name="T56" fmla="*/ 671 w 10437"/>
                <a:gd name="T57" fmla="*/ 15 h 10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37"/>
                <a:gd name="T88" fmla="*/ 0 h 1001"/>
                <a:gd name="T89" fmla="*/ 10437 w 10437"/>
                <a:gd name="T90" fmla="*/ 1001 h 10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37" h="1001">
                  <a:moveTo>
                    <a:pt x="2685" y="60"/>
                  </a:moveTo>
                  <a:lnTo>
                    <a:pt x="0" y="1001"/>
                  </a:lnTo>
                  <a:lnTo>
                    <a:pt x="33" y="989"/>
                  </a:lnTo>
                  <a:lnTo>
                    <a:pt x="66" y="978"/>
                  </a:lnTo>
                  <a:lnTo>
                    <a:pt x="99" y="967"/>
                  </a:lnTo>
                  <a:lnTo>
                    <a:pt x="133" y="957"/>
                  </a:lnTo>
                  <a:lnTo>
                    <a:pt x="167" y="947"/>
                  </a:lnTo>
                  <a:lnTo>
                    <a:pt x="202" y="938"/>
                  </a:lnTo>
                  <a:lnTo>
                    <a:pt x="237" y="930"/>
                  </a:lnTo>
                  <a:lnTo>
                    <a:pt x="273" y="922"/>
                  </a:lnTo>
                  <a:lnTo>
                    <a:pt x="308" y="916"/>
                  </a:lnTo>
                  <a:lnTo>
                    <a:pt x="345" y="910"/>
                  </a:lnTo>
                  <a:lnTo>
                    <a:pt x="382" y="904"/>
                  </a:lnTo>
                  <a:lnTo>
                    <a:pt x="419" y="900"/>
                  </a:lnTo>
                  <a:lnTo>
                    <a:pt x="457" y="895"/>
                  </a:lnTo>
                  <a:lnTo>
                    <a:pt x="495" y="893"/>
                  </a:lnTo>
                  <a:lnTo>
                    <a:pt x="535" y="890"/>
                  </a:lnTo>
                  <a:lnTo>
                    <a:pt x="573" y="888"/>
                  </a:lnTo>
                  <a:lnTo>
                    <a:pt x="8220" y="888"/>
                  </a:lnTo>
                  <a:lnTo>
                    <a:pt x="10437" y="0"/>
                  </a:lnTo>
                  <a:lnTo>
                    <a:pt x="3041" y="0"/>
                  </a:lnTo>
                  <a:lnTo>
                    <a:pt x="2992" y="3"/>
                  </a:lnTo>
                  <a:lnTo>
                    <a:pt x="2945" y="7"/>
                  </a:lnTo>
                  <a:lnTo>
                    <a:pt x="2900" y="13"/>
                  </a:lnTo>
                  <a:lnTo>
                    <a:pt x="2854" y="19"/>
                  </a:lnTo>
                  <a:lnTo>
                    <a:pt x="2811" y="28"/>
                  </a:lnTo>
                  <a:lnTo>
                    <a:pt x="2768" y="36"/>
                  </a:lnTo>
                  <a:lnTo>
                    <a:pt x="2726" y="47"/>
                  </a:lnTo>
                  <a:lnTo>
                    <a:pt x="2685" y="60"/>
                  </a:lnTo>
                  <a:close/>
                </a:path>
              </a:pathLst>
            </a:custGeom>
            <a:solidFill>
              <a:srgbClr val="3399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19" name="Freeform 125">
              <a:extLst>
                <a:ext uri="{FF2B5EF4-FFF2-40B4-BE49-F238E27FC236}">
                  <a16:creationId xmlns:a16="http://schemas.microsoft.com/office/drawing/2014/main" id="{AABEFFC3-17A1-4997-AED5-BEBEF50A96C0}"/>
                </a:ext>
              </a:extLst>
            </p:cNvPr>
            <p:cNvSpPr>
              <a:spLocks/>
            </p:cNvSpPr>
            <p:nvPr/>
          </p:nvSpPr>
          <p:spPr bwMode="auto">
            <a:xfrm>
              <a:off x="2474" y="1868"/>
              <a:ext cx="2608" cy="250"/>
            </a:xfrm>
            <a:custGeom>
              <a:avLst/>
              <a:gdLst>
                <a:gd name="T0" fmla="*/ 671 w 10437"/>
                <a:gd name="T1" fmla="*/ 15 h 1001"/>
                <a:gd name="T2" fmla="*/ 0 w 10437"/>
                <a:gd name="T3" fmla="*/ 250 h 1001"/>
                <a:gd name="T4" fmla="*/ 8 w 10437"/>
                <a:gd name="T5" fmla="*/ 247 h 1001"/>
                <a:gd name="T6" fmla="*/ 16 w 10437"/>
                <a:gd name="T7" fmla="*/ 244 h 1001"/>
                <a:gd name="T8" fmla="*/ 25 w 10437"/>
                <a:gd name="T9" fmla="*/ 242 h 1001"/>
                <a:gd name="T10" fmla="*/ 33 w 10437"/>
                <a:gd name="T11" fmla="*/ 239 h 1001"/>
                <a:gd name="T12" fmla="*/ 42 w 10437"/>
                <a:gd name="T13" fmla="*/ 237 h 1001"/>
                <a:gd name="T14" fmla="*/ 50 w 10437"/>
                <a:gd name="T15" fmla="*/ 234 h 1001"/>
                <a:gd name="T16" fmla="*/ 59 w 10437"/>
                <a:gd name="T17" fmla="*/ 232 h 1001"/>
                <a:gd name="T18" fmla="*/ 68 w 10437"/>
                <a:gd name="T19" fmla="*/ 230 h 1001"/>
                <a:gd name="T20" fmla="*/ 77 w 10437"/>
                <a:gd name="T21" fmla="*/ 229 h 1001"/>
                <a:gd name="T22" fmla="*/ 86 w 10437"/>
                <a:gd name="T23" fmla="*/ 227 h 1001"/>
                <a:gd name="T24" fmla="*/ 95 w 10437"/>
                <a:gd name="T25" fmla="*/ 226 h 1001"/>
                <a:gd name="T26" fmla="*/ 105 w 10437"/>
                <a:gd name="T27" fmla="*/ 225 h 1001"/>
                <a:gd name="T28" fmla="*/ 114 w 10437"/>
                <a:gd name="T29" fmla="*/ 224 h 1001"/>
                <a:gd name="T30" fmla="*/ 124 w 10437"/>
                <a:gd name="T31" fmla="*/ 223 h 1001"/>
                <a:gd name="T32" fmla="*/ 134 w 10437"/>
                <a:gd name="T33" fmla="*/ 222 h 1001"/>
                <a:gd name="T34" fmla="*/ 143 w 10437"/>
                <a:gd name="T35" fmla="*/ 222 h 1001"/>
                <a:gd name="T36" fmla="*/ 2054 w 10437"/>
                <a:gd name="T37" fmla="*/ 222 h 1001"/>
                <a:gd name="T38" fmla="*/ 2608 w 10437"/>
                <a:gd name="T39" fmla="*/ 0 h 1001"/>
                <a:gd name="T40" fmla="*/ 760 w 10437"/>
                <a:gd name="T41" fmla="*/ 0 h 1001"/>
                <a:gd name="T42" fmla="*/ 748 w 10437"/>
                <a:gd name="T43" fmla="*/ 1 h 1001"/>
                <a:gd name="T44" fmla="*/ 736 w 10437"/>
                <a:gd name="T45" fmla="*/ 2 h 1001"/>
                <a:gd name="T46" fmla="*/ 725 w 10437"/>
                <a:gd name="T47" fmla="*/ 3 h 1001"/>
                <a:gd name="T48" fmla="*/ 713 w 10437"/>
                <a:gd name="T49" fmla="*/ 5 h 1001"/>
                <a:gd name="T50" fmla="*/ 702 w 10437"/>
                <a:gd name="T51" fmla="*/ 7 h 1001"/>
                <a:gd name="T52" fmla="*/ 692 w 10437"/>
                <a:gd name="T53" fmla="*/ 9 h 1001"/>
                <a:gd name="T54" fmla="*/ 681 w 10437"/>
                <a:gd name="T55" fmla="*/ 12 h 1001"/>
                <a:gd name="T56" fmla="*/ 671 w 10437"/>
                <a:gd name="T57" fmla="*/ 15 h 10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37"/>
                <a:gd name="T88" fmla="*/ 0 h 1001"/>
                <a:gd name="T89" fmla="*/ 10437 w 10437"/>
                <a:gd name="T90" fmla="*/ 1001 h 10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37" h="1001">
                  <a:moveTo>
                    <a:pt x="2685" y="60"/>
                  </a:moveTo>
                  <a:lnTo>
                    <a:pt x="0" y="1001"/>
                  </a:lnTo>
                  <a:lnTo>
                    <a:pt x="33" y="989"/>
                  </a:lnTo>
                  <a:lnTo>
                    <a:pt x="66" y="978"/>
                  </a:lnTo>
                  <a:lnTo>
                    <a:pt x="99" y="967"/>
                  </a:lnTo>
                  <a:lnTo>
                    <a:pt x="133" y="957"/>
                  </a:lnTo>
                  <a:lnTo>
                    <a:pt x="167" y="947"/>
                  </a:lnTo>
                  <a:lnTo>
                    <a:pt x="202" y="938"/>
                  </a:lnTo>
                  <a:lnTo>
                    <a:pt x="237" y="930"/>
                  </a:lnTo>
                  <a:lnTo>
                    <a:pt x="273" y="922"/>
                  </a:lnTo>
                  <a:lnTo>
                    <a:pt x="308" y="916"/>
                  </a:lnTo>
                  <a:lnTo>
                    <a:pt x="345" y="910"/>
                  </a:lnTo>
                  <a:lnTo>
                    <a:pt x="382" y="904"/>
                  </a:lnTo>
                  <a:lnTo>
                    <a:pt x="419" y="900"/>
                  </a:lnTo>
                  <a:lnTo>
                    <a:pt x="457" y="895"/>
                  </a:lnTo>
                  <a:lnTo>
                    <a:pt x="495" y="893"/>
                  </a:lnTo>
                  <a:lnTo>
                    <a:pt x="535" y="890"/>
                  </a:lnTo>
                  <a:lnTo>
                    <a:pt x="573" y="888"/>
                  </a:lnTo>
                  <a:lnTo>
                    <a:pt x="8220" y="888"/>
                  </a:lnTo>
                  <a:lnTo>
                    <a:pt x="10437" y="0"/>
                  </a:lnTo>
                  <a:lnTo>
                    <a:pt x="3041" y="0"/>
                  </a:lnTo>
                  <a:lnTo>
                    <a:pt x="2992" y="3"/>
                  </a:lnTo>
                  <a:lnTo>
                    <a:pt x="2945" y="7"/>
                  </a:lnTo>
                  <a:lnTo>
                    <a:pt x="2900" y="13"/>
                  </a:lnTo>
                  <a:lnTo>
                    <a:pt x="2854" y="19"/>
                  </a:lnTo>
                  <a:lnTo>
                    <a:pt x="2811" y="28"/>
                  </a:lnTo>
                  <a:lnTo>
                    <a:pt x="2768" y="36"/>
                  </a:lnTo>
                  <a:lnTo>
                    <a:pt x="2726" y="47"/>
                  </a:lnTo>
                  <a:lnTo>
                    <a:pt x="2685" y="6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20" name="Freeform 126">
              <a:extLst>
                <a:ext uri="{FF2B5EF4-FFF2-40B4-BE49-F238E27FC236}">
                  <a16:creationId xmlns:a16="http://schemas.microsoft.com/office/drawing/2014/main" id="{2DF2658C-D1A5-46C8-861C-743F4E169782}"/>
                </a:ext>
              </a:extLst>
            </p:cNvPr>
            <p:cNvSpPr>
              <a:spLocks/>
            </p:cNvSpPr>
            <p:nvPr/>
          </p:nvSpPr>
          <p:spPr bwMode="auto">
            <a:xfrm>
              <a:off x="2242" y="2454"/>
              <a:ext cx="355" cy="354"/>
            </a:xfrm>
            <a:custGeom>
              <a:avLst/>
              <a:gdLst>
                <a:gd name="T0" fmla="*/ 348 w 1420"/>
                <a:gd name="T1" fmla="*/ 18 h 1418"/>
                <a:gd name="T2" fmla="*/ 345 w 1420"/>
                <a:gd name="T3" fmla="*/ 44 h 1418"/>
                <a:gd name="T4" fmla="*/ 341 w 1420"/>
                <a:gd name="T5" fmla="*/ 70 h 1418"/>
                <a:gd name="T6" fmla="*/ 335 w 1420"/>
                <a:gd name="T7" fmla="*/ 95 h 1418"/>
                <a:gd name="T8" fmla="*/ 327 w 1420"/>
                <a:gd name="T9" fmla="*/ 120 h 1418"/>
                <a:gd name="T10" fmla="*/ 317 w 1420"/>
                <a:gd name="T11" fmla="*/ 143 h 1418"/>
                <a:gd name="T12" fmla="*/ 306 w 1420"/>
                <a:gd name="T13" fmla="*/ 166 h 1418"/>
                <a:gd name="T14" fmla="*/ 293 w 1420"/>
                <a:gd name="T15" fmla="*/ 187 h 1418"/>
                <a:gd name="T16" fmla="*/ 279 w 1420"/>
                <a:gd name="T17" fmla="*/ 208 h 1418"/>
                <a:gd name="T18" fmla="*/ 263 w 1420"/>
                <a:gd name="T19" fmla="*/ 227 h 1418"/>
                <a:gd name="T20" fmla="*/ 246 w 1420"/>
                <a:gd name="T21" fmla="*/ 245 h 1418"/>
                <a:gd name="T22" fmla="*/ 228 w 1420"/>
                <a:gd name="T23" fmla="*/ 262 h 1418"/>
                <a:gd name="T24" fmla="*/ 208 w 1420"/>
                <a:gd name="T25" fmla="*/ 278 h 1418"/>
                <a:gd name="T26" fmla="*/ 187 w 1420"/>
                <a:gd name="T27" fmla="*/ 293 h 1418"/>
                <a:gd name="T28" fmla="*/ 166 w 1420"/>
                <a:gd name="T29" fmla="*/ 305 h 1418"/>
                <a:gd name="T30" fmla="*/ 143 w 1420"/>
                <a:gd name="T31" fmla="*/ 317 h 1418"/>
                <a:gd name="T32" fmla="*/ 120 w 1420"/>
                <a:gd name="T33" fmla="*/ 326 h 1418"/>
                <a:gd name="T34" fmla="*/ 95 w 1420"/>
                <a:gd name="T35" fmla="*/ 334 h 1418"/>
                <a:gd name="T36" fmla="*/ 70 w 1420"/>
                <a:gd name="T37" fmla="*/ 340 h 1418"/>
                <a:gd name="T38" fmla="*/ 44 w 1420"/>
                <a:gd name="T39" fmla="*/ 344 h 1418"/>
                <a:gd name="T40" fmla="*/ 18 w 1420"/>
                <a:gd name="T41" fmla="*/ 347 h 1418"/>
                <a:gd name="T42" fmla="*/ 0 w 1420"/>
                <a:gd name="T43" fmla="*/ 354 h 1418"/>
                <a:gd name="T44" fmla="*/ 27 w 1420"/>
                <a:gd name="T45" fmla="*/ 353 h 1418"/>
                <a:gd name="T46" fmla="*/ 54 w 1420"/>
                <a:gd name="T47" fmla="*/ 350 h 1418"/>
                <a:gd name="T48" fmla="*/ 80 w 1420"/>
                <a:gd name="T49" fmla="*/ 345 h 1418"/>
                <a:gd name="T50" fmla="*/ 105 w 1420"/>
                <a:gd name="T51" fmla="*/ 338 h 1418"/>
                <a:gd name="T52" fmla="*/ 130 w 1420"/>
                <a:gd name="T53" fmla="*/ 330 h 1418"/>
                <a:gd name="T54" fmla="*/ 154 w 1420"/>
                <a:gd name="T55" fmla="*/ 319 h 1418"/>
                <a:gd name="T56" fmla="*/ 177 w 1420"/>
                <a:gd name="T57" fmla="*/ 307 h 1418"/>
                <a:gd name="T58" fmla="*/ 198 w 1420"/>
                <a:gd name="T59" fmla="*/ 294 h 1418"/>
                <a:gd name="T60" fmla="*/ 219 w 1420"/>
                <a:gd name="T61" fmla="*/ 279 h 1418"/>
                <a:gd name="T62" fmla="*/ 239 w 1420"/>
                <a:gd name="T63" fmla="*/ 262 h 1418"/>
                <a:gd name="T64" fmla="*/ 257 w 1420"/>
                <a:gd name="T65" fmla="*/ 245 h 1418"/>
                <a:gd name="T66" fmla="*/ 274 w 1420"/>
                <a:gd name="T67" fmla="*/ 225 h 1418"/>
                <a:gd name="T68" fmla="*/ 290 w 1420"/>
                <a:gd name="T69" fmla="*/ 205 h 1418"/>
                <a:gd name="T70" fmla="*/ 304 w 1420"/>
                <a:gd name="T71" fmla="*/ 184 h 1418"/>
                <a:gd name="T72" fmla="*/ 316 w 1420"/>
                <a:gd name="T73" fmla="*/ 161 h 1418"/>
                <a:gd name="T74" fmla="*/ 327 w 1420"/>
                <a:gd name="T75" fmla="*/ 138 h 1418"/>
                <a:gd name="T76" fmla="*/ 336 w 1420"/>
                <a:gd name="T77" fmla="*/ 114 h 1418"/>
                <a:gd name="T78" fmla="*/ 344 w 1420"/>
                <a:gd name="T79" fmla="*/ 89 h 1418"/>
                <a:gd name="T80" fmla="*/ 350 w 1420"/>
                <a:gd name="T81" fmla="*/ 63 h 1418"/>
                <a:gd name="T82" fmla="*/ 353 w 1420"/>
                <a:gd name="T83" fmla="*/ 36 h 1418"/>
                <a:gd name="T84" fmla="*/ 355 w 1420"/>
                <a:gd name="T85" fmla="*/ 9 h 14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20"/>
                <a:gd name="T130" fmla="*/ 0 h 1418"/>
                <a:gd name="T131" fmla="*/ 1420 w 1420"/>
                <a:gd name="T132" fmla="*/ 1418 h 14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20" h="1418">
                  <a:moveTo>
                    <a:pt x="1392" y="0"/>
                  </a:moveTo>
                  <a:lnTo>
                    <a:pt x="1391" y="37"/>
                  </a:lnTo>
                  <a:lnTo>
                    <a:pt x="1390" y="73"/>
                  </a:lnTo>
                  <a:lnTo>
                    <a:pt x="1387" y="107"/>
                  </a:lnTo>
                  <a:lnTo>
                    <a:pt x="1385" y="143"/>
                  </a:lnTo>
                  <a:lnTo>
                    <a:pt x="1381" y="177"/>
                  </a:lnTo>
                  <a:lnTo>
                    <a:pt x="1376" y="213"/>
                  </a:lnTo>
                  <a:lnTo>
                    <a:pt x="1370" y="246"/>
                  </a:lnTo>
                  <a:lnTo>
                    <a:pt x="1364" y="281"/>
                  </a:lnTo>
                  <a:lnTo>
                    <a:pt x="1356" y="315"/>
                  </a:lnTo>
                  <a:lnTo>
                    <a:pt x="1348" y="348"/>
                  </a:lnTo>
                  <a:lnTo>
                    <a:pt x="1339" y="382"/>
                  </a:lnTo>
                  <a:lnTo>
                    <a:pt x="1329" y="414"/>
                  </a:lnTo>
                  <a:lnTo>
                    <a:pt x="1318" y="447"/>
                  </a:lnTo>
                  <a:lnTo>
                    <a:pt x="1307" y="479"/>
                  </a:lnTo>
                  <a:lnTo>
                    <a:pt x="1295" y="511"/>
                  </a:lnTo>
                  <a:lnTo>
                    <a:pt x="1282" y="542"/>
                  </a:lnTo>
                  <a:lnTo>
                    <a:pt x="1269" y="572"/>
                  </a:lnTo>
                  <a:lnTo>
                    <a:pt x="1254" y="603"/>
                  </a:lnTo>
                  <a:lnTo>
                    <a:pt x="1239" y="634"/>
                  </a:lnTo>
                  <a:lnTo>
                    <a:pt x="1223" y="663"/>
                  </a:lnTo>
                  <a:lnTo>
                    <a:pt x="1207" y="693"/>
                  </a:lnTo>
                  <a:lnTo>
                    <a:pt x="1190" y="721"/>
                  </a:lnTo>
                  <a:lnTo>
                    <a:pt x="1173" y="750"/>
                  </a:lnTo>
                  <a:lnTo>
                    <a:pt x="1154" y="778"/>
                  </a:lnTo>
                  <a:lnTo>
                    <a:pt x="1135" y="805"/>
                  </a:lnTo>
                  <a:lnTo>
                    <a:pt x="1115" y="832"/>
                  </a:lnTo>
                  <a:lnTo>
                    <a:pt x="1094" y="859"/>
                  </a:lnTo>
                  <a:lnTo>
                    <a:pt x="1073" y="885"/>
                  </a:lnTo>
                  <a:lnTo>
                    <a:pt x="1052" y="911"/>
                  </a:lnTo>
                  <a:lnTo>
                    <a:pt x="1030" y="935"/>
                  </a:lnTo>
                  <a:lnTo>
                    <a:pt x="1007" y="960"/>
                  </a:lnTo>
                  <a:lnTo>
                    <a:pt x="983" y="983"/>
                  </a:lnTo>
                  <a:lnTo>
                    <a:pt x="960" y="1007"/>
                  </a:lnTo>
                  <a:lnTo>
                    <a:pt x="935" y="1030"/>
                  </a:lnTo>
                  <a:lnTo>
                    <a:pt x="911" y="1051"/>
                  </a:lnTo>
                  <a:lnTo>
                    <a:pt x="885" y="1073"/>
                  </a:lnTo>
                  <a:lnTo>
                    <a:pt x="859" y="1094"/>
                  </a:lnTo>
                  <a:lnTo>
                    <a:pt x="832" y="1114"/>
                  </a:lnTo>
                  <a:lnTo>
                    <a:pt x="805" y="1134"/>
                  </a:lnTo>
                  <a:lnTo>
                    <a:pt x="778" y="1153"/>
                  </a:lnTo>
                  <a:lnTo>
                    <a:pt x="749" y="1172"/>
                  </a:lnTo>
                  <a:lnTo>
                    <a:pt x="721" y="1189"/>
                  </a:lnTo>
                  <a:lnTo>
                    <a:pt x="693" y="1206"/>
                  </a:lnTo>
                  <a:lnTo>
                    <a:pt x="663" y="1222"/>
                  </a:lnTo>
                  <a:lnTo>
                    <a:pt x="634" y="1238"/>
                  </a:lnTo>
                  <a:lnTo>
                    <a:pt x="603" y="1253"/>
                  </a:lnTo>
                  <a:lnTo>
                    <a:pt x="572" y="1268"/>
                  </a:lnTo>
                  <a:lnTo>
                    <a:pt x="541" y="1281"/>
                  </a:lnTo>
                  <a:lnTo>
                    <a:pt x="511" y="1294"/>
                  </a:lnTo>
                  <a:lnTo>
                    <a:pt x="479" y="1306"/>
                  </a:lnTo>
                  <a:lnTo>
                    <a:pt x="447" y="1317"/>
                  </a:lnTo>
                  <a:lnTo>
                    <a:pt x="413" y="1328"/>
                  </a:lnTo>
                  <a:lnTo>
                    <a:pt x="380" y="1338"/>
                  </a:lnTo>
                  <a:lnTo>
                    <a:pt x="347" y="1347"/>
                  </a:lnTo>
                  <a:lnTo>
                    <a:pt x="314" y="1355"/>
                  </a:lnTo>
                  <a:lnTo>
                    <a:pt x="280" y="1363"/>
                  </a:lnTo>
                  <a:lnTo>
                    <a:pt x="246" y="1369"/>
                  </a:lnTo>
                  <a:lnTo>
                    <a:pt x="212" y="1374"/>
                  </a:lnTo>
                  <a:lnTo>
                    <a:pt x="177" y="1379"/>
                  </a:lnTo>
                  <a:lnTo>
                    <a:pt x="141" y="1384"/>
                  </a:lnTo>
                  <a:lnTo>
                    <a:pt x="107" y="1386"/>
                  </a:lnTo>
                  <a:lnTo>
                    <a:pt x="71" y="1388"/>
                  </a:lnTo>
                  <a:lnTo>
                    <a:pt x="35" y="1390"/>
                  </a:lnTo>
                  <a:lnTo>
                    <a:pt x="0" y="1390"/>
                  </a:lnTo>
                  <a:lnTo>
                    <a:pt x="0" y="1418"/>
                  </a:lnTo>
                  <a:lnTo>
                    <a:pt x="37" y="1418"/>
                  </a:lnTo>
                  <a:lnTo>
                    <a:pt x="72" y="1417"/>
                  </a:lnTo>
                  <a:lnTo>
                    <a:pt x="109" y="1414"/>
                  </a:lnTo>
                  <a:lnTo>
                    <a:pt x="145" y="1411"/>
                  </a:lnTo>
                  <a:lnTo>
                    <a:pt x="181" y="1407"/>
                  </a:lnTo>
                  <a:lnTo>
                    <a:pt x="215" y="1402"/>
                  </a:lnTo>
                  <a:lnTo>
                    <a:pt x="251" y="1396"/>
                  </a:lnTo>
                  <a:lnTo>
                    <a:pt x="285" y="1390"/>
                  </a:lnTo>
                  <a:lnTo>
                    <a:pt x="320" y="1382"/>
                  </a:lnTo>
                  <a:lnTo>
                    <a:pt x="354" y="1374"/>
                  </a:lnTo>
                  <a:lnTo>
                    <a:pt x="389" y="1365"/>
                  </a:lnTo>
                  <a:lnTo>
                    <a:pt x="422" y="1355"/>
                  </a:lnTo>
                  <a:lnTo>
                    <a:pt x="455" y="1344"/>
                  </a:lnTo>
                  <a:lnTo>
                    <a:pt x="487" y="1333"/>
                  </a:lnTo>
                  <a:lnTo>
                    <a:pt x="521" y="1321"/>
                  </a:lnTo>
                  <a:lnTo>
                    <a:pt x="553" y="1307"/>
                  </a:lnTo>
                  <a:lnTo>
                    <a:pt x="585" y="1294"/>
                  </a:lnTo>
                  <a:lnTo>
                    <a:pt x="615" y="1279"/>
                  </a:lnTo>
                  <a:lnTo>
                    <a:pt x="646" y="1264"/>
                  </a:lnTo>
                  <a:lnTo>
                    <a:pt x="677" y="1248"/>
                  </a:lnTo>
                  <a:lnTo>
                    <a:pt x="706" y="1231"/>
                  </a:lnTo>
                  <a:lnTo>
                    <a:pt x="736" y="1214"/>
                  </a:lnTo>
                  <a:lnTo>
                    <a:pt x="765" y="1195"/>
                  </a:lnTo>
                  <a:lnTo>
                    <a:pt x="794" y="1177"/>
                  </a:lnTo>
                  <a:lnTo>
                    <a:pt x="822" y="1157"/>
                  </a:lnTo>
                  <a:lnTo>
                    <a:pt x="849" y="1137"/>
                  </a:lnTo>
                  <a:lnTo>
                    <a:pt x="876" y="1116"/>
                  </a:lnTo>
                  <a:lnTo>
                    <a:pt x="903" y="1095"/>
                  </a:lnTo>
                  <a:lnTo>
                    <a:pt x="929" y="1073"/>
                  </a:lnTo>
                  <a:lnTo>
                    <a:pt x="955" y="1050"/>
                  </a:lnTo>
                  <a:lnTo>
                    <a:pt x="980" y="1028"/>
                  </a:lnTo>
                  <a:lnTo>
                    <a:pt x="1004" y="1003"/>
                  </a:lnTo>
                  <a:lnTo>
                    <a:pt x="1028" y="980"/>
                  </a:lnTo>
                  <a:lnTo>
                    <a:pt x="1051" y="954"/>
                  </a:lnTo>
                  <a:lnTo>
                    <a:pt x="1073" y="929"/>
                  </a:lnTo>
                  <a:lnTo>
                    <a:pt x="1095" y="903"/>
                  </a:lnTo>
                  <a:lnTo>
                    <a:pt x="1116" y="876"/>
                  </a:lnTo>
                  <a:lnTo>
                    <a:pt x="1137" y="849"/>
                  </a:lnTo>
                  <a:lnTo>
                    <a:pt x="1158" y="822"/>
                  </a:lnTo>
                  <a:lnTo>
                    <a:pt x="1178" y="794"/>
                  </a:lnTo>
                  <a:lnTo>
                    <a:pt x="1196" y="766"/>
                  </a:lnTo>
                  <a:lnTo>
                    <a:pt x="1214" y="736"/>
                  </a:lnTo>
                  <a:lnTo>
                    <a:pt x="1232" y="707"/>
                  </a:lnTo>
                  <a:lnTo>
                    <a:pt x="1248" y="677"/>
                  </a:lnTo>
                  <a:lnTo>
                    <a:pt x="1264" y="646"/>
                  </a:lnTo>
                  <a:lnTo>
                    <a:pt x="1280" y="615"/>
                  </a:lnTo>
                  <a:lnTo>
                    <a:pt x="1295" y="585"/>
                  </a:lnTo>
                  <a:lnTo>
                    <a:pt x="1308" y="553"/>
                  </a:lnTo>
                  <a:lnTo>
                    <a:pt x="1322" y="521"/>
                  </a:lnTo>
                  <a:lnTo>
                    <a:pt x="1334" y="489"/>
                  </a:lnTo>
                  <a:lnTo>
                    <a:pt x="1345" y="455"/>
                  </a:lnTo>
                  <a:lnTo>
                    <a:pt x="1356" y="422"/>
                  </a:lnTo>
                  <a:lnTo>
                    <a:pt x="1366" y="389"/>
                  </a:lnTo>
                  <a:lnTo>
                    <a:pt x="1375" y="356"/>
                  </a:lnTo>
                  <a:lnTo>
                    <a:pt x="1383" y="321"/>
                  </a:lnTo>
                  <a:lnTo>
                    <a:pt x="1391" y="287"/>
                  </a:lnTo>
                  <a:lnTo>
                    <a:pt x="1398" y="252"/>
                  </a:lnTo>
                  <a:lnTo>
                    <a:pt x="1403" y="217"/>
                  </a:lnTo>
                  <a:lnTo>
                    <a:pt x="1408" y="181"/>
                  </a:lnTo>
                  <a:lnTo>
                    <a:pt x="1413" y="145"/>
                  </a:lnTo>
                  <a:lnTo>
                    <a:pt x="1415" y="110"/>
                  </a:lnTo>
                  <a:lnTo>
                    <a:pt x="1418" y="74"/>
                  </a:lnTo>
                  <a:lnTo>
                    <a:pt x="1419" y="37"/>
                  </a:lnTo>
                  <a:lnTo>
                    <a:pt x="1420" y="0"/>
                  </a:lnTo>
                  <a:lnTo>
                    <a:pt x="1392" y="0"/>
                  </a:lnTo>
                  <a:close/>
                </a:path>
              </a:pathLst>
            </a:custGeom>
            <a:solidFill>
              <a:srgbClr val="000000"/>
            </a:solidFill>
            <a:ln w="9525">
              <a:solidFill>
                <a:schemeClr val="tx1"/>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21" name="Freeform 127">
              <a:extLst>
                <a:ext uri="{FF2B5EF4-FFF2-40B4-BE49-F238E27FC236}">
                  <a16:creationId xmlns:a16="http://schemas.microsoft.com/office/drawing/2014/main" id="{251B858E-EC45-4813-BC35-7B26AAABD2C0}"/>
                </a:ext>
              </a:extLst>
            </p:cNvPr>
            <p:cNvSpPr>
              <a:spLocks/>
            </p:cNvSpPr>
            <p:nvPr/>
          </p:nvSpPr>
          <p:spPr bwMode="auto">
            <a:xfrm>
              <a:off x="2313" y="2106"/>
              <a:ext cx="284" cy="348"/>
            </a:xfrm>
            <a:custGeom>
              <a:avLst/>
              <a:gdLst>
                <a:gd name="T0" fmla="*/ 7 w 1138"/>
                <a:gd name="T1" fmla="*/ 8 h 1391"/>
                <a:gd name="T2" fmla="*/ 22 w 1138"/>
                <a:gd name="T3" fmla="*/ 12 h 1391"/>
                <a:gd name="T4" fmla="*/ 36 w 1138"/>
                <a:gd name="T5" fmla="*/ 16 h 1391"/>
                <a:gd name="T6" fmla="*/ 50 w 1138"/>
                <a:gd name="T7" fmla="*/ 21 h 1391"/>
                <a:gd name="T8" fmla="*/ 64 w 1138"/>
                <a:gd name="T9" fmla="*/ 27 h 1391"/>
                <a:gd name="T10" fmla="*/ 77 w 1138"/>
                <a:gd name="T11" fmla="*/ 33 h 1391"/>
                <a:gd name="T12" fmla="*/ 91 w 1138"/>
                <a:gd name="T13" fmla="*/ 40 h 1391"/>
                <a:gd name="T14" fmla="*/ 104 w 1138"/>
                <a:gd name="T15" fmla="*/ 47 h 1391"/>
                <a:gd name="T16" fmla="*/ 116 w 1138"/>
                <a:gd name="T17" fmla="*/ 54 h 1391"/>
                <a:gd name="T18" fmla="*/ 128 w 1138"/>
                <a:gd name="T19" fmla="*/ 62 h 1391"/>
                <a:gd name="T20" fmla="*/ 145 w 1138"/>
                <a:gd name="T21" fmla="*/ 76 h 1391"/>
                <a:gd name="T22" fmla="*/ 168 w 1138"/>
                <a:gd name="T23" fmla="*/ 95 h 1391"/>
                <a:gd name="T24" fmla="*/ 188 w 1138"/>
                <a:gd name="T25" fmla="*/ 116 h 1391"/>
                <a:gd name="T26" fmla="*/ 202 w 1138"/>
                <a:gd name="T27" fmla="*/ 132 h 1391"/>
                <a:gd name="T28" fmla="*/ 211 w 1138"/>
                <a:gd name="T29" fmla="*/ 144 h 1391"/>
                <a:gd name="T30" fmla="*/ 219 w 1138"/>
                <a:gd name="T31" fmla="*/ 156 h 1391"/>
                <a:gd name="T32" fmla="*/ 227 w 1138"/>
                <a:gd name="T33" fmla="*/ 168 h 1391"/>
                <a:gd name="T34" fmla="*/ 235 w 1138"/>
                <a:gd name="T35" fmla="*/ 181 h 1391"/>
                <a:gd name="T36" fmla="*/ 241 w 1138"/>
                <a:gd name="T37" fmla="*/ 194 h 1391"/>
                <a:gd name="T38" fmla="*/ 248 w 1138"/>
                <a:gd name="T39" fmla="*/ 208 h 1391"/>
                <a:gd name="T40" fmla="*/ 253 w 1138"/>
                <a:gd name="T41" fmla="*/ 221 h 1391"/>
                <a:gd name="T42" fmla="*/ 258 w 1138"/>
                <a:gd name="T43" fmla="*/ 235 h 1391"/>
                <a:gd name="T44" fmla="*/ 263 w 1138"/>
                <a:gd name="T45" fmla="*/ 250 h 1391"/>
                <a:gd name="T46" fmla="*/ 267 w 1138"/>
                <a:gd name="T47" fmla="*/ 264 h 1391"/>
                <a:gd name="T48" fmla="*/ 270 w 1138"/>
                <a:gd name="T49" fmla="*/ 279 h 1391"/>
                <a:gd name="T50" fmla="*/ 273 w 1138"/>
                <a:gd name="T51" fmla="*/ 294 h 1391"/>
                <a:gd name="T52" fmla="*/ 275 w 1138"/>
                <a:gd name="T53" fmla="*/ 309 h 1391"/>
                <a:gd name="T54" fmla="*/ 276 w 1138"/>
                <a:gd name="T55" fmla="*/ 324 h 1391"/>
                <a:gd name="T56" fmla="*/ 277 w 1138"/>
                <a:gd name="T57" fmla="*/ 340 h 1391"/>
                <a:gd name="T58" fmla="*/ 284 w 1138"/>
                <a:gd name="T59" fmla="*/ 348 h 1391"/>
                <a:gd name="T60" fmla="*/ 284 w 1138"/>
                <a:gd name="T61" fmla="*/ 332 h 1391"/>
                <a:gd name="T62" fmla="*/ 283 w 1138"/>
                <a:gd name="T63" fmla="*/ 316 h 1391"/>
                <a:gd name="T64" fmla="*/ 281 w 1138"/>
                <a:gd name="T65" fmla="*/ 300 h 1391"/>
                <a:gd name="T66" fmla="*/ 279 w 1138"/>
                <a:gd name="T67" fmla="*/ 285 h 1391"/>
                <a:gd name="T68" fmla="*/ 276 w 1138"/>
                <a:gd name="T69" fmla="*/ 270 h 1391"/>
                <a:gd name="T70" fmla="*/ 272 w 1138"/>
                <a:gd name="T71" fmla="*/ 255 h 1391"/>
                <a:gd name="T72" fmla="*/ 268 w 1138"/>
                <a:gd name="T73" fmla="*/ 240 h 1391"/>
                <a:gd name="T74" fmla="*/ 263 w 1138"/>
                <a:gd name="T75" fmla="*/ 226 h 1391"/>
                <a:gd name="T76" fmla="*/ 257 w 1138"/>
                <a:gd name="T77" fmla="*/ 212 h 1391"/>
                <a:gd name="T78" fmla="*/ 251 w 1138"/>
                <a:gd name="T79" fmla="*/ 198 h 1391"/>
                <a:gd name="T80" fmla="*/ 244 w 1138"/>
                <a:gd name="T81" fmla="*/ 184 h 1391"/>
                <a:gd name="T82" fmla="*/ 237 w 1138"/>
                <a:gd name="T83" fmla="*/ 171 h 1391"/>
                <a:gd name="T84" fmla="*/ 229 w 1138"/>
                <a:gd name="T85" fmla="*/ 158 h 1391"/>
                <a:gd name="T86" fmla="*/ 221 w 1138"/>
                <a:gd name="T87" fmla="*/ 146 h 1391"/>
                <a:gd name="T88" fmla="*/ 212 w 1138"/>
                <a:gd name="T89" fmla="*/ 134 h 1391"/>
                <a:gd name="T90" fmla="*/ 203 w 1138"/>
                <a:gd name="T91" fmla="*/ 122 h 1391"/>
                <a:gd name="T92" fmla="*/ 183 w 1138"/>
                <a:gd name="T93" fmla="*/ 100 h 1391"/>
                <a:gd name="T94" fmla="*/ 161 w 1138"/>
                <a:gd name="T95" fmla="*/ 80 h 1391"/>
                <a:gd name="T96" fmla="*/ 138 w 1138"/>
                <a:gd name="T97" fmla="*/ 61 h 1391"/>
                <a:gd name="T98" fmla="*/ 126 w 1138"/>
                <a:gd name="T99" fmla="*/ 52 h 1391"/>
                <a:gd name="T100" fmla="*/ 113 w 1138"/>
                <a:gd name="T101" fmla="*/ 44 h 1391"/>
                <a:gd name="T102" fmla="*/ 100 w 1138"/>
                <a:gd name="T103" fmla="*/ 37 h 1391"/>
                <a:gd name="T104" fmla="*/ 87 w 1138"/>
                <a:gd name="T105" fmla="*/ 30 h 1391"/>
                <a:gd name="T106" fmla="*/ 74 w 1138"/>
                <a:gd name="T107" fmla="*/ 23 h 1391"/>
                <a:gd name="T108" fmla="*/ 60 w 1138"/>
                <a:gd name="T109" fmla="*/ 17 h 1391"/>
                <a:gd name="T110" fmla="*/ 45 w 1138"/>
                <a:gd name="T111" fmla="*/ 12 h 1391"/>
                <a:gd name="T112" fmla="*/ 31 w 1138"/>
                <a:gd name="T113" fmla="*/ 8 h 1391"/>
                <a:gd name="T114" fmla="*/ 16 w 1138"/>
                <a:gd name="T115" fmla="*/ 4 h 1391"/>
                <a:gd name="T116" fmla="*/ 1 w 1138"/>
                <a:gd name="T117" fmla="*/ 0 h 13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38"/>
                <a:gd name="T178" fmla="*/ 0 h 1391"/>
                <a:gd name="T179" fmla="*/ 1138 w 1138"/>
                <a:gd name="T180" fmla="*/ 1391 h 13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38" h="1391">
                  <a:moveTo>
                    <a:pt x="0" y="27"/>
                  </a:moveTo>
                  <a:lnTo>
                    <a:pt x="29" y="33"/>
                  </a:lnTo>
                  <a:lnTo>
                    <a:pt x="58" y="41"/>
                  </a:lnTo>
                  <a:lnTo>
                    <a:pt x="87" y="48"/>
                  </a:lnTo>
                  <a:lnTo>
                    <a:pt x="115" y="57"/>
                  </a:lnTo>
                  <a:lnTo>
                    <a:pt x="145" y="65"/>
                  </a:lnTo>
                  <a:lnTo>
                    <a:pt x="173" y="75"/>
                  </a:lnTo>
                  <a:lnTo>
                    <a:pt x="200" y="85"/>
                  </a:lnTo>
                  <a:lnTo>
                    <a:pt x="229" y="96"/>
                  </a:lnTo>
                  <a:lnTo>
                    <a:pt x="256" y="107"/>
                  </a:lnTo>
                  <a:lnTo>
                    <a:pt x="283" y="118"/>
                  </a:lnTo>
                  <a:lnTo>
                    <a:pt x="310" y="131"/>
                  </a:lnTo>
                  <a:lnTo>
                    <a:pt x="337" y="144"/>
                  </a:lnTo>
                  <a:lnTo>
                    <a:pt x="363" y="158"/>
                  </a:lnTo>
                  <a:lnTo>
                    <a:pt x="389" y="171"/>
                  </a:lnTo>
                  <a:lnTo>
                    <a:pt x="415" y="186"/>
                  </a:lnTo>
                  <a:lnTo>
                    <a:pt x="439" y="201"/>
                  </a:lnTo>
                  <a:lnTo>
                    <a:pt x="465" y="217"/>
                  </a:lnTo>
                  <a:lnTo>
                    <a:pt x="490" y="233"/>
                  </a:lnTo>
                  <a:lnTo>
                    <a:pt x="513" y="249"/>
                  </a:lnTo>
                  <a:lnTo>
                    <a:pt x="538" y="266"/>
                  </a:lnTo>
                  <a:lnTo>
                    <a:pt x="583" y="302"/>
                  </a:lnTo>
                  <a:lnTo>
                    <a:pt x="629" y="339"/>
                  </a:lnTo>
                  <a:lnTo>
                    <a:pt x="672" y="378"/>
                  </a:lnTo>
                  <a:lnTo>
                    <a:pt x="714" y="419"/>
                  </a:lnTo>
                  <a:lnTo>
                    <a:pt x="753" y="462"/>
                  </a:lnTo>
                  <a:lnTo>
                    <a:pt x="792" y="506"/>
                  </a:lnTo>
                  <a:lnTo>
                    <a:pt x="810" y="528"/>
                  </a:lnTo>
                  <a:lnTo>
                    <a:pt x="828" y="552"/>
                  </a:lnTo>
                  <a:lnTo>
                    <a:pt x="845" y="575"/>
                  </a:lnTo>
                  <a:lnTo>
                    <a:pt x="863" y="600"/>
                  </a:lnTo>
                  <a:lnTo>
                    <a:pt x="879" y="623"/>
                  </a:lnTo>
                  <a:lnTo>
                    <a:pt x="895" y="648"/>
                  </a:lnTo>
                  <a:lnTo>
                    <a:pt x="911" y="673"/>
                  </a:lnTo>
                  <a:lnTo>
                    <a:pt x="925" y="698"/>
                  </a:lnTo>
                  <a:lnTo>
                    <a:pt x="940" y="724"/>
                  </a:lnTo>
                  <a:lnTo>
                    <a:pt x="954" y="750"/>
                  </a:lnTo>
                  <a:lnTo>
                    <a:pt x="967" y="777"/>
                  </a:lnTo>
                  <a:lnTo>
                    <a:pt x="980" y="803"/>
                  </a:lnTo>
                  <a:lnTo>
                    <a:pt x="992" y="830"/>
                  </a:lnTo>
                  <a:lnTo>
                    <a:pt x="1003" y="857"/>
                  </a:lnTo>
                  <a:lnTo>
                    <a:pt x="1014" y="885"/>
                  </a:lnTo>
                  <a:lnTo>
                    <a:pt x="1025" y="912"/>
                  </a:lnTo>
                  <a:lnTo>
                    <a:pt x="1035" y="941"/>
                  </a:lnTo>
                  <a:lnTo>
                    <a:pt x="1045" y="969"/>
                  </a:lnTo>
                  <a:lnTo>
                    <a:pt x="1053" y="998"/>
                  </a:lnTo>
                  <a:lnTo>
                    <a:pt x="1061" y="1027"/>
                  </a:lnTo>
                  <a:lnTo>
                    <a:pt x="1069" y="1056"/>
                  </a:lnTo>
                  <a:lnTo>
                    <a:pt x="1076" y="1086"/>
                  </a:lnTo>
                  <a:lnTo>
                    <a:pt x="1082" y="1115"/>
                  </a:lnTo>
                  <a:lnTo>
                    <a:pt x="1088" y="1145"/>
                  </a:lnTo>
                  <a:lnTo>
                    <a:pt x="1093" y="1174"/>
                  </a:lnTo>
                  <a:lnTo>
                    <a:pt x="1098" y="1205"/>
                  </a:lnTo>
                  <a:lnTo>
                    <a:pt x="1101" y="1236"/>
                  </a:lnTo>
                  <a:lnTo>
                    <a:pt x="1104" y="1267"/>
                  </a:lnTo>
                  <a:lnTo>
                    <a:pt x="1106" y="1297"/>
                  </a:lnTo>
                  <a:lnTo>
                    <a:pt x="1109" y="1328"/>
                  </a:lnTo>
                  <a:lnTo>
                    <a:pt x="1109" y="1360"/>
                  </a:lnTo>
                  <a:lnTo>
                    <a:pt x="1110" y="1391"/>
                  </a:lnTo>
                  <a:lnTo>
                    <a:pt x="1138" y="1391"/>
                  </a:lnTo>
                  <a:lnTo>
                    <a:pt x="1137" y="1359"/>
                  </a:lnTo>
                  <a:lnTo>
                    <a:pt x="1136" y="1327"/>
                  </a:lnTo>
                  <a:lnTo>
                    <a:pt x="1135" y="1296"/>
                  </a:lnTo>
                  <a:lnTo>
                    <a:pt x="1132" y="1264"/>
                  </a:lnTo>
                  <a:lnTo>
                    <a:pt x="1129" y="1232"/>
                  </a:lnTo>
                  <a:lnTo>
                    <a:pt x="1125" y="1201"/>
                  </a:lnTo>
                  <a:lnTo>
                    <a:pt x="1121" y="1171"/>
                  </a:lnTo>
                  <a:lnTo>
                    <a:pt x="1116" y="1140"/>
                  </a:lnTo>
                  <a:lnTo>
                    <a:pt x="1110" y="1109"/>
                  </a:lnTo>
                  <a:lnTo>
                    <a:pt x="1104" y="1080"/>
                  </a:lnTo>
                  <a:lnTo>
                    <a:pt x="1097" y="1049"/>
                  </a:lnTo>
                  <a:lnTo>
                    <a:pt x="1089" y="1019"/>
                  </a:lnTo>
                  <a:lnTo>
                    <a:pt x="1081" y="990"/>
                  </a:lnTo>
                  <a:lnTo>
                    <a:pt x="1072" y="960"/>
                  </a:lnTo>
                  <a:lnTo>
                    <a:pt x="1062" y="932"/>
                  </a:lnTo>
                  <a:lnTo>
                    <a:pt x="1052" y="904"/>
                  </a:lnTo>
                  <a:lnTo>
                    <a:pt x="1041" y="874"/>
                  </a:lnTo>
                  <a:lnTo>
                    <a:pt x="1030" y="847"/>
                  </a:lnTo>
                  <a:lnTo>
                    <a:pt x="1018" y="819"/>
                  </a:lnTo>
                  <a:lnTo>
                    <a:pt x="1005" y="792"/>
                  </a:lnTo>
                  <a:lnTo>
                    <a:pt x="992" y="764"/>
                  </a:lnTo>
                  <a:lnTo>
                    <a:pt x="978" y="737"/>
                  </a:lnTo>
                  <a:lnTo>
                    <a:pt x="965" y="710"/>
                  </a:lnTo>
                  <a:lnTo>
                    <a:pt x="950" y="684"/>
                  </a:lnTo>
                  <a:lnTo>
                    <a:pt x="934" y="659"/>
                  </a:lnTo>
                  <a:lnTo>
                    <a:pt x="919" y="633"/>
                  </a:lnTo>
                  <a:lnTo>
                    <a:pt x="902" y="608"/>
                  </a:lnTo>
                  <a:lnTo>
                    <a:pt x="886" y="584"/>
                  </a:lnTo>
                  <a:lnTo>
                    <a:pt x="869" y="559"/>
                  </a:lnTo>
                  <a:lnTo>
                    <a:pt x="850" y="534"/>
                  </a:lnTo>
                  <a:lnTo>
                    <a:pt x="832" y="511"/>
                  </a:lnTo>
                  <a:lnTo>
                    <a:pt x="813" y="488"/>
                  </a:lnTo>
                  <a:lnTo>
                    <a:pt x="775" y="442"/>
                  </a:lnTo>
                  <a:lnTo>
                    <a:pt x="733" y="399"/>
                  </a:lnTo>
                  <a:lnTo>
                    <a:pt x="692" y="357"/>
                  </a:lnTo>
                  <a:lnTo>
                    <a:pt x="647" y="318"/>
                  </a:lnTo>
                  <a:lnTo>
                    <a:pt x="602" y="280"/>
                  </a:lnTo>
                  <a:lnTo>
                    <a:pt x="554" y="243"/>
                  </a:lnTo>
                  <a:lnTo>
                    <a:pt x="529" y="225"/>
                  </a:lnTo>
                  <a:lnTo>
                    <a:pt x="504" y="209"/>
                  </a:lnTo>
                  <a:lnTo>
                    <a:pt x="480" y="192"/>
                  </a:lnTo>
                  <a:lnTo>
                    <a:pt x="454" y="176"/>
                  </a:lnTo>
                  <a:lnTo>
                    <a:pt x="428" y="161"/>
                  </a:lnTo>
                  <a:lnTo>
                    <a:pt x="402" y="147"/>
                  </a:lnTo>
                  <a:lnTo>
                    <a:pt x="376" y="132"/>
                  </a:lnTo>
                  <a:lnTo>
                    <a:pt x="349" y="118"/>
                  </a:lnTo>
                  <a:lnTo>
                    <a:pt x="322" y="106"/>
                  </a:lnTo>
                  <a:lnTo>
                    <a:pt x="295" y="92"/>
                  </a:lnTo>
                  <a:lnTo>
                    <a:pt x="267" y="81"/>
                  </a:lnTo>
                  <a:lnTo>
                    <a:pt x="239" y="69"/>
                  </a:lnTo>
                  <a:lnTo>
                    <a:pt x="210" y="59"/>
                  </a:lnTo>
                  <a:lnTo>
                    <a:pt x="182" y="48"/>
                  </a:lnTo>
                  <a:lnTo>
                    <a:pt x="154" y="38"/>
                  </a:lnTo>
                  <a:lnTo>
                    <a:pt x="124" y="30"/>
                  </a:lnTo>
                  <a:lnTo>
                    <a:pt x="94" y="21"/>
                  </a:lnTo>
                  <a:lnTo>
                    <a:pt x="65" y="14"/>
                  </a:lnTo>
                  <a:lnTo>
                    <a:pt x="35" y="6"/>
                  </a:lnTo>
                  <a:lnTo>
                    <a:pt x="5" y="0"/>
                  </a:lnTo>
                  <a:lnTo>
                    <a:pt x="0" y="27"/>
                  </a:lnTo>
                  <a:close/>
                </a:path>
              </a:pathLst>
            </a:custGeom>
            <a:solidFill>
              <a:srgbClr val="000000"/>
            </a:solidFill>
            <a:ln w="9525">
              <a:solidFill>
                <a:schemeClr val="tx1"/>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22" name="Freeform 128">
              <a:extLst>
                <a:ext uri="{FF2B5EF4-FFF2-40B4-BE49-F238E27FC236}">
                  <a16:creationId xmlns:a16="http://schemas.microsoft.com/office/drawing/2014/main" id="{ADA5848D-4E51-474B-BD29-B7A49DF7DFEB}"/>
                </a:ext>
              </a:extLst>
            </p:cNvPr>
            <p:cNvSpPr>
              <a:spLocks/>
            </p:cNvSpPr>
            <p:nvPr/>
          </p:nvSpPr>
          <p:spPr bwMode="auto">
            <a:xfrm>
              <a:off x="2519" y="1008"/>
              <a:ext cx="88" cy="827"/>
            </a:xfrm>
            <a:custGeom>
              <a:avLst/>
              <a:gdLst>
                <a:gd name="T0" fmla="*/ 0 w 351"/>
                <a:gd name="T1" fmla="*/ 0 h 3306"/>
                <a:gd name="T2" fmla="*/ 0 w 351"/>
                <a:gd name="T3" fmla="*/ 817 h 3306"/>
                <a:gd name="T4" fmla="*/ 0 w 351"/>
                <a:gd name="T5" fmla="*/ 818 h 3306"/>
                <a:gd name="T6" fmla="*/ 1 w 351"/>
                <a:gd name="T7" fmla="*/ 819 h 3306"/>
                <a:gd name="T8" fmla="*/ 2 w 351"/>
                <a:gd name="T9" fmla="*/ 820 h 3306"/>
                <a:gd name="T10" fmla="*/ 4 w 351"/>
                <a:gd name="T11" fmla="*/ 821 h 3306"/>
                <a:gd name="T12" fmla="*/ 8 w 351"/>
                <a:gd name="T13" fmla="*/ 823 h 3306"/>
                <a:gd name="T14" fmla="*/ 13 w 351"/>
                <a:gd name="T15" fmla="*/ 824 h 3306"/>
                <a:gd name="T16" fmla="*/ 20 w 351"/>
                <a:gd name="T17" fmla="*/ 825 h 3306"/>
                <a:gd name="T18" fmla="*/ 27 w 351"/>
                <a:gd name="T19" fmla="*/ 826 h 3306"/>
                <a:gd name="T20" fmla="*/ 35 w 351"/>
                <a:gd name="T21" fmla="*/ 827 h 3306"/>
                <a:gd name="T22" fmla="*/ 44 w 351"/>
                <a:gd name="T23" fmla="*/ 827 h 3306"/>
                <a:gd name="T24" fmla="*/ 53 w 351"/>
                <a:gd name="T25" fmla="*/ 827 h 3306"/>
                <a:gd name="T26" fmla="*/ 61 w 351"/>
                <a:gd name="T27" fmla="*/ 826 h 3306"/>
                <a:gd name="T28" fmla="*/ 68 w 351"/>
                <a:gd name="T29" fmla="*/ 825 h 3306"/>
                <a:gd name="T30" fmla="*/ 75 w 351"/>
                <a:gd name="T31" fmla="*/ 824 h 3306"/>
                <a:gd name="T32" fmla="*/ 80 w 351"/>
                <a:gd name="T33" fmla="*/ 823 h 3306"/>
                <a:gd name="T34" fmla="*/ 84 w 351"/>
                <a:gd name="T35" fmla="*/ 821 h 3306"/>
                <a:gd name="T36" fmla="*/ 86 w 351"/>
                <a:gd name="T37" fmla="*/ 820 h 3306"/>
                <a:gd name="T38" fmla="*/ 87 w 351"/>
                <a:gd name="T39" fmla="*/ 819 h 3306"/>
                <a:gd name="T40" fmla="*/ 88 w 351"/>
                <a:gd name="T41" fmla="*/ 818 h 3306"/>
                <a:gd name="T42" fmla="*/ 88 w 351"/>
                <a:gd name="T43" fmla="*/ 817 h 3306"/>
                <a:gd name="T44" fmla="*/ 88 w 351"/>
                <a:gd name="T45" fmla="*/ 0 h 3306"/>
                <a:gd name="T46" fmla="*/ 0 w 351"/>
                <a:gd name="T47" fmla="*/ 0 h 33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1"/>
                <a:gd name="T73" fmla="*/ 0 h 3306"/>
                <a:gd name="T74" fmla="*/ 351 w 351"/>
                <a:gd name="T75" fmla="*/ 3306 h 33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1" h="3306">
                  <a:moveTo>
                    <a:pt x="0" y="0"/>
                  </a:moveTo>
                  <a:lnTo>
                    <a:pt x="0" y="3268"/>
                  </a:lnTo>
                  <a:lnTo>
                    <a:pt x="1" y="3272"/>
                  </a:lnTo>
                  <a:lnTo>
                    <a:pt x="5" y="3276"/>
                  </a:lnTo>
                  <a:lnTo>
                    <a:pt x="9" y="3279"/>
                  </a:lnTo>
                  <a:lnTo>
                    <a:pt x="15" y="3282"/>
                  </a:lnTo>
                  <a:lnTo>
                    <a:pt x="32" y="3289"/>
                  </a:lnTo>
                  <a:lnTo>
                    <a:pt x="53" y="3294"/>
                  </a:lnTo>
                  <a:lnTo>
                    <a:pt x="79" y="3299"/>
                  </a:lnTo>
                  <a:lnTo>
                    <a:pt x="108" y="3303"/>
                  </a:lnTo>
                  <a:lnTo>
                    <a:pt x="141" y="3305"/>
                  </a:lnTo>
                  <a:lnTo>
                    <a:pt x="176" y="3306"/>
                  </a:lnTo>
                  <a:lnTo>
                    <a:pt x="210" y="3305"/>
                  </a:lnTo>
                  <a:lnTo>
                    <a:pt x="242" y="3303"/>
                  </a:lnTo>
                  <a:lnTo>
                    <a:pt x="272" y="3299"/>
                  </a:lnTo>
                  <a:lnTo>
                    <a:pt x="298" y="3294"/>
                  </a:lnTo>
                  <a:lnTo>
                    <a:pt x="320" y="3289"/>
                  </a:lnTo>
                  <a:lnTo>
                    <a:pt x="336" y="3282"/>
                  </a:lnTo>
                  <a:lnTo>
                    <a:pt x="342" y="3279"/>
                  </a:lnTo>
                  <a:lnTo>
                    <a:pt x="347" y="3276"/>
                  </a:lnTo>
                  <a:lnTo>
                    <a:pt x="350" y="3272"/>
                  </a:lnTo>
                  <a:lnTo>
                    <a:pt x="351" y="3268"/>
                  </a:lnTo>
                  <a:lnTo>
                    <a:pt x="351" y="0"/>
                  </a:lnTo>
                  <a:lnTo>
                    <a:pt x="0"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23" name="Freeform 129">
              <a:extLst>
                <a:ext uri="{FF2B5EF4-FFF2-40B4-BE49-F238E27FC236}">
                  <a16:creationId xmlns:a16="http://schemas.microsoft.com/office/drawing/2014/main" id="{F3400050-7353-4403-BA44-ADEE53B9A628}"/>
                </a:ext>
              </a:extLst>
            </p:cNvPr>
            <p:cNvSpPr>
              <a:spLocks/>
            </p:cNvSpPr>
            <p:nvPr/>
          </p:nvSpPr>
          <p:spPr bwMode="auto">
            <a:xfrm>
              <a:off x="2522" y="1008"/>
              <a:ext cx="83" cy="827"/>
            </a:xfrm>
            <a:custGeom>
              <a:avLst/>
              <a:gdLst>
                <a:gd name="T0" fmla="*/ 0 w 334"/>
                <a:gd name="T1" fmla="*/ 0 h 3306"/>
                <a:gd name="T2" fmla="*/ 0 w 334"/>
                <a:gd name="T3" fmla="*/ 818 h 3306"/>
                <a:gd name="T4" fmla="*/ 0 w 334"/>
                <a:gd name="T5" fmla="*/ 819 h 3306"/>
                <a:gd name="T6" fmla="*/ 1 w 334"/>
                <a:gd name="T7" fmla="*/ 820 h 3306"/>
                <a:gd name="T8" fmla="*/ 2 w 334"/>
                <a:gd name="T9" fmla="*/ 821 h 3306"/>
                <a:gd name="T10" fmla="*/ 3 w 334"/>
                <a:gd name="T11" fmla="*/ 821 h 3306"/>
                <a:gd name="T12" fmla="*/ 7 w 334"/>
                <a:gd name="T13" fmla="*/ 823 h 3306"/>
                <a:gd name="T14" fmla="*/ 13 w 334"/>
                <a:gd name="T15" fmla="*/ 824 h 3306"/>
                <a:gd name="T16" fmla="*/ 19 w 334"/>
                <a:gd name="T17" fmla="*/ 825 h 3306"/>
                <a:gd name="T18" fmla="*/ 26 w 334"/>
                <a:gd name="T19" fmla="*/ 826 h 3306"/>
                <a:gd name="T20" fmla="*/ 33 w 334"/>
                <a:gd name="T21" fmla="*/ 827 h 3306"/>
                <a:gd name="T22" fmla="*/ 42 w 334"/>
                <a:gd name="T23" fmla="*/ 827 h 3306"/>
                <a:gd name="T24" fmla="*/ 49 w 334"/>
                <a:gd name="T25" fmla="*/ 827 h 3306"/>
                <a:gd name="T26" fmla="*/ 57 w 334"/>
                <a:gd name="T27" fmla="*/ 826 h 3306"/>
                <a:gd name="T28" fmla="*/ 64 w 334"/>
                <a:gd name="T29" fmla="*/ 825 h 3306"/>
                <a:gd name="T30" fmla="*/ 70 w 334"/>
                <a:gd name="T31" fmla="*/ 824 h 3306"/>
                <a:gd name="T32" fmla="*/ 75 w 334"/>
                <a:gd name="T33" fmla="*/ 823 h 3306"/>
                <a:gd name="T34" fmla="*/ 79 w 334"/>
                <a:gd name="T35" fmla="*/ 821 h 3306"/>
                <a:gd name="T36" fmla="*/ 81 w 334"/>
                <a:gd name="T37" fmla="*/ 821 h 3306"/>
                <a:gd name="T38" fmla="*/ 82 w 334"/>
                <a:gd name="T39" fmla="*/ 820 h 3306"/>
                <a:gd name="T40" fmla="*/ 83 w 334"/>
                <a:gd name="T41" fmla="*/ 819 h 3306"/>
                <a:gd name="T42" fmla="*/ 83 w 334"/>
                <a:gd name="T43" fmla="*/ 818 h 3306"/>
                <a:gd name="T44" fmla="*/ 83 w 334"/>
                <a:gd name="T45" fmla="*/ 0 h 3306"/>
                <a:gd name="T46" fmla="*/ 0 w 334"/>
                <a:gd name="T47" fmla="*/ 0 h 33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4"/>
                <a:gd name="T73" fmla="*/ 0 h 3306"/>
                <a:gd name="T74" fmla="*/ 334 w 334"/>
                <a:gd name="T75" fmla="*/ 3306 h 33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4" h="3306">
                  <a:moveTo>
                    <a:pt x="0" y="0"/>
                  </a:moveTo>
                  <a:lnTo>
                    <a:pt x="0" y="3270"/>
                  </a:lnTo>
                  <a:lnTo>
                    <a:pt x="1" y="3273"/>
                  </a:lnTo>
                  <a:lnTo>
                    <a:pt x="4" y="3277"/>
                  </a:lnTo>
                  <a:lnTo>
                    <a:pt x="8" y="3281"/>
                  </a:lnTo>
                  <a:lnTo>
                    <a:pt x="14" y="3284"/>
                  </a:lnTo>
                  <a:lnTo>
                    <a:pt x="30" y="3290"/>
                  </a:lnTo>
                  <a:lnTo>
                    <a:pt x="51" y="3295"/>
                  </a:lnTo>
                  <a:lnTo>
                    <a:pt x="76" y="3300"/>
                  </a:lnTo>
                  <a:lnTo>
                    <a:pt x="104" y="3304"/>
                  </a:lnTo>
                  <a:lnTo>
                    <a:pt x="134" y="3305"/>
                  </a:lnTo>
                  <a:lnTo>
                    <a:pt x="167" y="3306"/>
                  </a:lnTo>
                  <a:lnTo>
                    <a:pt x="199" y="3305"/>
                  </a:lnTo>
                  <a:lnTo>
                    <a:pt x="230" y="3304"/>
                  </a:lnTo>
                  <a:lnTo>
                    <a:pt x="258" y="3300"/>
                  </a:lnTo>
                  <a:lnTo>
                    <a:pt x="283" y="3295"/>
                  </a:lnTo>
                  <a:lnTo>
                    <a:pt x="302" y="3290"/>
                  </a:lnTo>
                  <a:lnTo>
                    <a:pt x="318" y="3284"/>
                  </a:lnTo>
                  <a:lnTo>
                    <a:pt x="325" y="3281"/>
                  </a:lnTo>
                  <a:lnTo>
                    <a:pt x="329" y="3277"/>
                  </a:lnTo>
                  <a:lnTo>
                    <a:pt x="333" y="3273"/>
                  </a:lnTo>
                  <a:lnTo>
                    <a:pt x="334" y="3270"/>
                  </a:lnTo>
                  <a:lnTo>
                    <a:pt x="334" y="0"/>
                  </a:lnTo>
                  <a:lnTo>
                    <a:pt x="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24" name="Freeform 130">
              <a:extLst>
                <a:ext uri="{FF2B5EF4-FFF2-40B4-BE49-F238E27FC236}">
                  <a16:creationId xmlns:a16="http://schemas.microsoft.com/office/drawing/2014/main" id="{3E82A3E2-65D9-4996-B53E-2A899F9DAFE6}"/>
                </a:ext>
              </a:extLst>
            </p:cNvPr>
            <p:cNvSpPr>
              <a:spLocks/>
            </p:cNvSpPr>
            <p:nvPr/>
          </p:nvSpPr>
          <p:spPr bwMode="auto">
            <a:xfrm>
              <a:off x="2523" y="1008"/>
              <a:ext cx="80" cy="827"/>
            </a:xfrm>
            <a:custGeom>
              <a:avLst/>
              <a:gdLst>
                <a:gd name="T0" fmla="*/ 0 w 319"/>
                <a:gd name="T1" fmla="*/ 0 h 3306"/>
                <a:gd name="T2" fmla="*/ 0 w 319"/>
                <a:gd name="T3" fmla="*/ 819 h 3306"/>
                <a:gd name="T4" fmla="*/ 1 w 319"/>
                <a:gd name="T5" fmla="*/ 820 h 3306"/>
                <a:gd name="T6" fmla="*/ 1 w 319"/>
                <a:gd name="T7" fmla="*/ 821 h 3306"/>
                <a:gd name="T8" fmla="*/ 3 w 319"/>
                <a:gd name="T9" fmla="*/ 821 h 3306"/>
                <a:gd name="T10" fmla="*/ 4 w 319"/>
                <a:gd name="T11" fmla="*/ 822 h 3306"/>
                <a:gd name="T12" fmla="*/ 8 w 319"/>
                <a:gd name="T13" fmla="*/ 823 h 3306"/>
                <a:gd name="T14" fmla="*/ 13 w 319"/>
                <a:gd name="T15" fmla="*/ 825 h 3306"/>
                <a:gd name="T16" fmla="*/ 19 w 319"/>
                <a:gd name="T17" fmla="*/ 825 h 3306"/>
                <a:gd name="T18" fmla="*/ 25 w 319"/>
                <a:gd name="T19" fmla="*/ 826 h 3306"/>
                <a:gd name="T20" fmla="*/ 32 w 319"/>
                <a:gd name="T21" fmla="*/ 827 h 3306"/>
                <a:gd name="T22" fmla="*/ 40 w 319"/>
                <a:gd name="T23" fmla="*/ 827 h 3306"/>
                <a:gd name="T24" fmla="*/ 47 w 319"/>
                <a:gd name="T25" fmla="*/ 827 h 3306"/>
                <a:gd name="T26" fmla="*/ 55 w 319"/>
                <a:gd name="T27" fmla="*/ 826 h 3306"/>
                <a:gd name="T28" fmla="*/ 61 w 319"/>
                <a:gd name="T29" fmla="*/ 825 h 3306"/>
                <a:gd name="T30" fmla="*/ 67 w 319"/>
                <a:gd name="T31" fmla="*/ 825 h 3306"/>
                <a:gd name="T32" fmla="*/ 72 w 319"/>
                <a:gd name="T33" fmla="*/ 823 h 3306"/>
                <a:gd name="T34" fmla="*/ 76 w 319"/>
                <a:gd name="T35" fmla="*/ 822 h 3306"/>
                <a:gd name="T36" fmla="*/ 77 w 319"/>
                <a:gd name="T37" fmla="*/ 821 h 3306"/>
                <a:gd name="T38" fmla="*/ 79 w 319"/>
                <a:gd name="T39" fmla="*/ 821 h 3306"/>
                <a:gd name="T40" fmla="*/ 80 w 319"/>
                <a:gd name="T41" fmla="*/ 820 h 3306"/>
                <a:gd name="T42" fmla="*/ 80 w 319"/>
                <a:gd name="T43" fmla="*/ 819 h 3306"/>
                <a:gd name="T44" fmla="*/ 80 w 319"/>
                <a:gd name="T45" fmla="*/ 0 h 3306"/>
                <a:gd name="T46" fmla="*/ 0 w 319"/>
                <a:gd name="T47" fmla="*/ 0 h 33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9"/>
                <a:gd name="T73" fmla="*/ 0 h 3306"/>
                <a:gd name="T74" fmla="*/ 319 w 319"/>
                <a:gd name="T75" fmla="*/ 3306 h 33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9" h="3306">
                  <a:moveTo>
                    <a:pt x="0" y="0"/>
                  </a:moveTo>
                  <a:lnTo>
                    <a:pt x="0" y="3274"/>
                  </a:lnTo>
                  <a:lnTo>
                    <a:pt x="2" y="3277"/>
                  </a:lnTo>
                  <a:lnTo>
                    <a:pt x="5" y="3281"/>
                  </a:lnTo>
                  <a:lnTo>
                    <a:pt x="10" y="3284"/>
                  </a:lnTo>
                  <a:lnTo>
                    <a:pt x="15" y="3287"/>
                  </a:lnTo>
                  <a:lnTo>
                    <a:pt x="31" y="3292"/>
                  </a:lnTo>
                  <a:lnTo>
                    <a:pt x="50" y="3297"/>
                  </a:lnTo>
                  <a:lnTo>
                    <a:pt x="74" y="3300"/>
                  </a:lnTo>
                  <a:lnTo>
                    <a:pt x="101" y="3304"/>
                  </a:lnTo>
                  <a:lnTo>
                    <a:pt x="129" y="3305"/>
                  </a:lnTo>
                  <a:lnTo>
                    <a:pt x="160" y="3306"/>
                  </a:lnTo>
                  <a:lnTo>
                    <a:pt x="189" y="3305"/>
                  </a:lnTo>
                  <a:lnTo>
                    <a:pt x="219" y="3304"/>
                  </a:lnTo>
                  <a:lnTo>
                    <a:pt x="245" y="3300"/>
                  </a:lnTo>
                  <a:lnTo>
                    <a:pt x="268" y="3297"/>
                  </a:lnTo>
                  <a:lnTo>
                    <a:pt x="288" y="3292"/>
                  </a:lnTo>
                  <a:lnTo>
                    <a:pt x="303" y="3287"/>
                  </a:lnTo>
                  <a:lnTo>
                    <a:pt x="309" y="3284"/>
                  </a:lnTo>
                  <a:lnTo>
                    <a:pt x="314" y="3281"/>
                  </a:lnTo>
                  <a:lnTo>
                    <a:pt x="318" y="3277"/>
                  </a:lnTo>
                  <a:lnTo>
                    <a:pt x="319" y="3274"/>
                  </a:lnTo>
                  <a:lnTo>
                    <a:pt x="319" y="0"/>
                  </a:lnTo>
                  <a:lnTo>
                    <a:pt x="0"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25" name="Freeform 131">
              <a:extLst>
                <a:ext uri="{FF2B5EF4-FFF2-40B4-BE49-F238E27FC236}">
                  <a16:creationId xmlns:a16="http://schemas.microsoft.com/office/drawing/2014/main" id="{8B48EB42-9B43-4B70-B34B-40CF86945359}"/>
                </a:ext>
              </a:extLst>
            </p:cNvPr>
            <p:cNvSpPr>
              <a:spLocks/>
            </p:cNvSpPr>
            <p:nvPr/>
          </p:nvSpPr>
          <p:spPr bwMode="auto">
            <a:xfrm>
              <a:off x="2526" y="1008"/>
              <a:ext cx="75" cy="827"/>
            </a:xfrm>
            <a:custGeom>
              <a:avLst/>
              <a:gdLst>
                <a:gd name="T0" fmla="*/ 0 w 302"/>
                <a:gd name="T1" fmla="*/ 0 h 3306"/>
                <a:gd name="T2" fmla="*/ 0 w 302"/>
                <a:gd name="T3" fmla="*/ 820 h 3306"/>
                <a:gd name="T4" fmla="*/ 0 w 302"/>
                <a:gd name="T5" fmla="*/ 821 h 3306"/>
                <a:gd name="T6" fmla="*/ 1 w 302"/>
                <a:gd name="T7" fmla="*/ 821 h 3306"/>
                <a:gd name="T8" fmla="*/ 2 w 302"/>
                <a:gd name="T9" fmla="*/ 822 h 3306"/>
                <a:gd name="T10" fmla="*/ 3 w 302"/>
                <a:gd name="T11" fmla="*/ 822 h 3306"/>
                <a:gd name="T12" fmla="*/ 7 w 302"/>
                <a:gd name="T13" fmla="*/ 824 h 3306"/>
                <a:gd name="T14" fmla="*/ 12 w 302"/>
                <a:gd name="T15" fmla="*/ 825 h 3306"/>
                <a:gd name="T16" fmla="*/ 18 w 302"/>
                <a:gd name="T17" fmla="*/ 826 h 3306"/>
                <a:gd name="T18" fmla="*/ 24 w 302"/>
                <a:gd name="T19" fmla="*/ 826 h 3306"/>
                <a:gd name="T20" fmla="*/ 31 w 302"/>
                <a:gd name="T21" fmla="*/ 827 h 3306"/>
                <a:gd name="T22" fmla="*/ 38 w 302"/>
                <a:gd name="T23" fmla="*/ 827 h 3306"/>
                <a:gd name="T24" fmla="*/ 44 w 302"/>
                <a:gd name="T25" fmla="*/ 827 h 3306"/>
                <a:gd name="T26" fmla="*/ 51 w 302"/>
                <a:gd name="T27" fmla="*/ 826 h 3306"/>
                <a:gd name="T28" fmla="*/ 57 w 302"/>
                <a:gd name="T29" fmla="*/ 826 h 3306"/>
                <a:gd name="T30" fmla="*/ 63 w 302"/>
                <a:gd name="T31" fmla="*/ 825 h 3306"/>
                <a:gd name="T32" fmla="*/ 67 w 302"/>
                <a:gd name="T33" fmla="*/ 824 h 3306"/>
                <a:gd name="T34" fmla="*/ 71 w 302"/>
                <a:gd name="T35" fmla="*/ 822 h 3306"/>
                <a:gd name="T36" fmla="*/ 72 w 302"/>
                <a:gd name="T37" fmla="*/ 822 h 3306"/>
                <a:gd name="T38" fmla="*/ 74 w 302"/>
                <a:gd name="T39" fmla="*/ 821 h 3306"/>
                <a:gd name="T40" fmla="*/ 75 w 302"/>
                <a:gd name="T41" fmla="*/ 821 h 3306"/>
                <a:gd name="T42" fmla="*/ 75 w 302"/>
                <a:gd name="T43" fmla="*/ 820 h 3306"/>
                <a:gd name="T44" fmla="*/ 75 w 302"/>
                <a:gd name="T45" fmla="*/ 0 h 3306"/>
                <a:gd name="T46" fmla="*/ 0 w 302"/>
                <a:gd name="T47" fmla="*/ 0 h 33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2"/>
                <a:gd name="T73" fmla="*/ 0 h 3306"/>
                <a:gd name="T74" fmla="*/ 302 w 302"/>
                <a:gd name="T75" fmla="*/ 3306 h 33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2" h="3306">
                  <a:moveTo>
                    <a:pt x="0" y="0"/>
                  </a:moveTo>
                  <a:lnTo>
                    <a:pt x="0" y="3278"/>
                  </a:lnTo>
                  <a:lnTo>
                    <a:pt x="1" y="3281"/>
                  </a:lnTo>
                  <a:lnTo>
                    <a:pt x="4" y="3283"/>
                  </a:lnTo>
                  <a:lnTo>
                    <a:pt x="9" y="3286"/>
                  </a:lnTo>
                  <a:lnTo>
                    <a:pt x="14" y="3288"/>
                  </a:lnTo>
                  <a:lnTo>
                    <a:pt x="29" y="3293"/>
                  </a:lnTo>
                  <a:lnTo>
                    <a:pt x="49" y="3298"/>
                  </a:lnTo>
                  <a:lnTo>
                    <a:pt x="71" y="3302"/>
                  </a:lnTo>
                  <a:lnTo>
                    <a:pt x="96" y="3304"/>
                  </a:lnTo>
                  <a:lnTo>
                    <a:pt x="123" y="3305"/>
                  </a:lnTo>
                  <a:lnTo>
                    <a:pt x="151" y="3306"/>
                  </a:lnTo>
                  <a:lnTo>
                    <a:pt x="179" y="3305"/>
                  </a:lnTo>
                  <a:lnTo>
                    <a:pt x="205" y="3304"/>
                  </a:lnTo>
                  <a:lnTo>
                    <a:pt x="230" y="3302"/>
                  </a:lnTo>
                  <a:lnTo>
                    <a:pt x="252" y="3298"/>
                  </a:lnTo>
                  <a:lnTo>
                    <a:pt x="270" y="3293"/>
                  </a:lnTo>
                  <a:lnTo>
                    <a:pt x="285" y="3288"/>
                  </a:lnTo>
                  <a:lnTo>
                    <a:pt x="291" y="3286"/>
                  </a:lnTo>
                  <a:lnTo>
                    <a:pt x="296" y="3283"/>
                  </a:lnTo>
                  <a:lnTo>
                    <a:pt x="300" y="3281"/>
                  </a:lnTo>
                  <a:lnTo>
                    <a:pt x="302" y="3278"/>
                  </a:lnTo>
                  <a:lnTo>
                    <a:pt x="302" y="0"/>
                  </a:lnTo>
                  <a:lnTo>
                    <a:pt x="0"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26" name="Freeform 132">
              <a:extLst>
                <a:ext uri="{FF2B5EF4-FFF2-40B4-BE49-F238E27FC236}">
                  <a16:creationId xmlns:a16="http://schemas.microsoft.com/office/drawing/2014/main" id="{1F24C550-800A-41BD-9987-7E9BFE84B683}"/>
                </a:ext>
              </a:extLst>
            </p:cNvPr>
            <p:cNvSpPr>
              <a:spLocks/>
            </p:cNvSpPr>
            <p:nvPr/>
          </p:nvSpPr>
          <p:spPr bwMode="auto">
            <a:xfrm>
              <a:off x="2527" y="1008"/>
              <a:ext cx="72" cy="827"/>
            </a:xfrm>
            <a:custGeom>
              <a:avLst/>
              <a:gdLst>
                <a:gd name="T0" fmla="*/ 0 w 287"/>
                <a:gd name="T1" fmla="*/ 0 h 3306"/>
                <a:gd name="T2" fmla="*/ 0 w 287"/>
                <a:gd name="T3" fmla="*/ 821 h 3306"/>
                <a:gd name="T4" fmla="*/ 1 w 287"/>
                <a:gd name="T5" fmla="*/ 821 h 3306"/>
                <a:gd name="T6" fmla="*/ 2 w 287"/>
                <a:gd name="T7" fmla="*/ 822 h 3306"/>
                <a:gd name="T8" fmla="*/ 3 w 287"/>
                <a:gd name="T9" fmla="*/ 822 h 3306"/>
                <a:gd name="T10" fmla="*/ 4 w 287"/>
                <a:gd name="T11" fmla="*/ 823 h 3306"/>
                <a:gd name="T12" fmla="*/ 8 w 287"/>
                <a:gd name="T13" fmla="*/ 824 h 3306"/>
                <a:gd name="T14" fmla="*/ 12 w 287"/>
                <a:gd name="T15" fmla="*/ 825 h 3306"/>
                <a:gd name="T16" fmla="*/ 17 w 287"/>
                <a:gd name="T17" fmla="*/ 826 h 3306"/>
                <a:gd name="T18" fmla="*/ 23 w 287"/>
                <a:gd name="T19" fmla="*/ 826 h 3306"/>
                <a:gd name="T20" fmla="*/ 30 w 287"/>
                <a:gd name="T21" fmla="*/ 827 h 3306"/>
                <a:gd name="T22" fmla="*/ 36 w 287"/>
                <a:gd name="T23" fmla="*/ 827 h 3306"/>
                <a:gd name="T24" fmla="*/ 43 w 287"/>
                <a:gd name="T25" fmla="*/ 827 h 3306"/>
                <a:gd name="T26" fmla="*/ 49 w 287"/>
                <a:gd name="T27" fmla="*/ 826 h 3306"/>
                <a:gd name="T28" fmla="*/ 55 w 287"/>
                <a:gd name="T29" fmla="*/ 826 h 3306"/>
                <a:gd name="T30" fmla="*/ 60 w 287"/>
                <a:gd name="T31" fmla="*/ 825 h 3306"/>
                <a:gd name="T32" fmla="*/ 64 w 287"/>
                <a:gd name="T33" fmla="*/ 824 h 3306"/>
                <a:gd name="T34" fmla="*/ 68 w 287"/>
                <a:gd name="T35" fmla="*/ 823 h 3306"/>
                <a:gd name="T36" fmla="*/ 69 w 287"/>
                <a:gd name="T37" fmla="*/ 822 h 3306"/>
                <a:gd name="T38" fmla="*/ 70 w 287"/>
                <a:gd name="T39" fmla="*/ 822 h 3306"/>
                <a:gd name="T40" fmla="*/ 71 w 287"/>
                <a:gd name="T41" fmla="*/ 821 h 3306"/>
                <a:gd name="T42" fmla="*/ 72 w 287"/>
                <a:gd name="T43" fmla="*/ 821 h 3306"/>
                <a:gd name="T44" fmla="*/ 72 w 287"/>
                <a:gd name="T45" fmla="*/ 0 h 3306"/>
                <a:gd name="T46" fmla="*/ 0 w 287"/>
                <a:gd name="T47" fmla="*/ 0 h 33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7"/>
                <a:gd name="T73" fmla="*/ 0 h 3306"/>
                <a:gd name="T74" fmla="*/ 287 w 287"/>
                <a:gd name="T75" fmla="*/ 3306 h 33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7" h="3306">
                  <a:moveTo>
                    <a:pt x="0" y="0"/>
                  </a:moveTo>
                  <a:lnTo>
                    <a:pt x="0" y="3281"/>
                  </a:lnTo>
                  <a:lnTo>
                    <a:pt x="2" y="3283"/>
                  </a:lnTo>
                  <a:lnTo>
                    <a:pt x="6" y="3286"/>
                  </a:lnTo>
                  <a:lnTo>
                    <a:pt x="11" y="3288"/>
                  </a:lnTo>
                  <a:lnTo>
                    <a:pt x="16" y="3290"/>
                  </a:lnTo>
                  <a:lnTo>
                    <a:pt x="31" y="3294"/>
                  </a:lnTo>
                  <a:lnTo>
                    <a:pt x="49" y="3298"/>
                  </a:lnTo>
                  <a:lnTo>
                    <a:pt x="69" y="3302"/>
                  </a:lnTo>
                  <a:lnTo>
                    <a:pt x="92" y="3304"/>
                  </a:lnTo>
                  <a:lnTo>
                    <a:pt x="118" y="3305"/>
                  </a:lnTo>
                  <a:lnTo>
                    <a:pt x="144" y="3306"/>
                  </a:lnTo>
                  <a:lnTo>
                    <a:pt x="170" y="3305"/>
                  </a:lnTo>
                  <a:lnTo>
                    <a:pt x="194" y="3304"/>
                  </a:lnTo>
                  <a:lnTo>
                    <a:pt x="218" y="3302"/>
                  </a:lnTo>
                  <a:lnTo>
                    <a:pt x="238" y="3298"/>
                  </a:lnTo>
                  <a:lnTo>
                    <a:pt x="256" y="3294"/>
                  </a:lnTo>
                  <a:lnTo>
                    <a:pt x="271" y="3290"/>
                  </a:lnTo>
                  <a:lnTo>
                    <a:pt x="276" y="3288"/>
                  </a:lnTo>
                  <a:lnTo>
                    <a:pt x="281" y="3286"/>
                  </a:lnTo>
                  <a:lnTo>
                    <a:pt x="284" y="3283"/>
                  </a:lnTo>
                  <a:lnTo>
                    <a:pt x="287" y="3281"/>
                  </a:lnTo>
                  <a:lnTo>
                    <a:pt x="287" y="0"/>
                  </a:lnTo>
                  <a:lnTo>
                    <a:pt x="0"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27" name="Freeform 133">
              <a:extLst>
                <a:ext uri="{FF2B5EF4-FFF2-40B4-BE49-F238E27FC236}">
                  <a16:creationId xmlns:a16="http://schemas.microsoft.com/office/drawing/2014/main" id="{95EBD142-AB62-4ED5-B548-B38BDC2CC9DB}"/>
                </a:ext>
              </a:extLst>
            </p:cNvPr>
            <p:cNvSpPr>
              <a:spLocks/>
            </p:cNvSpPr>
            <p:nvPr/>
          </p:nvSpPr>
          <p:spPr bwMode="auto">
            <a:xfrm>
              <a:off x="2530" y="1008"/>
              <a:ext cx="67" cy="827"/>
            </a:xfrm>
            <a:custGeom>
              <a:avLst/>
              <a:gdLst>
                <a:gd name="T0" fmla="*/ 0 w 268"/>
                <a:gd name="T1" fmla="*/ 0 h 3306"/>
                <a:gd name="T2" fmla="*/ 0 w 268"/>
                <a:gd name="T3" fmla="*/ 821 h 3306"/>
                <a:gd name="T4" fmla="*/ 1 w 268"/>
                <a:gd name="T5" fmla="*/ 822 h 3306"/>
                <a:gd name="T6" fmla="*/ 4 w 268"/>
                <a:gd name="T7" fmla="*/ 824 h 3306"/>
                <a:gd name="T8" fmla="*/ 7 w 268"/>
                <a:gd name="T9" fmla="*/ 825 h 3306"/>
                <a:gd name="T10" fmla="*/ 11 w 268"/>
                <a:gd name="T11" fmla="*/ 825 h 3306"/>
                <a:gd name="T12" fmla="*/ 17 w 268"/>
                <a:gd name="T13" fmla="*/ 826 h 3306"/>
                <a:gd name="T14" fmla="*/ 22 w 268"/>
                <a:gd name="T15" fmla="*/ 826 h 3306"/>
                <a:gd name="T16" fmla="*/ 27 w 268"/>
                <a:gd name="T17" fmla="*/ 827 h 3306"/>
                <a:gd name="T18" fmla="*/ 34 w 268"/>
                <a:gd name="T19" fmla="*/ 827 h 3306"/>
                <a:gd name="T20" fmla="*/ 39 w 268"/>
                <a:gd name="T21" fmla="*/ 827 h 3306"/>
                <a:gd name="T22" fmla="*/ 45 w 268"/>
                <a:gd name="T23" fmla="*/ 826 h 3306"/>
                <a:gd name="T24" fmla="*/ 50 w 268"/>
                <a:gd name="T25" fmla="*/ 826 h 3306"/>
                <a:gd name="T26" fmla="*/ 55 w 268"/>
                <a:gd name="T27" fmla="*/ 825 h 3306"/>
                <a:gd name="T28" fmla="*/ 59 w 268"/>
                <a:gd name="T29" fmla="*/ 825 h 3306"/>
                <a:gd name="T30" fmla="*/ 63 w 268"/>
                <a:gd name="T31" fmla="*/ 824 h 3306"/>
                <a:gd name="T32" fmla="*/ 66 w 268"/>
                <a:gd name="T33" fmla="*/ 822 h 3306"/>
                <a:gd name="T34" fmla="*/ 67 w 268"/>
                <a:gd name="T35" fmla="*/ 821 h 3306"/>
                <a:gd name="T36" fmla="*/ 67 w 268"/>
                <a:gd name="T37" fmla="*/ 0 h 3306"/>
                <a:gd name="T38" fmla="*/ 0 w 268"/>
                <a:gd name="T39" fmla="*/ 0 h 33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8"/>
                <a:gd name="T61" fmla="*/ 0 h 3306"/>
                <a:gd name="T62" fmla="*/ 268 w 268"/>
                <a:gd name="T63" fmla="*/ 3306 h 33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8" h="3306">
                  <a:moveTo>
                    <a:pt x="0" y="0"/>
                  </a:moveTo>
                  <a:lnTo>
                    <a:pt x="0" y="3284"/>
                  </a:lnTo>
                  <a:lnTo>
                    <a:pt x="6" y="3288"/>
                  </a:lnTo>
                  <a:lnTo>
                    <a:pt x="16" y="3293"/>
                  </a:lnTo>
                  <a:lnTo>
                    <a:pt x="29" y="3297"/>
                  </a:lnTo>
                  <a:lnTo>
                    <a:pt x="46" y="3300"/>
                  </a:lnTo>
                  <a:lnTo>
                    <a:pt x="66" y="3303"/>
                  </a:lnTo>
                  <a:lnTo>
                    <a:pt x="88" y="3304"/>
                  </a:lnTo>
                  <a:lnTo>
                    <a:pt x="110" y="3305"/>
                  </a:lnTo>
                  <a:lnTo>
                    <a:pt x="135" y="3306"/>
                  </a:lnTo>
                  <a:lnTo>
                    <a:pt x="158" y="3305"/>
                  </a:lnTo>
                  <a:lnTo>
                    <a:pt x="180" y="3304"/>
                  </a:lnTo>
                  <a:lnTo>
                    <a:pt x="201" y="3303"/>
                  </a:lnTo>
                  <a:lnTo>
                    <a:pt x="221" y="3300"/>
                  </a:lnTo>
                  <a:lnTo>
                    <a:pt x="237" y="3297"/>
                  </a:lnTo>
                  <a:lnTo>
                    <a:pt x="252" y="3293"/>
                  </a:lnTo>
                  <a:lnTo>
                    <a:pt x="262" y="3288"/>
                  </a:lnTo>
                  <a:lnTo>
                    <a:pt x="268" y="3284"/>
                  </a:lnTo>
                  <a:lnTo>
                    <a:pt x="268" y="0"/>
                  </a:lnTo>
                  <a:lnTo>
                    <a:pt x="0"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28" name="Freeform 134">
              <a:extLst>
                <a:ext uri="{FF2B5EF4-FFF2-40B4-BE49-F238E27FC236}">
                  <a16:creationId xmlns:a16="http://schemas.microsoft.com/office/drawing/2014/main" id="{069748AB-941D-4A68-90B6-9F59FAF40267}"/>
                </a:ext>
              </a:extLst>
            </p:cNvPr>
            <p:cNvSpPr>
              <a:spLocks/>
            </p:cNvSpPr>
            <p:nvPr/>
          </p:nvSpPr>
          <p:spPr bwMode="auto">
            <a:xfrm>
              <a:off x="2532" y="1008"/>
              <a:ext cx="63" cy="827"/>
            </a:xfrm>
            <a:custGeom>
              <a:avLst/>
              <a:gdLst>
                <a:gd name="T0" fmla="*/ 0 w 251"/>
                <a:gd name="T1" fmla="*/ 0 h 3306"/>
                <a:gd name="T2" fmla="*/ 0 w 251"/>
                <a:gd name="T3" fmla="*/ 822 h 3306"/>
                <a:gd name="T4" fmla="*/ 1 w 251"/>
                <a:gd name="T5" fmla="*/ 823 h 3306"/>
                <a:gd name="T6" fmla="*/ 4 w 251"/>
                <a:gd name="T7" fmla="*/ 824 h 3306"/>
                <a:gd name="T8" fmla="*/ 8 w 251"/>
                <a:gd name="T9" fmla="*/ 825 h 3306"/>
                <a:gd name="T10" fmla="*/ 12 w 251"/>
                <a:gd name="T11" fmla="*/ 825 h 3306"/>
                <a:gd name="T12" fmla="*/ 16 w 251"/>
                <a:gd name="T13" fmla="*/ 826 h 3306"/>
                <a:gd name="T14" fmla="*/ 21 w 251"/>
                <a:gd name="T15" fmla="*/ 826 h 3306"/>
                <a:gd name="T16" fmla="*/ 26 w 251"/>
                <a:gd name="T17" fmla="*/ 827 h 3306"/>
                <a:gd name="T18" fmla="*/ 32 w 251"/>
                <a:gd name="T19" fmla="*/ 827 h 3306"/>
                <a:gd name="T20" fmla="*/ 37 w 251"/>
                <a:gd name="T21" fmla="*/ 827 h 3306"/>
                <a:gd name="T22" fmla="*/ 42 w 251"/>
                <a:gd name="T23" fmla="*/ 826 h 3306"/>
                <a:gd name="T24" fmla="*/ 47 w 251"/>
                <a:gd name="T25" fmla="*/ 826 h 3306"/>
                <a:gd name="T26" fmla="*/ 52 w 251"/>
                <a:gd name="T27" fmla="*/ 825 h 3306"/>
                <a:gd name="T28" fmla="*/ 56 w 251"/>
                <a:gd name="T29" fmla="*/ 825 h 3306"/>
                <a:gd name="T30" fmla="*/ 59 w 251"/>
                <a:gd name="T31" fmla="*/ 824 h 3306"/>
                <a:gd name="T32" fmla="*/ 61 w 251"/>
                <a:gd name="T33" fmla="*/ 823 h 3306"/>
                <a:gd name="T34" fmla="*/ 63 w 251"/>
                <a:gd name="T35" fmla="*/ 822 h 3306"/>
                <a:gd name="T36" fmla="*/ 63 w 251"/>
                <a:gd name="T37" fmla="*/ 0 h 3306"/>
                <a:gd name="T38" fmla="*/ 0 w 251"/>
                <a:gd name="T39" fmla="*/ 0 h 33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1"/>
                <a:gd name="T61" fmla="*/ 0 h 3306"/>
                <a:gd name="T62" fmla="*/ 251 w 251"/>
                <a:gd name="T63" fmla="*/ 3306 h 33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1" h="3306">
                  <a:moveTo>
                    <a:pt x="0" y="0"/>
                  </a:moveTo>
                  <a:lnTo>
                    <a:pt x="0" y="3288"/>
                  </a:lnTo>
                  <a:lnTo>
                    <a:pt x="5" y="3292"/>
                  </a:lnTo>
                  <a:lnTo>
                    <a:pt x="16" y="3294"/>
                  </a:lnTo>
                  <a:lnTo>
                    <a:pt x="30" y="3298"/>
                  </a:lnTo>
                  <a:lnTo>
                    <a:pt x="46" y="3300"/>
                  </a:lnTo>
                  <a:lnTo>
                    <a:pt x="64" y="3303"/>
                  </a:lnTo>
                  <a:lnTo>
                    <a:pt x="84" y="3304"/>
                  </a:lnTo>
                  <a:lnTo>
                    <a:pt x="105" y="3305"/>
                  </a:lnTo>
                  <a:lnTo>
                    <a:pt x="127" y="3306"/>
                  </a:lnTo>
                  <a:lnTo>
                    <a:pt x="148" y="3305"/>
                  </a:lnTo>
                  <a:lnTo>
                    <a:pt x="169" y="3304"/>
                  </a:lnTo>
                  <a:lnTo>
                    <a:pt x="187" y="3303"/>
                  </a:lnTo>
                  <a:lnTo>
                    <a:pt x="206" y="3300"/>
                  </a:lnTo>
                  <a:lnTo>
                    <a:pt x="222" y="3298"/>
                  </a:lnTo>
                  <a:lnTo>
                    <a:pt x="235" y="3294"/>
                  </a:lnTo>
                  <a:lnTo>
                    <a:pt x="245" y="3292"/>
                  </a:lnTo>
                  <a:lnTo>
                    <a:pt x="251" y="3288"/>
                  </a:lnTo>
                  <a:lnTo>
                    <a:pt x="251" y="0"/>
                  </a:lnTo>
                  <a:lnTo>
                    <a:pt x="0"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29" name="Freeform 135">
              <a:extLst>
                <a:ext uri="{FF2B5EF4-FFF2-40B4-BE49-F238E27FC236}">
                  <a16:creationId xmlns:a16="http://schemas.microsoft.com/office/drawing/2014/main" id="{2FD178EC-4452-4199-84D0-2AF49F3A785D}"/>
                </a:ext>
              </a:extLst>
            </p:cNvPr>
            <p:cNvSpPr>
              <a:spLocks/>
            </p:cNvSpPr>
            <p:nvPr/>
          </p:nvSpPr>
          <p:spPr bwMode="auto">
            <a:xfrm>
              <a:off x="2534" y="1008"/>
              <a:ext cx="59" cy="827"/>
            </a:xfrm>
            <a:custGeom>
              <a:avLst/>
              <a:gdLst>
                <a:gd name="T0" fmla="*/ 0 w 236"/>
                <a:gd name="T1" fmla="*/ 0 h 3306"/>
                <a:gd name="T2" fmla="*/ 0 w 236"/>
                <a:gd name="T3" fmla="*/ 823 h 3306"/>
                <a:gd name="T4" fmla="*/ 2 w 236"/>
                <a:gd name="T5" fmla="*/ 824 h 3306"/>
                <a:gd name="T6" fmla="*/ 4 w 236"/>
                <a:gd name="T7" fmla="*/ 825 h 3306"/>
                <a:gd name="T8" fmla="*/ 7 w 236"/>
                <a:gd name="T9" fmla="*/ 825 h 3306"/>
                <a:gd name="T10" fmla="*/ 11 w 236"/>
                <a:gd name="T11" fmla="*/ 826 h 3306"/>
                <a:gd name="T12" fmla="*/ 15 w 236"/>
                <a:gd name="T13" fmla="*/ 826 h 3306"/>
                <a:gd name="T14" fmla="*/ 20 w 236"/>
                <a:gd name="T15" fmla="*/ 827 h 3306"/>
                <a:gd name="T16" fmla="*/ 25 w 236"/>
                <a:gd name="T17" fmla="*/ 827 h 3306"/>
                <a:gd name="T18" fmla="*/ 30 w 236"/>
                <a:gd name="T19" fmla="*/ 827 h 3306"/>
                <a:gd name="T20" fmla="*/ 34 w 236"/>
                <a:gd name="T21" fmla="*/ 827 h 3306"/>
                <a:gd name="T22" fmla="*/ 39 w 236"/>
                <a:gd name="T23" fmla="*/ 827 h 3306"/>
                <a:gd name="T24" fmla="*/ 44 w 236"/>
                <a:gd name="T25" fmla="*/ 826 h 3306"/>
                <a:gd name="T26" fmla="*/ 48 w 236"/>
                <a:gd name="T27" fmla="*/ 826 h 3306"/>
                <a:gd name="T28" fmla="*/ 51 w 236"/>
                <a:gd name="T29" fmla="*/ 825 h 3306"/>
                <a:gd name="T30" fmla="*/ 55 w 236"/>
                <a:gd name="T31" fmla="*/ 825 h 3306"/>
                <a:gd name="T32" fmla="*/ 57 w 236"/>
                <a:gd name="T33" fmla="*/ 824 h 3306"/>
                <a:gd name="T34" fmla="*/ 59 w 236"/>
                <a:gd name="T35" fmla="*/ 823 h 3306"/>
                <a:gd name="T36" fmla="*/ 59 w 236"/>
                <a:gd name="T37" fmla="*/ 0 h 3306"/>
                <a:gd name="T38" fmla="*/ 0 w 236"/>
                <a:gd name="T39" fmla="*/ 0 h 33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6"/>
                <a:gd name="T61" fmla="*/ 0 h 3306"/>
                <a:gd name="T62" fmla="*/ 236 w 236"/>
                <a:gd name="T63" fmla="*/ 3306 h 33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6" h="3306">
                  <a:moveTo>
                    <a:pt x="0" y="0"/>
                  </a:moveTo>
                  <a:lnTo>
                    <a:pt x="0" y="3290"/>
                  </a:lnTo>
                  <a:lnTo>
                    <a:pt x="6" y="3293"/>
                  </a:lnTo>
                  <a:lnTo>
                    <a:pt x="17" y="3297"/>
                  </a:lnTo>
                  <a:lnTo>
                    <a:pt x="29" y="3299"/>
                  </a:lnTo>
                  <a:lnTo>
                    <a:pt x="45" y="3302"/>
                  </a:lnTo>
                  <a:lnTo>
                    <a:pt x="62" y="3303"/>
                  </a:lnTo>
                  <a:lnTo>
                    <a:pt x="81" y="3305"/>
                  </a:lnTo>
                  <a:lnTo>
                    <a:pt x="99" y="3306"/>
                  </a:lnTo>
                  <a:lnTo>
                    <a:pt x="119" y="3306"/>
                  </a:lnTo>
                  <a:lnTo>
                    <a:pt x="137" y="3306"/>
                  </a:lnTo>
                  <a:lnTo>
                    <a:pt x="156" y="3305"/>
                  </a:lnTo>
                  <a:lnTo>
                    <a:pt x="174" y="3303"/>
                  </a:lnTo>
                  <a:lnTo>
                    <a:pt x="190" y="3302"/>
                  </a:lnTo>
                  <a:lnTo>
                    <a:pt x="205" y="3299"/>
                  </a:lnTo>
                  <a:lnTo>
                    <a:pt x="219" y="3297"/>
                  </a:lnTo>
                  <a:lnTo>
                    <a:pt x="229" y="3293"/>
                  </a:lnTo>
                  <a:lnTo>
                    <a:pt x="236" y="3290"/>
                  </a:lnTo>
                  <a:lnTo>
                    <a:pt x="236" y="0"/>
                  </a:lnTo>
                  <a:lnTo>
                    <a:pt x="0"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30" name="Freeform 136">
              <a:extLst>
                <a:ext uri="{FF2B5EF4-FFF2-40B4-BE49-F238E27FC236}">
                  <a16:creationId xmlns:a16="http://schemas.microsoft.com/office/drawing/2014/main" id="{D3A48F58-B530-4B10-BEBF-83BB010AD415}"/>
                </a:ext>
              </a:extLst>
            </p:cNvPr>
            <p:cNvSpPr>
              <a:spLocks/>
            </p:cNvSpPr>
            <p:nvPr/>
          </p:nvSpPr>
          <p:spPr bwMode="auto">
            <a:xfrm>
              <a:off x="2536" y="1008"/>
              <a:ext cx="55" cy="827"/>
            </a:xfrm>
            <a:custGeom>
              <a:avLst/>
              <a:gdLst>
                <a:gd name="T0" fmla="*/ 0 w 219"/>
                <a:gd name="T1" fmla="*/ 0 h 3306"/>
                <a:gd name="T2" fmla="*/ 0 w 219"/>
                <a:gd name="T3" fmla="*/ 824 h 3306"/>
                <a:gd name="T4" fmla="*/ 2 w 219"/>
                <a:gd name="T5" fmla="*/ 825 h 3306"/>
                <a:gd name="T6" fmla="*/ 4 w 219"/>
                <a:gd name="T7" fmla="*/ 825 h 3306"/>
                <a:gd name="T8" fmla="*/ 8 w 219"/>
                <a:gd name="T9" fmla="*/ 825 h 3306"/>
                <a:gd name="T10" fmla="*/ 11 w 219"/>
                <a:gd name="T11" fmla="*/ 826 h 3306"/>
                <a:gd name="T12" fmla="*/ 15 w 219"/>
                <a:gd name="T13" fmla="*/ 826 h 3306"/>
                <a:gd name="T14" fmla="*/ 19 w 219"/>
                <a:gd name="T15" fmla="*/ 827 h 3306"/>
                <a:gd name="T16" fmla="*/ 23 w 219"/>
                <a:gd name="T17" fmla="*/ 827 h 3306"/>
                <a:gd name="T18" fmla="*/ 27 w 219"/>
                <a:gd name="T19" fmla="*/ 827 h 3306"/>
                <a:gd name="T20" fmla="*/ 32 w 219"/>
                <a:gd name="T21" fmla="*/ 827 h 3306"/>
                <a:gd name="T22" fmla="*/ 36 w 219"/>
                <a:gd name="T23" fmla="*/ 827 h 3306"/>
                <a:gd name="T24" fmla="*/ 40 w 219"/>
                <a:gd name="T25" fmla="*/ 826 h 3306"/>
                <a:gd name="T26" fmla="*/ 44 w 219"/>
                <a:gd name="T27" fmla="*/ 826 h 3306"/>
                <a:gd name="T28" fmla="*/ 48 w 219"/>
                <a:gd name="T29" fmla="*/ 825 h 3306"/>
                <a:gd name="T30" fmla="*/ 51 w 219"/>
                <a:gd name="T31" fmla="*/ 825 h 3306"/>
                <a:gd name="T32" fmla="*/ 53 w 219"/>
                <a:gd name="T33" fmla="*/ 825 h 3306"/>
                <a:gd name="T34" fmla="*/ 55 w 219"/>
                <a:gd name="T35" fmla="*/ 824 h 3306"/>
                <a:gd name="T36" fmla="*/ 55 w 219"/>
                <a:gd name="T37" fmla="*/ 0 h 3306"/>
                <a:gd name="T38" fmla="*/ 0 w 219"/>
                <a:gd name="T39" fmla="*/ 0 h 33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
                <a:gd name="T61" fmla="*/ 0 h 3306"/>
                <a:gd name="T62" fmla="*/ 219 w 219"/>
                <a:gd name="T63" fmla="*/ 3306 h 33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 h="3306">
                  <a:moveTo>
                    <a:pt x="0" y="0"/>
                  </a:moveTo>
                  <a:lnTo>
                    <a:pt x="0" y="3294"/>
                  </a:lnTo>
                  <a:lnTo>
                    <a:pt x="6" y="3297"/>
                  </a:lnTo>
                  <a:lnTo>
                    <a:pt x="16" y="3299"/>
                  </a:lnTo>
                  <a:lnTo>
                    <a:pt x="30" y="3300"/>
                  </a:lnTo>
                  <a:lnTo>
                    <a:pt x="43" y="3303"/>
                  </a:lnTo>
                  <a:lnTo>
                    <a:pt x="59" y="3304"/>
                  </a:lnTo>
                  <a:lnTo>
                    <a:pt x="75" y="3305"/>
                  </a:lnTo>
                  <a:lnTo>
                    <a:pt x="92" y="3306"/>
                  </a:lnTo>
                  <a:lnTo>
                    <a:pt x="108" y="3306"/>
                  </a:lnTo>
                  <a:lnTo>
                    <a:pt x="126" y="3306"/>
                  </a:lnTo>
                  <a:lnTo>
                    <a:pt x="143" y="3305"/>
                  </a:lnTo>
                  <a:lnTo>
                    <a:pt x="160" y="3304"/>
                  </a:lnTo>
                  <a:lnTo>
                    <a:pt x="175" y="3303"/>
                  </a:lnTo>
                  <a:lnTo>
                    <a:pt x="190" y="3300"/>
                  </a:lnTo>
                  <a:lnTo>
                    <a:pt x="202" y="3299"/>
                  </a:lnTo>
                  <a:lnTo>
                    <a:pt x="212" y="3297"/>
                  </a:lnTo>
                  <a:lnTo>
                    <a:pt x="219" y="3294"/>
                  </a:lnTo>
                  <a:lnTo>
                    <a:pt x="219"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31" name="Freeform 137">
              <a:extLst>
                <a:ext uri="{FF2B5EF4-FFF2-40B4-BE49-F238E27FC236}">
                  <a16:creationId xmlns:a16="http://schemas.microsoft.com/office/drawing/2014/main" id="{2DD84B43-B22E-462F-81C3-2589E58A6013}"/>
                </a:ext>
              </a:extLst>
            </p:cNvPr>
            <p:cNvSpPr>
              <a:spLocks/>
            </p:cNvSpPr>
            <p:nvPr/>
          </p:nvSpPr>
          <p:spPr bwMode="auto">
            <a:xfrm>
              <a:off x="2538" y="1008"/>
              <a:ext cx="51" cy="827"/>
            </a:xfrm>
            <a:custGeom>
              <a:avLst/>
              <a:gdLst>
                <a:gd name="T0" fmla="*/ 0 w 204"/>
                <a:gd name="T1" fmla="*/ 0 h 3306"/>
                <a:gd name="T2" fmla="*/ 0 w 204"/>
                <a:gd name="T3" fmla="*/ 825 h 3306"/>
                <a:gd name="T4" fmla="*/ 2 w 204"/>
                <a:gd name="T5" fmla="*/ 825 h 3306"/>
                <a:gd name="T6" fmla="*/ 4 w 204"/>
                <a:gd name="T7" fmla="*/ 826 h 3306"/>
                <a:gd name="T8" fmla="*/ 7 w 204"/>
                <a:gd name="T9" fmla="*/ 826 h 3306"/>
                <a:gd name="T10" fmla="*/ 11 w 204"/>
                <a:gd name="T11" fmla="*/ 826 h 3306"/>
                <a:gd name="T12" fmla="*/ 14 w 204"/>
                <a:gd name="T13" fmla="*/ 827 h 3306"/>
                <a:gd name="T14" fmla="*/ 18 w 204"/>
                <a:gd name="T15" fmla="*/ 827 h 3306"/>
                <a:gd name="T16" fmla="*/ 22 w 204"/>
                <a:gd name="T17" fmla="*/ 827 h 3306"/>
                <a:gd name="T18" fmla="*/ 25 w 204"/>
                <a:gd name="T19" fmla="*/ 827 h 3306"/>
                <a:gd name="T20" fmla="*/ 29 w 204"/>
                <a:gd name="T21" fmla="*/ 827 h 3306"/>
                <a:gd name="T22" fmla="*/ 33 w 204"/>
                <a:gd name="T23" fmla="*/ 827 h 3306"/>
                <a:gd name="T24" fmla="*/ 37 w 204"/>
                <a:gd name="T25" fmla="*/ 827 h 3306"/>
                <a:gd name="T26" fmla="*/ 40 w 204"/>
                <a:gd name="T27" fmla="*/ 826 h 3306"/>
                <a:gd name="T28" fmla="*/ 43 w 204"/>
                <a:gd name="T29" fmla="*/ 826 h 3306"/>
                <a:gd name="T30" fmla="*/ 46 w 204"/>
                <a:gd name="T31" fmla="*/ 826 h 3306"/>
                <a:gd name="T32" fmla="*/ 49 w 204"/>
                <a:gd name="T33" fmla="*/ 825 h 3306"/>
                <a:gd name="T34" fmla="*/ 51 w 204"/>
                <a:gd name="T35" fmla="*/ 825 h 3306"/>
                <a:gd name="T36" fmla="*/ 51 w 204"/>
                <a:gd name="T37" fmla="*/ 0 h 3306"/>
                <a:gd name="T38" fmla="*/ 0 w 204"/>
                <a:gd name="T39" fmla="*/ 0 h 33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4"/>
                <a:gd name="T61" fmla="*/ 0 h 3306"/>
                <a:gd name="T62" fmla="*/ 204 w 204"/>
                <a:gd name="T63" fmla="*/ 3306 h 33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4" h="3306">
                  <a:moveTo>
                    <a:pt x="0" y="0"/>
                  </a:moveTo>
                  <a:lnTo>
                    <a:pt x="0" y="3298"/>
                  </a:lnTo>
                  <a:lnTo>
                    <a:pt x="7" y="3300"/>
                  </a:lnTo>
                  <a:lnTo>
                    <a:pt x="17" y="3302"/>
                  </a:lnTo>
                  <a:lnTo>
                    <a:pt x="29" y="3303"/>
                  </a:lnTo>
                  <a:lnTo>
                    <a:pt x="43" y="3304"/>
                  </a:lnTo>
                  <a:lnTo>
                    <a:pt x="57" y="3305"/>
                  </a:lnTo>
                  <a:lnTo>
                    <a:pt x="72" y="3305"/>
                  </a:lnTo>
                  <a:lnTo>
                    <a:pt x="87" y="3306"/>
                  </a:lnTo>
                  <a:lnTo>
                    <a:pt x="100" y="3306"/>
                  </a:lnTo>
                  <a:lnTo>
                    <a:pt x="116" y="3306"/>
                  </a:lnTo>
                  <a:lnTo>
                    <a:pt x="131" y="3305"/>
                  </a:lnTo>
                  <a:lnTo>
                    <a:pt x="146" y="3305"/>
                  </a:lnTo>
                  <a:lnTo>
                    <a:pt x="161" y="3304"/>
                  </a:lnTo>
                  <a:lnTo>
                    <a:pt x="173" y="3303"/>
                  </a:lnTo>
                  <a:lnTo>
                    <a:pt x="185" y="3302"/>
                  </a:lnTo>
                  <a:lnTo>
                    <a:pt x="195" y="3300"/>
                  </a:lnTo>
                  <a:lnTo>
                    <a:pt x="204" y="3298"/>
                  </a:lnTo>
                  <a:lnTo>
                    <a:pt x="204" y="0"/>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32" name="Freeform 138">
              <a:extLst>
                <a:ext uri="{FF2B5EF4-FFF2-40B4-BE49-F238E27FC236}">
                  <a16:creationId xmlns:a16="http://schemas.microsoft.com/office/drawing/2014/main" id="{800D8C04-8B5B-4C28-8E0B-93FF86719E6C}"/>
                </a:ext>
              </a:extLst>
            </p:cNvPr>
            <p:cNvSpPr>
              <a:spLocks/>
            </p:cNvSpPr>
            <p:nvPr/>
          </p:nvSpPr>
          <p:spPr bwMode="auto">
            <a:xfrm>
              <a:off x="2540" y="1008"/>
              <a:ext cx="47" cy="827"/>
            </a:xfrm>
            <a:custGeom>
              <a:avLst/>
              <a:gdLst>
                <a:gd name="T0" fmla="*/ 47 w 187"/>
                <a:gd name="T1" fmla="*/ 0 h 3306"/>
                <a:gd name="T2" fmla="*/ 47 w 187"/>
                <a:gd name="T3" fmla="*/ 825 h 3306"/>
                <a:gd name="T4" fmla="*/ 45 w 187"/>
                <a:gd name="T5" fmla="*/ 826 h 3306"/>
                <a:gd name="T6" fmla="*/ 42 w 187"/>
                <a:gd name="T7" fmla="*/ 826 h 3306"/>
                <a:gd name="T8" fmla="*/ 40 w 187"/>
                <a:gd name="T9" fmla="*/ 826 h 3306"/>
                <a:gd name="T10" fmla="*/ 36 w 187"/>
                <a:gd name="T11" fmla="*/ 826 h 3306"/>
                <a:gd name="T12" fmla="*/ 33 w 187"/>
                <a:gd name="T13" fmla="*/ 827 h 3306"/>
                <a:gd name="T14" fmla="*/ 30 w 187"/>
                <a:gd name="T15" fmla="*/ 827 h 3306"/>
                <a:gd name="T16" fmla="*/ 27 w 187"/>
                <a:gd name="T17" fmla="*/ 827 h 3306"/>
                <a:gd name="T18" fmla="*/ 23 w 187"/>
                <a:gd name="T19" fmla="*/ 827 h 3306"/>
                <a:gd name="T20" fmla="*/ 20 w 187"/>
                <a:gd name="T21" fmla="*/ 827 h 3306"/>
                <a:gd name="T22" fmla="*/ 17 w 187"/>
                <a:gd name="T23" fmla="*/ 827 h 3306"/>
                <a:gd name="T24" fmla="*/ 14 w 187"/>
                <a:gd name="T25" fmla="*/ 827 h 3306"/>
                <a:gd name="T26" fmla="*/ 10 w 187"/>
                <a:gd name="T27" fmla="*/ 826 h 3306"/>
                <a:gd name="T28" fmla="*/ 7 w 187"/>
                <a:gd name="T29" fmla="*/ 826 h 3306"/>
                <a:gd name="T30" fmla="*/ 4 w 187"/>
                <a:gd name="T31" fmla="*/ 826 h 3306"/>
                <a:gd name="T32" fmla="*/ 2 w 187"/>
                <a:gd name="T33" fmla="*/ 826 h 3306"/>
                <a:gd name="T34" fmla="*/ 0 w 187"/>
                <a:gd name="T35" fmla="*/ 825 h 3306"/>
                <a:gd name="T36" fmla="*/ 0 w 187"/>
                <a:gd name="T37" fmla="*/ 0 h 3306"/>
                <a:gd name="T38" fmla="*/ 47 w 187"/>
                <a:gd name="T39" fmla="*/ 0 h 33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7"/>
                <a:gd name="T61" fmla="*/ 0 h 3306"/>
                <a:gd name="T62" fmla="*/ 187 w 187"/>
                <a:gd name="T63" fmla="*/ 3306 h 33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7" h="3306">
                  <a:moveTo>
                    <a:pt x="187" y="0"/>
                  </a:moveTo>
                  <a:lnTo>
                    <a:pt x="187" y="3300"/>
                  </a:lnTo>
                  <a:lnTo>
                    <a:pt x="179" y="3302"/>
                  </a:lnTo>
                  <a:lnTo>
                    <a:pt x="169" y="3302"/>
                  </a:lnTo>
                  <a:lnTo>
                    <a:pt x="158" y="3303"/>
                  </a:lnTo>
                  <a:lnTo>
                    <a:pt x="145" y="3304"/>
                  </a:lnTo>
                  <a:lnTo>
                    <a:pt x="132" y="3305"/>
                  </a:lnTo>
                  <a:lnTo>
                    <a:pt x="120" y="3305"/>
                  </a:lnTo>
                  <a:lnTo>
                    <a:pt x="106" y="3306"/>
                  </a:lnTo>
                  <a:lnTo>
                    <a:pt x="92" y="3306"/>
                  </a:lnTo>
                  <a:lnTo>
                    <a:pt x="80" y="3306"/>
                  </a:lnTo>
                  <a:lnTo>
                    <a:pt x="68" y="3305"/>
                  </a:lnTo>
                  <a:lnTo>
                    <a:pt x="54" y="3305"/>
                  </a:lnTo>
                  <a:lnTo>
                    <a:pt x="41" y="3304"/>
                  </a:lnTo>
                  <a:lnTo>
                    <a:pt x="28" y="3303"/>
                  </a:lnTo>
                  <a:lnTo>
                    <a:pt x="17" y="3302"/>
                  </a:lnTo>
                  <a:lnTo>
                    <a:pt x="8" y="3302"/>
                  </a:lnTo>
                  <a:lnTo>
                    <a:pt x="0" y="3300"/>
                  </a:lnTo>
                  <a:lnTo>
                    <a:pt x="0" y="0"/>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33" name="Freeform 139">
              <a:extLst>
                <a:ext uri="{FF2B5EF4-FFF2-40B4-BE49-F238E27FC236}">
                  <a16:creationId xmlns:a16="http://schemas.microsoft.com/office/drawing/2014/main" id="{DF1A3469-D22A-4B36-AFCD-6392CF41105A}"/>
                </a:ext>
              </a:extLst>
            </p:cNvPr>
            <p:cNvSpPr>
              <a:spLocks/>
            </p:cNvSpPr>
            <p:nvPr/>
          </p:nvSpPr>
          <p:spPr bwMode="auto">
            <a:xfrm>
              <a:off x="2518" y="1008"/>
              <a:ext cx="91" cy="827"/>
            </a:xfrm>
            <a:custGeom>
              <a:avLst/>
              <a:gdLst>
                <a:gd name="T0" fmla="*/ 91 w 366"/>
                <a:gd name="T1" fmla="*/ 0 h 3306"/>
                <a:gd name="T2" fmla="*/ 91 w 366"/>
                <a:gd name="T3" fmla="*/ 816 h 3306"/>
                <a:gd name="T4" fmla="*/ 91 w 366"/>
                <a:gd name="T5" fmla="*/ 817 h 3306"/>
                <a:gd name="T6" fmla="*/ 90 w 366"/>
                <a:gd name="T7" fmla="*/ 819 h 3306"/>
                <a:gd name="T8" fmla="*/ 89 w 366"/>
                <a:gd name="T9" fmla="*/ 820 h 3306"/>
                <a:gd name="T10" fmla="*/ 88 w 366"/>
                <a:gd name="T11" fmla="*/ 821 h 3306"/>
                <a:gd name="T12" fmla="*/ 86 w 366"/>
                <a:gd name="T13" fmla="*/ 821 h 3306"/>
                <a:gd name="T14" fmla="*/ 83 w 366"/>
                <a:gd name="T15" fmla="*/ 822 h 3306"/>
                <a:gd name="T16" fmla="*/ 81 w 366"/>
                <a:gd name="T17" fmla="*/ 823 h 3306"/>
                <a:gd name="T18" fmla="*/ 78 w 366"/>
                <a:gd name="T19" fmla="*/ 824 h 3306"/>
                <a:gd name="T20" fmla="*/ 71 w 366"/>
                <a:gd name="T21" fmla="*/ 825 h 3306"/>
                <a:gd name="T22" fmla="*/ 63 w 366"/>
                <a:gd name="T23" fmla="*/ 826 h 3306"/>
                <a:gd name="T24" fmla="*/ 55 w 366"/>
                <a:gd name="T25" fmla="*/ 827 h 3306"/>
                <a:gd name="T26" fmla="*/ 46 w 366"/>
                <a:gd name="T27" fmla="*/ 827 h 3306"/>
                <a:gd name="T28" fmla="*/ 36 w 366"/>
                <a:gd name="T29" fmla="*/ 827 h 3306"/>
                <a:gd name="T30" fmla="*/ 28 w 366"/>
                <a:gd name="T31" fmla="*/ 826 h 3306"/>
                <a:gd name="T32" fmla="*/ 20 w 366"/>
                <a:gd name="T33" fmla="*/ 825 h 3306"/>
                <a:gd name="T34" fmla="*/ 13 w 366"/>
                <a:gd name="T35" fmla="*/ 824 h 3306"/>
                <a:gd name="T36" fmla="*/ 10 w 366"/>
                <a:gd name="T37" fmla="*/ 823 h 3306"/>
                <a:gd name="T38" fmla="*/ 7 w 366"/>
                <a:gd name="T39" fmla="*/ 822 h 3306"/>
                <a:gd name="T40" fmla="*/ 5 w 366"/>
                <a:gd name="T41" fmla="*/ 821 h 3306"/>
                <a:gd name="T42" fmla="*/ 3 w 366"/>
                <a:gd name="T43" fmla="*/ 821 h 3306"/>
                <a:gd name="T44" fmla="*/ 2 w 366"/>
                <a:gd name="T45" fmla="*/ 820 h 3306"/>
                <a:gd name="T46" fmla="*/ 1 w 366"/>
                <a:gd name="T47" fmla="*/ 819 h 3306"/>
                <a:gd name="T48" fmla="*/ 0 w 366"/>
                <a:gd name="T49" fmla="*/ 817 h 3306"/>
                <a:gd name="T50" fmla="*/ 0 w 366"/>
                <a:gd name="T51" fmla="*/ 816 h 3306"/>
                <a:gd name="T52" fmla="*/ 0 w 366"/>
                <a:gd name="T53" fmla="*/ 0 h 33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6"/>
                <a:gd name="T82" fmla="*/ 0 h 3306"/>
                <a:gd name="T83" fmla="*/ 366 w 366"/>
                <a:gd name="T84" fmla="*/ 3306 h 330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6" h="3306">
                  <a:moveTo>
                    <a:pt x="366" y="0"/>
                  </a:moveTo>
                  <a:lnTo>
                    <a:pt x="366" y="3263"/>
                  </a:lnTo>
                  <a:lnTo>
                    <a:pt x="365" y="3268"/>
                  </a:lnTo>
                  <a:lnTo>
                    <a:pt x="363" y="3273"/>
                  </a:lnTo>
                  <a:lnTo>
                    <a:pt x="358" y="3277"/>
                  </a:lnTo>
                  <a:lnTo>
                    <a:pt x="352" y="3281"/>
                  </a:lnTo>
                  <a:lnTo>
                    <a:pt x="344" y="3284"/>
                  </a:lnTo>
                  <a:lnTo>
                    <a:pt x="334" y="3288"/>
                  </a:lnTo>
                  <a:lnTo>
                    <a:pt x="325" y="3292"/>
                  </a:lnTo>
                  <a:lnTo>
                    <a:pt x="312" y="3294"/>
                  </a:lnTo>
                  <a:lnTo>
                    <a:pt x="285" y="3299"/>
                  </a:lnTo>
                  <a:lnTo>
                    <a:pt x="254" y="3303"/>
                  </a:lnTo>
                  <a:lnTo>
                    <a:pt x="220" y="3305"/>
                  </a:lnTo>
                  <a:lnTo>
                    <a:pt x="183" y="3306"/>
                  </a:lnTo>
                  <a:lnTo>
                    <a:pt x="146" y="3305"/>
                  </a:lnTo>
                  <a:lnTo>
                    <a:pt x="112" y="3303"/>
                  </a:lnTo>
                  <a:lnTo>
                    <a:pt x="81" y="3299"/>
                  </a:lnTo>
                  <a:lnTo>
                    <a:pt x="52" y="3294"/>
                  </a:lnTo>
                  <a:lnTo>
                    <a:pt x="41" y="3292"/>
                  </a:lnTo>
                  <a:lnTo>
                    <a:pt x="30" y="3288"/>
                  </a:lnTo>
                  <a:lnTo>
                    <a:pt x="22" y="3284"/>
                  </a:lnTo>
                  <a:lnTo>
                    <a:pt x="13" y="3281"/>
                  </a:lnTo>
                  <a:lnTo>
                    <a:pt x="7" y="3277"/>
                  </a:lnTo>
                  <a:lnTo>
                    <a:pt x="3" y="3273"/>
                  </a:lnTo>
                  <a:lnTo>
                    <a:pt x="0" y="3268"/>
                  </a:lnTo>
                  <a:lnTo>
                    <a:pt x="0" y="3263"/>
                  </a:lnTo>
                  <a:lnTo>
                    <a:pt x="0"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sp>
        <p:nvSpPr>
          <p:cNvPr id="134" name="Freeform 140">
            <a:extLst>
              <a:ext uri="{FF2B5EF4-FFF2-40B4-BE49-F238E27FC236}">
                <a16:creationId xmlns:a16="http://schemas.microsoft.com/office/drawing/2014/main" id="{C30D0D71-15D4-424D-82E0-549F5B373920}"/>
              </a:ext>
            </a:extLst>
          </p:cNvPr>
          <p:cNvSpPr>
            <a:spLocks/>
          </p:cNvSpPr>
          <p:nvPr/>
        </p:nvSpPr>
        <p:spPr bwMode="auto">
          <a:xfrm>
            <a:off x="4960937" y="3213100"/>
            <a:ext cx="236537" cy="11113"/>
          </a:xfrm>
          <a:custGeom>
            <a:avLst/>
            <a:gdLst>
              <a:gd name="T0" fmla="*/ 124 w 603"/>
              <a:gd name="T1" fmla="*/ 7 h 29"/>
              <a:gd name="T2" fmla="*/ 123 w 603"/>
              <a:gd name="T3" fmla="*/ 0 h 29"/>
              <a:gd name="T4" fmla="*/ 0 w 603"/>
              <a:gd name="T5" fmla="*/ 0 h 29"/>
              <a:gd name="T6" fmla="*/ 0 w 603"/>
              <a:gd name="T7" fmla="*/ 7 h 29"/>
              <a:gd name="T8" fmla="*/ 123 w 603"/>
              <a:gd name="T9" fmla="*/ 7 h 29"/>
              <a:gd name="T10" fmla="*/ 122 w 603"/>
              <a:gd name="T11" fmla="*/ 0 h 29"/>
              <a:gd name="T12" fmla="*/ 124 w 603"/>
              <a:gd name="T13" fmla="*/ 7 h 29"/>
              <a:gd name="T14" fmla="*/ 149 w 603"/>
              <a:gd name="T15" fmla="*/ 0 h 29"/>
              <a:gd name="T16" fmla="*/ 123 w 603"/>
              <a:gd name="T17" fmla="*/ 0 h 29"/>
              <a:gd name="T18" fmla="*/ 124 w 603"/>
              <a:gd name="T19" fmla="*/ 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3"/>
              <a:gd name="T31" fmla="*/ 0 h 29"/>
              <a:gd name="T32" fmla="*/ 603 w 60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3" h="29">
                <a:moveTo>
                  <a:pt x="502" y="27"/>
                </a:moveTo>
                <a:lnTo>
                  <a:pt x="498" y="0"/>
                </a:lnTo>
                <a:lnTo>
                  <a:pt x="0" y="0"/>
                </a:lnTo>
                <a:lnTo>
                  <a:pt x="0" y="29"/>
                </a:lnTo>
                <a:lnTo>
                  <a:pt x="498" y="29"/>
                </a:lnTo>
                <a:lnTo>
                  <a:pt x="495" y="0"/>
                </a:lnTo>
                <a:lnTo>
                  <a:pt x="502" y="27"/>
                </a:lnTo>
                <a:lnTo>
                  <a:pt x="603" y="0"/>
                </a:lnTo>
                <a:lnTo>
                  <a:pt x="498" y="0"/>
                </a:lnTo>
                <a:lnTo>
                  <a:pt x="50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35" name="Freeform 141">
            <a:extLst>
              <a:ext uri="{FF2B5EF4-FFF2-40B4-BE49-F238E27FC236}">
                <a16:creationId xmlns:a16="http://schemas.microsoft.com/office/drawing/2014/main" id="{230C1299-1956-46F1-A0A8-A827E53FB8F6}"/>
              </a:ext>
            </a:extLst>
          </p:cNvPr>
          <p:cNvSpPr>
            <a:spLocks/>
          </p:cNvSpPr>
          <p:nvPr/>
        </p:nvSpPr>
        <p:spPr bwMode="auto">
          <a:xfrm>
            <a:off x="4046537" y="4899025"/>
            <a:ext cx="112712" cy="11113"/>
          </a:xfrm>
          <a:custGeom>
            <a:avLst/>
            <a:gdLst>
              <a:gd name="T0" fmla="*/ 71 w 282"/>
              <a:gd name="T1" fmla="*/ 0 h 28"/>
              <a:gd name="T2" fmla="*/ 62 w 282"/>
              <a:gd name="T3" fmla="*/ 2 h 28"/>
              <a:gd name="T4" fmla="*/ 54 w 282"/>
              <a:gd name="T5" fmla="*/ 3 h 28"/>
              <a:gd name="T6" fmla="*/ 45 w 282"/>
              <a:gd name="T7" fmla="*/ 4 h 28"/>
              <a:gd name="T8" fmla="*/ 36 w 282"/>
              <a:gd name="T9" fmla="*/ 6 h 28"/>
              <a:gd name="T10" fmla="*/ 27 w 282"/>
              <a:gd name="T11" fmla="*/ 6 h 28"/>
              <a:gd name="T12" fmla="*/ 18 w 282"/>
              <a:gd name="T13" fmla="*/ 7 h 28"/>
              <a:gd name="T14" fmla="*/ 9 w 282"/>
              <a:gd name="T15" fmla="*/ 7 h 28"/>
              <a:gd name="T16" fmla="*/ 0 w 282"/>
              <a:gd name="T17" fmla="*/ 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2"/>
              <a:gd name="T28" fmla="*/ 0 h 28"/>
              <a:gd name="T29" fmla="*/ 282 w 28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2" h="28">
                <a:moveTo>
                  <a:pt x="282" y="0"/>
                </a:moveTo>
                <a:lnTo>
                  <a:pt x="247" y="8"/>
                </a:lnTo>
                <a:lnTo>
                  <a:pt x="213" y="12"/>
                </a:lnTo>
                <a:lnTo>
                  <a:pt x="177" y="17"/>
                </a:lnTo>
                <a:lnTo>
                  <a:pt x="143" y="22"/>
                </a:lnTo>
                <a:lnTo>
                  <a:pt x="107" y="25"/>
                </a:lnTo>
                <a:lnTo>
                  <a:pt x="71" y="27"/>
                </a:lnTo>
                <a:lnTo>
                  <a:pt x="35" y="28"/>
                </a:lnTo>
                <a:lnTo>
                  <a:pt x="0" y="28"/>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36" name="Line 142">
            <a:extLst>
              <a:ext uri="{FF2B5EF4-FFF2-40B4-BE49-F238E27FC236}">
                <a16:creationId xmlns:a16="http://schemas.microsoft.com/office/drawing/2014/main" id="{98D55923-4F15-4770-80BC-0741343D1D18}"/>
              </a:ext>
            </a:extLst>
          </p:cNvPr>
          <p:cNvSpPr>
            <a:spLocks noChangeShapeType="1"/>
          </p:cNvSpPr>
          <p:nvPr/>
        </p:nvSpPr>
        <p:spPr bwMode="auto">
          <a:xfrm flipV="1">
            <a:off x="4068762" y="3962400"/>
            <a:ext cx="1066800" cy="3810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200">
              <a:latin typeface="宋体" panose="02010600030101010101" pitchFamily="2" charset="-122"/>
              <a:ea typeface="宋体" panose="02010600030101010101" pitchFamily="2" charset="-122"/>
            </a:endParaRPr>
          </a:p>
        </p:txBody>
      </p:sp>
      <p:sp>
        <p:nvSpPr>
          <p:cNvPr id="137" name="Rectangle 6">
            <a:extLst>
              <a:ext uri="{FF2B5EF4-FFF2-40B4-BE49-F238E27FC236}">
                <a16:creationId xmlns:a16="http://schemas.microsoft.com/office/drawing/2014/main" id="{8382ECFC-D932-4AB3-B314-7408C32DAFED}"/>
              </a:ext>
            </a:extLst>
          </p:cNvPr>
          <p:cNvSpPr>
            <a:spLocks noChangeArrowheads="1"/>
          </p:cNvSpPr>
          <p:nvPr/>
        </p:nvSpPr>
        <p:spPr bwMode="auto">
          <a:xfrm>
            <a:off x="5265737" y="5302250"/>
            <a:ext cx="952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r>
              <a:rPr lang="zh-CN" altLang="en-US" sz="1200" b="0" dirty="0">
                <a:latin typeface="宋体" panose="02010600030101010101" pitchFamily="2" charset="-122"/>
                <a:ea typeface="宋体" panose="02010600030101010101" pitchFamily="2" charset="-122"/>
              </a:rPr>
              <a:t>液体向上移动</a:t>
            </a:r>
            <a:endParaRPr lang="de-DE" altLang="zh-CN" sz="1200" b="0" dirty="0">
              <a:latin typeface="宋体" panose="02010600030101010101" pitchFamily="2" charset="-122"/>
              <a:ea typeface="宋体" panose="02010600030101010101" pitchFamily="2" charset="-122"/>
            </a:endParaRPr>
          </a:p>
        </p:txBody>
      </p:sp>
      <p:sp>
        <p:nvSpPr>
          <p:cNvPr id="138" name="Freeform 9">
            <a:extLst>
              <a:ext uri="{FF2B5EF4-FFF2-40B4-BE49-F238E27FC236}">
                <a16:creationId xmlns:a16="http://schemas.microsoft.com/office/drawing/2014/main" id="{42B8BD25-5A67-4FF1-A682-2EEC525F85DF}"/>
              </a:ext>
            </a:extLst>
          </p:cNvPr>
          <p:cNvSpPr>
            <a:spLocks/>
          </p:cNvSpPr>
          <p:nvPr/>
        </p:nvSpPr>
        <p:spPr bwMode="auto">
          <a:xfrm>
            <a:off x="5053012" y="5065713"/>
            <a:ext cx="100013" cy="1331912"/>
          </a:xfrm>
          <a:custGeom>
            <a:avLst/>
            <a:gdLst>
              <a:gd name="T0" fmla="*/ 65746 w 251"/>
              <a:gd name="T1" fmla="*/ 1331912 h 3357"/>
              <a:gd name="T2" fmla="*/ 65746 w 251"/>
              <a:gd name="T3" fmla="*/ 157909 h 3357"/>
              <a:gd name="T4" fmla="*/ 100013 w 251"/>
              <a:gd name="T5" fmla="*/ 157909 h 3357"/>
              <a:gd name="T6" fmla="*/ 49409 w 251"/>
              <a:gd name="T7" fmla="*/ 0 h 3357"/>
              <a:gd name="T8" fmla="*/ 0 w 251"/>
              <a:gd name="T9" fmla="*/ 157909 h 3357"/>
              <a:gd name="T10" fmla="*/ 34267 w 251"/>
              <a:gd name="T11" fmla="*/ 157909 h 3357"/>
              <a:gd name="T12" fmla="*/ 34267 w 251"/>
              <a:gd name="T13" fmla="*/ 1331912 h 3357"/>
              <a:gd name="T14" fmla="*/ 65746 w 251"/>
              <a:gd name="T15" fmla="*/ 1331912 h 3357"/>
              <a:gd name="T16" fmla="*/ 0 60000 65536"/>
              <a:gd name="T17" fmla="*/ 0 60000 65536"/>
              <a:gd name="T18" fmla="*/ 0 60000 65536"/>
              <a:gd name="T19" fmla="*/ 0 60000 65536"/>
              <a:gd name="T20" fmla="*/ 0 60000 65536"/>
              <a:gd name="T21" fmla="*/ 0 60000 65536"/>
              <a:gd name="T22" fmla="*/ 0 60000 65536"/>
              <a:gd name="T23" fmla="*/ 0 60000 65536"/>
              <a:gd name="T24" fmla="*/ 0 w 251"/>
              <a:gd name="T25" fmla="*/ 0 h 3357"/>
              <a:gd name="T26" fmla="*/ 251 w 251"/>
              <a:gd name="T27" fmla="*/ 3357 h 33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1" h="3357">
                <a:moveTo>
                  <a:pt x="165" y="3357"/>
                </a:moveTo>
                <a:lnTo>
                  <a:pt x="165" y="398"/>
                </a:lnTo>
                <a:lnTo>
                  <a:pt x="251" y="398"/>
                </a:lnTo>
                <a:lnTo>
                  <a:pt x="124" y="0"/>
                </a:lnTo>
                <a:lnTo>
                  <a:pt x="0" y="398"/>
                </a:lnTo>
                <a:lnTo>
                  <a:pt x="86" y="398"/>
                </a:lnTo>
                <a:lnTo>
                  <a:pt x="86" y="3357"/>
                </a:lnTo>
                <a:lnTo>
                  <a:pt x="165" y="3357"/>
                </a:lnTo>
              </a:path>
            </a:pathLst>
          </a:custGeom>
          <a:solidFill>
            <a:schemeClr val="tx1"/>
          </a:solidFill>
          <a:ln w="3175">
            <a:solidFill>
              <a:schemeClr val="tx1"/>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39" name="Freeform 11">
            <a:extLst>
              <a:ext uri="{FF2B5EF4-FFF2-40B4-BE49-F238E27FC236}">
                <a16:creationId xmlns:a16="http://schemas.microsoft.com/office/drawing/2014/main" id="{DCFA00C7-3137-48C7-A525-0635EC56454E}"/>
              </a:ext>
            </a:extLst>
          </p:cNvPr>
          <p:cNvSpPr>
            <a:spLocks/>
          </p:cNvSpPr>
          <p:nvPr/>
        </p:nvSpPr>
        <p:spPr bwMode="auto">
          <a:xfrm>
            <a:off x="1766802" y="5364163"/>
            <a:ext cx="99414" cy="541337"/>
          </a:xfrm>
          <a:custGeom>
            <a:avLst/>
            <a:gdLst>
              <a:gd name="T0" fmla="*/ 42 w 253"/>
              <a:gd name="T1" fmla="*/ 341 h 1366"/>
              <a:gd name="T2" fmla="*/ 42 w 253"/>
              <a:gd name="T3" fmla="*/ 99 h 1366"/>
              <a:gd name="T4" fmla="*/ 63 w 253"/>
              <a:gd name="T5" fmla="*/ 99 h 1366"/>
              <a:gd name="T6" fmla="*/ 32 w 253"/>
              <a:gd name="T7" fmla="*/ 0 h 1366"/>
              <a:gd name="T8" fmla="*/ 0 w 253"/>
              <a:gd name="T9" fmla="*/ 99 h 1366"/>
              <a:gd name="T10" fmla="*/ 22 w 253"/>
              <a:gd name="T11" fmla="*/ 99 h 1366"/>
              <a:gd name="T12" fmla="*/ 22 w 253"/>
              <a:gd name="T13" fmla="*/ 341 h 1366"/>
              <a:gd name="T14" fmla="*/ 42 w 253"/>
              <a:gd name="T15" fmla="*/ 341 h 1366"/>
              <a:gd name="T16" fmla="*/ 0 60000 65536"/>
              <a:gd name="T17" fmla="*/ 0 60000 65536"/>
              <a:gd name="T18" fmla="*/ 0 60000 65536"/>
              <a:gd name="T19" fmla="*/ 0 60000 65536"/>
              <a:gd name="T20" fmla="*/ 0 60000 65536"/>
              <a:gd name="T21" fmla="*/ 0 60000 65536"/>
              <a:gd name="T22" fmla="*/ 0 60000 65536"/>
              <a:gd name="T23" fmla="*/ 0 60000 65536"/>
              <a:gd name="T24" fmla="*/ 0 w 253"/>
              <a:gd name="T25" fmla="*/ 0 h 1366"/>
              <a:gd name="T26" fmla="*/ 253 w 253"/>
              <a:gd name="T27" fmla="*/ 1366 h 1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3" h="1366">
                <a:moveTo>
                  <a:pt x="167" y="1366"/>
                </a:moveTo>
                <a:lnTo>
                  <a:pt x="167" y="397"/>
                </a:lnTo>
                <a:lnTo>
                  <a:pt x="253" y="397"/>
                </a:lnTo>
                <a:lnTo>
                  <a:pt x="129" y="0"/>
                </a:lnTo>
                <a:lnTo>
                  <a:pt x="0" y="397"/>
                </a:lnTo>
                <a:lnTo>
                  <a:pt x="88" y="397"/>
                </a:lnTo>
                <a:lnTo>
                  <a:pt x="88" y="1366"/>
                </a:lnTo>
                <a:lnTo>
                  <a:pt x="167" y="1366"/>
                </a:lnTo>
              </a:path>
            </a:pathLst>
          </a:cu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nvGrpSpPr>
          <p:cNvPr id="140" name="Group 12">
            <a:extLst>
              <a:ext uri="{FF2B5EF4-FFF2-40B4-BE49-F238E27FC236}">
                <a16:creationId xmlns:a16="http://schemas.microsoft.com/office/drawing/2014/main" id="{033A1CEF-F7DB-4E45-A1DC-F1A33273960D}"/>
              </a:ext>
            </a:extLst>
          </p:cNvPr>
          <p:cNvGrpSpPr>
            <a:grpSpLocks/>
          </p:cNvGrpSpPr>
          <p:nvPr/>
        </p:nvGrpSpPr>
        <p:grpSpPr bwMode="auto">
          <a:xfrm>
            <a:off x="1752600" y="3221038"/>
            <a:ext cx="263525" cy="2684462"/>
            <a:chOff x="796" y="1741"/>
            <a:chExt cx="167" cy="1691"/>
          </a:xfrm>
        </p:grpSpPr>
        <p:sp>
          <p:nvSpPr>
            <p:cNvPr id="141" name="Line 13">
              <a:extLst>
                <a:ext uri="{FF2B5EF4-FFF2-40B4-BE49-F238E27FC236}">
                  <a16:creationId xmlns:a16="http://schemas.microsoft.com/office/drawing/2014/main" id="{03EC2A94-9EA7-4C39-BB3A-81924023443D}"/>
                </a:ext>
              </a:extLst>
            </p:cNvPr>
            <p:cNvSpPr>
              <a:spLocks noChangeShapeType="1"/>
            </p:cNvSpPr>
            <p:nvPr/>
          </p:nvSpPr>
          <p:spPr bwMode="auto">
            <a:xfrm>
              <a:off x="796" y="2089"/>
              <a:ext cx="1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200">
                <a:latin typeface="宋体" panose="02010600030101010101" pitchFamily="2" charset="-122"/>
                <a:ea typeface="宋体" panose="02010600030101010101" pitchFamily="2" charset="-122"/>
              </a:endParaRPr>
            </a:p>
          </p:txBody>
        </p:sp>
        <p:sp>
          <p:nvSpPr>
            <p:cNvPr id="142" name="Freeform 14">
              <a:extLst>
                <a:ext uri="{FF2B5EF4-FFF2-40B4-BE49-F238E27FC236}">
                  <a16:creationId xmlns:a16="http://schemas.microsoft.com/office/drawing/2014/main" id="{F63239A1-8E3A-41FF-B6E6-CF6AA0E58D7B}"/>
                </a:ext>
              </a:extLst>
            </p:cNvPr>
            <p:cNvSpPr>
              <a:spLocks/>
            </p:cNvSpPr>
            <p:nvPr/>
          </p:nvSpPr>
          <p:spPr bwMode="auto">
            <a:xfrm>
              <a:off x="805" y="3091"/>
              <a:ext cx="63" cy="341"/>
            </a:xfrm>
            <a:custGeom>
              <a:avLst/>
              <a:gdLst>
                <a:gd name="T0" fmla="*/ 42 w 253"/>
                <a:gd name="T1" fmla="*/ 341 h 1366"/>
                <a:gd name="T2" fmla="*/ 42 w 253"/>
                <a:gd name="T3" fmla="*/ 99 h 1366"/>
                <a:gd name="T4" fmla="*/ 63 w 253"/>
                <a:gd name="T5" fmla="*/ 99 h 1366"/>
                <a:gd name="T6" fmla="*/ 32 w 253"/>
                <a:gd name="T7" fmla="*/ 0 h 1366"/>
                <a:gd name="T8" fmla="*/ 0 w 253"/>
                <a:gd name="T9" fmla="*/ 99 h 1366"/>
                <a:gd name="T10" fmla="*/ 22 w 253"/>
                <a:gd name="T11" fmla="*/ 99 h 1366"/>
                <a:gd name="T12" fmla="*/ 22 w 253"/>
                <a:gd name="T13" fmla="*/ 341 h 1366"/>
                <a:gd name="T14" fmla="*/ 42 w 253"/>
                <a:gd name="T15" fmla="*/ 341 h 1366"/>
                <a:gd name="T16" fmla="*/ 0 60000 65536"/>
                <a:gd name="T17" fmla="*/ 0 60000 65536"/>
                <a:gd name="T18" fmla="*/ 0 60000 65536"/>
                <a:gd name="T19" fmla="*/ 0 60000 65536"/>
                <a:gd name="T20" fmla="*/ 0 60000 65536"/>
                <a:gd name="T21" fmla="*/ 0 60000 65536"/>
                <a:gd name="T22" fmla="*/ 0 60000 65536"/>
                <a:gd name="T23" fmla="*/ 0 60000 65536"/>
                <a:gd name="T24" fmla="*/ 0 w 253"/>
                <a:gd name="T25" fmla="*/ 0 h 1366"/>
                <a:gd name="T26" fmla="*/ 253 w 253"/>
                <a:gd name="T27" fmla="*/ 1366 h 1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3" h="1366">
                  <a:moveTo>
                    <a:pt x="167" y="1366"/>
                  </a:moveTo>
                  <a:lnTo>
                    <a:pt x="167" y="397"/>
                  </a:lnTo>
                  <a:lnTo>
                    <a:pt x="253" y="397"/>
                  </a:lnTo>
                  <a:lnTo>
                    <a:pt x="129" y="0"/>
                  </a:lnTo>
                  <a:lnTo>
                    <a:pt x="0" y="397"/>
                  </a:lnTo>
                  <a:lnTo>
                    <a:pt x="88" y="397"/>
                  </a:lnTo>
                  <a:lnTo>
                    <a:pt x="88" y="1366"/>
                  </a:lnTo>
                  <a:lnTo>
                    <a:pt x="167" y="13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43" name="Rectangle 15">
              <a:extLst>
                <a:ext uri="{FF2B5EF4-FFF2-40B4-BE49-F238E27FC236}">
                  <a16:creationId xmlns:a16="http://schemas.microsoft.com/office/drawing/2014/main" id="{B2C8C355-DAA1-4391-A3E2-006543262AAD}"/>
                </a:ext>
              </a:extLst>
            </p:cNvPr>
            <p:cNvSpPr>
              <a:spLocks noChangeArrowheads="1"/>
            </p:cNvSpPr>
            <p:nvPr/>
          </p:nvSpPr>
          <p:spPr bwMode="auto">
            <a:xfrm>
              <a:off x="914" y="2470"/>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200" b="0">
                  <a:solidFill>
                    <a:srgbClr val="000000"/>
                  </a:solidFill>
                  <a:latin typeface="宋体" panose="02010600030101010101" pitchFamily="2" charset="-122"/>
                  <a:ea typeface="宋体" panose="02010600030101010101" pitchFamily="2" charset="-122"/>
                </a:rPr>
                <a:t>d</a:t>
              </a:r>
              <a:endParaRPr lang="de-DE" altLang="zh-CN" sz="1200" b="0">
                <a:latin typeface="宋体" panose="02010600030101010101" pitchFamily="2" charset="-122"/>
                <a:ea typeface="宋体" panose="02010600030101010101" pitchFamily="2" charset="-122"/>
              </a:endParaRPr>
            </a:p>
          </p:txBody>
        </p:sp>
        <p:sp>
          <p:nvSpPr>
            <p:cNvPr id="144" name="Freeform 16">
              <a:extLst>
                <a:ext uri="{FF2B5EF4-FFF2-40B4-BE49-F238E27FC236}">
                  <a16:creationId xmlns:a16="http://schemas.microsoft.com/office/drawing/2014/main" id="{602D8599-14E4-4E55-9B43-F033646E5CCA}"/>
                </a:ext>
              </a:extLst>
            </p:cNvPr>
            <p:cNvSpPr>
              <a:spLocks/>
            </p:cNvSpPr>
            <p:nvPr/>
          </p:nvSpPr>
          <p:spPr bwMode="auto">
            <a:xfrm>
              <a:off x="805" y="1741"/>
              <a:ext cx="63" cy="342"/>
            </a:xfrm>
            <a:custGeom>
              <a:avLst/>
              <a:gdLst>
                <a:gd name="T0" fmla="*/ 42 w 253"/>
                <a:gd name="T1" fmla="*/ 0 h 1365"/>
                <a:gd name="T2" fmla="*/ 42 w 253"/>
                <a:gd name="T3" fmla="*/ 242 h 1365"/>
                <a:gd name="T4" fmla="*/ 63 w 253"/>
                <a:gd name="T5" fmla="*/ 242 h 1365"/>
                <a:gd name="T6" fmla="*/ 32 w 253"/>
                <a:gd name="T7" fmla="*/ 342 h 1365"/>
                <a:gd name="T8" fmla="*/ 0 w 253"/>
                <a:gd name="T9" fmla="*/ 242 h 1365"/>
                <a:gd name="T10" fmla="*/ 22 w 253"/>
                <a:gd name="T11" fmla="*/ 242 h 1365"/>
                <a:gd name="T12" fmla="*/ 22 w 253"/>
                <a:gd name="T13" fmla="*/ 0 h 1365"/>
                <a:gd name="T14" fmla="*/ 42 w 253"/>
                <a:gd name="T15" fmla="*/ 0 h 1365"/>
                <a:gd name="T16" fmla="*/ 0 60000 65536"/>
                <a:gd name="T17" fmla="*/ 0 60000 65536"/>
                <a:gd name="T18" fmla="*/ 0 60000 65536"/>
                <a:gd name="T19" fmla="*/ 0 60000 65536"/>
                <a:gd name="T20" fmla="*/ 0 60000 65536"/>
                <a:gd name="T21" fmla="*/ 0 60000 65536"/>
                <a:gd name="T22" fmla="*/ 0 60000 65536"/>
                <a:gd name="T23" fmla="*/ 0 60000 65536"/>
                <a:gd name="T24" fmla="*/ 0 w 253"/>
                <a:gd name="T25" fmla="*/ 0 h 1365"/>
                <a:gd name="T26" fmla="*/ 253 w 253"/>
                <a:gd name="T27" fmla="*/ 1365 h 13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3" h="1365">
                  <a:moveTo>
                    <a:pt x="167" y="0"/>
                  </a:moveTo>
                  <a:lnTo>
                    <a:pt x="167" y="967"/>
                  </a:lnTo>
                  <a:lnTo>
                    <a:pt x="253" y="967"/>
                  </a:lnTo>
                  <a:lnTo>
                    <a:pt x="129" y="1365"/>
                  </a:lnTo>
                  <a:lnTo>
                    <a:pt x="0" y="967"/>
                  </a:lnTo>
                  <a:lnTo>
                    <a:pt x="88" y="967"/>
                  </a:lnTo>
                  <a:lnTo>
                    <a:pt x="88" y="0"/>
                  </a:lnTo>
                  <a:lnTo>
                    <a:pt x="1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45" name="Freeform 17">
              <a:extLst>
                <a:ext uri="{FF2B5EF4-FFF2-40B4-BE49-F238E27FC236}">
                  <a16:creationId xmlns:a16="http://schemas.microsoft.com/office/drawing/2014/main" id="{8B792E60-43C7-4516-A5C7-1E09C17E01B9}"/>
                </a:ext>
              </a:extLst>
            </p:cNvPr>
            <p:cNvSpPr>
              <a:spLocks/>
            </p:cNvSpPr>
            <p:nvPr/>
          </p:nvSpPr>
          <p:spPr bwMode="auto">
            <a:xfrm>
              <a:off x="805" y="1741"/>
              <a:ext cx="63" cy="342"/>
            </a:xfrm>
            <a:custGeom>
              <a:avLst/>
              <a:gdLst>
                <a:gd name="T0" fmla="*/ 42 w 253"/>
                <a:gd name="T1" fmla="*/ 0 h 1365"/>
                <a:gd name="T2" fmla="*/ 42 w 253"/>
                <a:gd name="T3" fmla="*/ 242 h 1365"/>
                <a:gd name="T4" fmla="*/ 63 w 253"/>
                <a:gd name="T5" fmla="*/ 242 h 1365"/>
                <a:gd name="T6" fmla="*/ 32 w 253"/>
                <a:gd name="T7" fmla="*/ 342 h 1365"/>
                <a:gd name="T8" fmla="*/ 0 w 253"/>
                <a:gd name="T9" fmla="*/ 242 h 1365"/>
                <a:gd name="T10" fmla="*/ 22 w 253"/>
                <a:gd name="T11" fmla="*/ 242 h 1365"/>
                <a:gd name="T12" fmla="*/ 22 w 253"/>
                <a:gd name="T13" fmla="*/ 0 h 1365"/>
                <a:gd name="T14" fmla="*/ 42 w 253"/>
                <a:gd name="T15" fmla="*/ 0 h 1365"/>
                <a:gd name="T16" fmla="*/ 0 60000 65536"/>
                <a:gd name="T17" fmla="*/ 0 60000 65536"/>
                <a:gd name="T18" fmla="*/ 0 60000 65536"/>
                <a:gd name="T19" fmla="*/ 0 60000 65536"/>
                <a:gd name="T20" fmla="*/ 0 60000 65536"/>
                <a:gd name="T21" fmla="*/ 0 60000 65536"/>
                <a:gd name="T22" fmla="*/ 0 60000 65536"/>
                <a:gd name="T23" fmla="*/ 0 60000 65536"/>
                <a:gd name="T24" fmla="*/ 0 w 253"/>
                <a:gd name="T25" fmla="*/ 0 h 1365"/>
                <a:gd name="T26" fmla="*/ 253 w 253"/>
                <a:gd name="T27" fmla="*/ 1365 h 13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3" h="1365">
                  <a:moveTo>
                    <a:pt x="167" y="0"/>
                  </a:moveTo>
                  <a:lnTo>
                    <a:pt x="167" y="967"/>
                  </a:lnTo>
                  <a:lnTo>
                    <a:pt x="253" y="967"/>
                  </a:lnTo>
                  <a:lnTo>
                    <a:pt x="129" y="1365"/>
                  </a:lnTo>
                  <a:lnTo>
                    <a:pt x="0" y="967"/>
                  </a:lnTo>
                  <a:lnTo>
                    <a:pt x="88" y="967"/>
                  </a:lnTo>
                  <a:lnTo>
                    <a:pt x="88" y="0"/>
                  </a:lnTo>
                  <a:lnTo>
                    <a:pt x="167" y="0"/>
                  </a:lnTo>
                </a:path>
              </a:pathLst>
            </a:cu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sp>
        <p:nvSpPr>
          <p:cNvPr id="146" name="Freeform 20">
            <a:extLst>
              <a:ext uri="{FF2B5EF4-FFF2-40B4-BE49-F238E27FC236}">
                <a16:creationId xmlns:a16="http://schemas.microsoft.com/office/drawing/2014/main" id="{465F4622-98B5-40EE-898D-776EAC83448B}"/>
              </a:ext>
            </a:extLst>
          </p:cNvPr>
          <p:cNvSpPr>
            <a:spLocks/>
          </p:cNvSpPr>
          <p:nvPr/>
        </p:nvSpPr>
        <p:spPr bwMode="auto">
          <a:xfrm>
            <a:off x="4314825" y="2184400"/>
            <a:ext cx="100012" cy="542925"/>
          </a:xfrm>
          <a:custGeom>
            <a:avLst/>
            <a:gdLst>
              <a:gd name="T0" fmla="*/ 65745 w 251"/>
              <a:gd name="T1" fmla="*/ 542925 h 1365"/>
              <a:gd name="T2" fmla="*/ 65745 w 251"/>
              <a:gd name="T3" fmla="*/ 157906 h 1365"/>
              <a:gd name="T4" fmla="*/ 100012 w 251"/>
              <a:gd name="T5" fmla="*/ 157906 h 1365"/>
              <a:gd name="T6" fmla="*/ 49408 w 251"/>
              <a:gd name="T7" fmla="*/ 0 h 1365"/>
              <a:gd name="T8" fmla="*/ 0 w 251"/>
              <a:gd name="T9" fmla="*/ 157906 h 1365"/>
              <a:gd name="T10" fmla="*/ 34267 w 251"/>
              <a:gd name="T11" fmla="*/ 157906 h 1365"/>
              <a:gd name="T12" fmla="*/ 34267 w 251"/>
              <a:gd name="T13" fmla="*/ 542925 h 1365"/>
              <a:gd name="T14" fmla="*/ 65745 w 251"/>
              <a:gd name="T15" fmla="*/ 542925 h 1365"/>
              <a:gd name="T16" fmla="*/ 0 60000 65536"/>
              <a:gd name="T17" fmla="*/ 0 60000 65536"/>
              <a:gd name="T18" fmla="*/ 0 60000 65536"/>
              <a:gd name="T19" fmla="*/ 0 60000 65536"/>
              <a:gd name="T20" fmla="*/ 0 60000 65536"/>
              <a:gd name="T21" fmla="*/ 0 60000 65536"/>
              <a:gd name="T22" fmla="*/ 0 60000 65536"/>
              <a:gd name="T23" fmla="*/ 0 60000 65536"/>
              <a:gd name="T24" fmla="*/ 0 w 251"/>
              <a:gd name="T25" fmla="*/ 0 h 1365"/>
              <a:gd name="T26" fmla="*/ 251 w 251"/>
              <a:gd name="T27" fmla="*/ 1365 h 13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1" h="1365">
                <a:moveTo>
                  <a:pt x="165" y="1365"/>
                </a:moveTo>
                <a:lnTo>
                  <a:pt x="165" y="397"/>
                </a:lnTo>
                <a:lnTo>
                  <a:pt x="251" y="397"/>
                </a:lnTo>
                <a:lnTo>
                  <a:pt x="124" y="0"/>
                </a:lnTo>
                <a:lnTo>
                  <a:pt x="0" y="397"/>
                </a:lnTo>
                <a:lnTo>
                  <a:pt x="86" y="397"/>
                </a:lnTo>
                <a:lnTo>
                  <a:pt x="86" y="1365"/>
                </a:lnTo>
                <a:lnTo>
                  <a:pt x="165" y="1365"/>
                </a:lnTo>
              </a:path>
            </a:pathLst>
          </a:custGeom>
          <a:solidFill>
            <a:schemeClr val="tx1"/>
          </a:solidFill>
          <a:ln w="3175">
            <a:solidFill>
              <a:schemeClr val="tx1"/>
            </a:solidFill>
            <a:round/>
            <a:headEnd/>
            <a:tailEnd/>
          </a:ln>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47" name="Rectangle 21">
            <a:extLst>
              <a:ext uri="{FF2B5EF4-FFF2-40B4-BE49-F238E27FC236}">
                <a16:creationId xmlns:a16="http://schemas.microsoft.com/office/drawing/2014/main" id="{0E3BEFD2-C538-4F74-AC13-8C7DB4D8167F}"/>
              </a:ext>
            </a:extLst>
          </p:cNvPr>
          <p:cNvSpPr>
            <a:spLocks noChangeArrowheads="1"/>
          </p:cNvSpPr>
          <p:nvPr/>
        </p:nvSpPr>
        <p:spPr bwMode="auto">
          <a:xfrm>
            <a:off x="3575447" y="2320925"/>
            <a:ext cx="6155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200" b="0" dirty="0">
                <a:solidFill>
                  <a:srgbClr val="000000"/>
                </a:solidFill>
                <a:latin typeface="宋体" panose="02010600030101010101" pitchFamily="2" charset="-122"/>
                <a:ea typeface="宋体" panose="02010600030101010101" pitchFamily="2" charset="-122"/>
              </a:rPr>
              <a:t>受力</a:t>
            </a:r>
            <a:r>
              <a:rPr lang="de-DE" altLang="zh-CN" sz="1200" b="0" dirty="0">
                <a:solidFill>
                  <a:srgbClr val="000000"/>
                </a:solidFill>
                <a:latin typeface="宋体" panose="02010600030101010101" pitchFamily="2" charset="-122"/>
                <a:ea typeface="宋体" panose="02010600030101010101" pitchFamily="2" charset="-122"/>
              </a:rPr>
              <a:t>, mN</a:t>
            </a:r>
            <a:endParaRPr lang="de-DE" altLang="zh-CN" sz="1200" b="0" dirty="0">
              <a:latin typeface="宋体" panose="02010600030101010101" pitchFamily="2" charset="-122"/>
              <a:ea typeface="宋体" panose="02010600030101010101" pitchFamily="2" charset="-122"/>
            </a:endParaRPr>
          </a:p>
        </p:txBody>
      </p:sp>
      <p:grpSp>
        <p:nvGrpSpPr>
          <p:cNvPr id="148" name="Group 23">
            <a:extLst>
              <a:ext uri="{FF2B5EF4-FFF2-40B4-BE49-F238E27FC236}">
                <a16:creationId xmlns:a16="http://schemas.microsoft.com/office/drawing/2014/main" id="{C0B1EA9B-E7B3-4BFA-A50A-50F9FE9F9D90}"/>
              </a:ext>
            </a:extLst>
          </p:cNvPr>
          <p:cNvGrpSpPr>
            <a:grpSpLocks/>
          </p:cNvGrpSpPr>
          <p:nvPr/>
        </p:nvGrpSpPr>
        <p:grpSpPr bwMode="auto">
          <a:xfrm>
            <a:off x="7324724" y="2132013"/>
            <a:ext cx="473075" cy="2111375"/>
            <a:chOff x="4275" y="1055"/>
            <a:chExt cx="298" cy="1330"/>
          </a:xfrm>
        </p:grpSpPr>
        <p:sp>
          <p:nvSpPr>
            <p:cNvPr id="149" name="Rectangle 24">
              <a:extLst>
                <a:ext uri="{FF2B5EF4-FFF2-40B4-BE49-F238E27FC236}">
                  <a16:creationId xmlns:a16="http://schemas.microsoft.com/office/drawing/2014/main" id="{2046D7EE-4031-4EEA-B794-1CE71FBA9AF8}"/>
                </a:ext>
              </a:extLst>
            </p:cNvPr>
            <p:cNvSpPr>
              <a:spLocks noChangeArrowheads="1"/>
            </p:cNvSpPr>
            <p:nvPr/>
          </p:nvSpPr>
          <p:spPr bwMode="auto">
            <a:xfrm>
              <a:off x="4275" y="2269"/>
              <a:ext cx="19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200" b="0" dirty="0">
                  <a:latin typeface="宋体" panose="02010600030101010101" pitchFamily="2" charset="-122"/>
                  <a:ea typeface="宋体" panose="02010600030101010101" pitchFamily="2" charset="-122"/>
                </a:rPr>
                <a:t>液体</a:t>
              </a:r>
              <a:endParaRPr lang="de-DE" altLang="zh-CN" sz="1200" b="0" dirty="0">
                <a:latin typeface="宋体" panose="02010600030101010101" pitchFamily="2" charset="-122"/>
                <a:ea typeface="宋体" panose="02010600030101010101" pitchFamily="2" charset="-122"/>
              </a:endParaRPr>
            </a:p>
          </p:txBody>
        </p:sp>
        <p:sp>
          <p:nvSpPr>
            <p:cNvPr id="150" name="Rectangle 25">
              <a:extLst>
                <a:ext uri="{FF2B5EF4-FFF2-40B4-BE49-F238E27FC236}">
                  <a16:creationId xmlns:a16="http://schemas.microsoft.com/office/drawing/2014/main" id="{23B54CA7-84A3-49AF-8B51-6F4856363F18}"/>
                </a:ext>
              </a:extLst>
            </p:cNvPr>
            <p:cNvSpPr>
              <a:spLocks noChangeArrowheads="1"/>
            </p:cNvSpPr>
            <p:nvPr/>
          </p:nvSpPr>
          <p:spPr bwMode="auto">
            <a:xfrm>
              <a:off x="4379" y="1055"/>
              <a:ext cx="19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200" b="0" dirty="0">
                  <a:latin typeface="宋体" panose="02010600030101010101" pitchFamily="2" charset="-122"/>
                  <a:ea typeface="宋体" panose="02010600030101010101" pitchFamily="2" charset="-122"/>
                </a:rPr>
                <a:t>空气</a:t>
              </a:r>
              <a:endParaRPr lang="de-DE" altLang="zh-CN" sz="1200" b="0" dirty="0">
                <a:latin typeface="宋体" panose="02010600030101010101" pitchFamily="2" charset="-122"/>
                <a:ea typeface="宋体" panose="02010600030101010101" pitchFamily="2" charset="-122"/>
              </a:endParaRPr>
            </a:p>
          </p:txBody>
        </p:sp>
      </p:grpSp>
      <p:sp>
        <p:nvSpPr>
          <p:cNvPr id="151" name="Rectangle 27">
            <a:extLst>
              <a:ext uri="{FF2B5EF4-FFF2-40B4-BE49-F238E27FC236}">
                <a16:creationId xmlns:a16="http://schemas.microsoft.com/office/drawing/2014/main" id="{41E1B4DD-DBDC-4D81-92BB-0332CCED5FEE}"/>
              </a:ext>
            </a:extLst>
          </p:cNvPr>
          <p:cNvSpPr>
            <a:spLocks noChangeArrowheads="1"/>
          </p:cNvSpPr>
          <p:nvPr/>
        </p:nvSpPr>
        <p:spPr bwMode="auto">
          <a:xfrm>
            <a:off x="6308724" y="4516438"/>
            <a:ext cx="123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r>
              <a:rPr lang="zh-CN" altLang="en-US" sz="1200" b="0" dirty="0">
                <a:solidFill>
                  <a:srgbClr val="000000"/>
                </a:solidFill>
                <a:latin typeface="宋体" panose="02010600030101010101" pitchFamily="2" charset="-122"/>
                <a:ea typeface="宋体" panose="02010600030101010101" pitchFamily="2" charset="-122"/>
              </a:rPr>
              <a:t>已知表面张力</a:t>
            </a:r>
            <a:endParaRPr lang="en-US" altLang="zh-CN" sz="1200" b="0" dirty="0">
              <a:solidFill>
                <a:srgbClr val="000000"/>
              </a:solidFill>
              <a:latin typeface="宋体" panose="02010600030101010101" pitchFamily="2" charset="-122"/>
              <a:ea typeface="宋体" panose="02010600030101010101" pitchFamily="2" charset="-122"/>
            </a:endParaRPr>
          </a:p>
          <a:p>
            <a:r>
              <a:rPr lang="de-DE" altLang="zh-CN" sz="1200" b="0" dirty="0">
                <a:solidFill>
                  <a:srgbClr val="000000"/>
                </a:solidFill>
                <a:latin typeface="宋体" panose="02010600030101010101" pitchFamily="2" charset="-122"/>
                <a:ea typeface="宋体" panose="02010600030101010101" pitchFamily="2" charset="-122"/>
              </a:rPr>
              <a:t>surface tension,</a:t>
            </a:r>
            <a:endParaRPr lang="de-DE" altLang="zh-CN" sz="1200" b="0" dirty="0">
              <a:latin typeface="宋体" panose="02010600030101010101" pitchFamily="2" charset="-122"/>
              <a:ea typeface="宋体" panose="02010600030101010101" pitchFamily="2" charset="-122"/>
            </a:endParaRPr>
          </a:p>
        </p:txBody>
      </p:sp>
      <p:graphicFrame>
        <p:nvGraphicFramePr>
          <p:cNvPr id="152" name="Object 28">
            <a:extLst>
              <a:ext uri="{FF2B5EF4-FFF2-40B4-BE49-F238E27FC236}">
                <a16:creationId xmlns:a16="http://schemas.microsoft.com/office/drawing/2014/main" id="{D4114ED1-4E2A-42CE-8C1D-D95A4E2A7CF9}"/>
              </a:ext>
            </a:extLst>
          </p:cNvPr>
          <p:cNvGraphicFramePr>
            <a:graphicFrameLocks noChangeAspect="1"/>
          </p:cNvGraphicFramePr>
          <p:nvPr>
            <p:extLst>
              <p:ext uri="{D42A27DB-BD31-4B8C-83A1-F6EECF244321}">
                <p14:modId xmlns:p14="http://schemas.microsoft.com/office/powerpoint/2010/main" val="2876760212"/>
              </p:ext>
            </p:extLst>
          </p:nvPr>
        </p:nvGraphicFramePr>
        <p:xfrm>
          <a:off x="8043861" y="4775201"/>
          <a:ext cx="368300" cy="322263"/>
        </p:xfrm>
        <a:graphic>
          <a:graphicData uri="http://schemas.openxmlformats.org/presentationml/2006/ole">
            <mc:AlternateContent xmlns:mc="http://schemas.openxmlformats.org/markup-compatibility/2006">
              <mc:Choice xmlns:v="urn:schemas-microsoft-com:vml" Requires="v">
                <p:oleObj spid="_x0000_s134274" name="Equation" r:id="rId4" imgW="203040" imgH="177480" progId="Equation.3">
                  <p:embed/>
                </p:oleObj>
              </mc:Choice>
              <mc:Fallback>
                <p:oleObj name="Equation" r:id="rId4" imgW="203040" imgH="177480" progId="Equation.3">
                  <p:embed/>
                  <p:pic>
                    <p:nvPicPr>
                      <p:cNvPr id="9218"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3861" y="4775201"/>
                        <a:ext cx="368300"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 name="Freeform 80">
            <a:extLst>
              <a:ext uri="{FF2B5EF4-FFF2-40B4-BE49-F238E27FC236}">
                <a16:creationId xmlns:a16="http://schemas.microsoft.com/office/drawing/2014/main" id="{F85FC57A-FA66-4FDF-8AC9-66C9891253E9}"/>
              </a:ext>
            </a:extLst>
          </p:cNvPr>
          <p:cNvSpPr>
            <a:spLocks/>
          </p:cNvSpPr>
          <p:nvPr/>
        </p:nvSpPr>
        <p:spPr bwMode="auto">
          <a:xfrm>
            <a:off x="4995869" y="3097213"/>
            <a:ext cx="404813" cy="830263"/>
          </a:xfrm>
          <a:custGeom>
            <a:avLst/>
            <a:gdLst>
              <a:gd name="T0" fmla="*/ 237 w 1021"/>
              <a:gd name="T1" fmla="*/ 0 h 2094"/>
              <a:gd name="T2" fmla="*/ 33 w 1021"/>
              <a:gd name="T3" fmla="*/ 429 h 2094"/>
              <a:gd name="T4" fmla="*/ 13 w 1021"/>
              <a:gd name="T5" fmla="*/ 419 h 2094"/>
              <a:gd name="T6" fmla="*/ 0 w 1021"/>
              <a:gd name="T7" fmla="*/ 523 h 2094"/>
              <a:gd name="T8" fmla="*/ 70 w 1021"/>
              <a:gd name="T9" fmla="*/ 446 h 2094"/>
              <a:gd name="T10" fmla="*/ 51 w 1021"/>
              <a:gd name="T11" fmla="*/ 437 h 2094"/>
              <a:gd name="T12" fmla="*/ 255 w 1021"/>
              <a:gd name="T13" fmla="*/ 9 h 2094"/>
              <a:gd name="T14" fmla="*/ 237 w 1021"/>
              <a:gd name="T15" fmla="*/ 0 h 2094"/>
              <a:gd name="T16" fmla="*/ 0 60000 65536"/>
              <a:gd name="T17" fmla="*/ 0 60000 65536"/>
              <a:gd name="T18" fmla="*/ 0 60000 65536"/>
              <a:gd name="T19" fmla="*/ 0 60000 65536"/>
              <a:gd name="T20" fmla="*/ 0 60000 65536"/>
              <a:gd name="T21" fmla="*/ 0 60000 65536"/>
              <a:gd name="T22" fmla="*/ 0 60000 65536"/>
              <a:gd name="T23" fmla="*/ 0 60000 65536"/>
              <a:gd name="T24" fmla="*/ 0 w 1021"/>
              <a:gd name="T25" fmla="*/ 0 h 2094"/>
              <a:gd name="T26" fmla="*/ 1021 w 1021"/>
              <a:gd name="T27" fmla="*/ 2094 h 20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1" h="2094">
                <a:moveTo>
                  <a:pt x="948" y="0"/>
                </a:moveTo>
                <a:lnTo>
                  <a:pt x="133" y="1718"/>
                </a:lnTo>
                <a:lnTo>
                  <a:pt x="54" y="1678"/>
                </a:lnTo>
                <a:lnTo>
                  <a:pt x="0" y="2094"/>
                </a:lnTo>
                <a:lnTo>
                  <a:pt x="281" y="1785"/>
                </a:lnTo>
                <a:lnTo>
                  <a:pt x="204" y="1750"/>
                </a:lnTo>
                <a:lnTo>
                  <a:pt x="1021" y="35"/>
                </a:lnTo>
                <a:lnTo>
                  <a:pt x="9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54" name="Freeform 81">
            <a:extLst>
              <a:ext uri="{FF2B5EF4-FFF2-40B4-BE49-F238E27FC236}">
                <a16:creationId xmlns:a16="http://schemas.microsoft.com/office/drawing/2014/main" id="{48238A3A-2C28-4E15-9D11-EC7DF3B6301C}"/>
              </a:ext>
            </a:extLst>
          </p:cNvPr>
          <p:cNvSpPr>
            <a:spLocks/>
          </p:cNvSpPr>
          <p:nvPr/>
        </p:nvSpPr>
        <p:spPr bwMode="auto">
          <a:xfrm>
            <a:off x="4995869" y="3097213"/>
            <a:ext cx="404813" cy="830263"/>
          </a:xfrm>
          <a:custGeom>
            <a:avLst/>
            <a:gdLst>
              <a:gd name="T0" fmla="*/ 237 w 1021"/>
              <a:gd name="T1" fmla="*/ 0 h 2094"/>
              <a:gd name="T2" fmla="*/ 33 w 1021"/>
              <a:gd name="T3" fmla="*/ 429 h 2094"/>
              <a:gd name="T4" fmla="*/ 13 w 1021"/>
              <a:gd name="T5" fmla="*/ 419 h 2094"/>
              <a:gd name="T6" fmla="*/ 0 w 1021"/>
              <a:gd name="T7" fmla="*/ 523 h 2094"/>
              <a:gd name="T8" fmla="*/ 70 w 1021"/>
              <a:gd name="T9" fmla="*/ 446 h 2094"/>
              <a:gd name="T10" fmla="*/ 51 w 1021"/>
              <a:gd name="T11" fmla="*/ 437 h 2094"/>
              <a:gd name="T12" fmla="*/ 255 w 1021"/>
              <a:gd name="T13" fmla="*/ 9 h 2094"/>
              <a:gd name="T14" fmla="*/ 237 w 1021"/>
              <a:gd name="T15" fmla="*/ 0 h 2094"/>
              <a:gd name="T16" fmla="*/ 0 60000 65536"/>
              <a:gd name="T17" fmla="*/ 0 60000 65536"/>
              <a:gd name="T18" fmla="*/ 0 60000 65536"/>
              <a:gd name="T19" fmla="*/ 0 60000 65536"/>
              <a:gd name="T20" fmla="*/ 0 60000 65536"/>
              <a:gd name="T21" fmla="*/ 0 60000 65536"/>
              <a:gd name="T22" fmla="*/ 0 60000 65536"/>
              <a:gd name="T23" fmla="*/ 0 60000 65536"/>
              <a:gd name="T24" fmla="*/ 0 w 1021"/>
              <a:gd name="T25" fmla="*/ 0 h 2094"/>
              <a:gd name="T26" fmla="*/ 1021 w 1021"/>
              <a:gd name="T27" fmla="*/ 2094 h 20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1" h="2094">
                <a:moveTo>
                  <a:pt x="948" y="0"/>
                </a:moveTo>
                <a:lnTo>
                  <a:pt x="133" y="1718"/>
                </a:lnTo>
                <a:lnTo>
                  <a:pt x="54" y="1678"/>
                </a:lnTo>
                <a:lnTo>
                  <a:pt x="0" y="2094"/>
                </a:lnTo>
                <a:lnTo>
                  <a:pt x="281" y="1785"/>
                </a:lnTo>
                <a:lnTo>
                  <a:pt x="204" y="1750"/>
                </a:lnTo>
                <a:lnTo>
                  <a:pt x="1021" y="35"/>
                </a:lnTo>
                <a:lnTo>
                  <a:pt x="948" y="0"/>
                </a:lnTo>
              </a:path>
            </a:pathLst>
          </a:cu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55" name="Rectangle 82">
            <a:extLst>
              <a:ext uri="{FF2B5EF4-FFF2-40B4-BE49-F238E27FC236}">
                <a16:creationId xmlns:a16="http://schemas.microsoft.com/office/drawing/2014/main" id="{32D4F84A-9915-4C06-A35B-95069903E9AE}"/>
              </a:ext>
            </a:extLst>
          </p:cNvPr>
          <p:cNvSpPr>
            <a:spLocks noChangeArrowheads="1"/>
          </p:cNvSpPr>
          <p:nvPr/>
        </p:nvSpPr>
        <p:spPr bwMode="auto">
          <a:xfrm>
            <a:off x="6132521" y="2693988"/>
            <a:ext cx="1230314"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200" b="0" dirty="0">
                <a:latin typeface="宋体" panose="02010600030101010101" pitchFamily="2" charset="-122"/>
                <a:ea typeface="宋体" panose="02010600030101010101" pitchFamily="2" charset="-122"/>
              </a:rPr>
              <a:t>已经润湿曲线长度</a:t>
            </a:r>
            <a:endParaRPr lang="de-DE" altLang="zh-CN" sz="1200" b="0" dirty="0">
              <a:latin typeface="宋体" panose="02010600030101010101" pitchFamily="2" charset="-122"/>
              <a:ea typeface="宋体" panose="02010600030101010101" pitchFamily="2" charset="-122"/>
            </a:endParaRPr>
          </a:p>
        </p:txBody>
      </p:sp>
      <p:sp>
        <p:nvSpPr>
          <p:cNvPr id="156" name="Rectangle 83">
            <a:extLst>
              <a:ext uri="{FF2B5EF4-FFF2-40B4-BE49-F238E27FC236}">
                <a16:creationId xmlns:a16="http://schemas.microsoft.com/office/drawing/2014/main" id="{E6851BC0-B8D1-4ADD-B4FB-965DA4DDA2F6}"/>
              </a:ext>
            </a:extLst>
          </p:cNvPr>
          <p:cNvSpPr>
            <a:spLocks noChangeArrowheads="1"/>
          </p:cNvSpPr>
          <p:nvPr/>
        </p:nvSpPr>
        <p:spPr bwMode="auto">
          <a:xfrm>
            <a:off x="7165985" y="2860676"/>
            <a:ext cx="1539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200" b="0" dirty="0">
                <a:solidFill>
                  <a:srgbClr val="000000"/>
                </a:solidFill>
                <a:latin typeface="宋体" panose="02010600030101010101" pitchFamily="2" charset="-122"/>
                <a:ea typeface="宋体" panose="02010600030101010101" pitchFamily="2" charset="-122"/>
              </a:rPr>
              <a:t>mm</a:t>
            </a:r>
            <a:endParaRPr lang="de-DE" altLang="zh-CN" sz="1200" b="0" dirty="0">
              <a:latin typeface="宋体" panose="02010600030101010101" pitchFamily="2" charset="-122"/>
              <a:ea typeface="宋体" panose="02010600030101010101" pitchFamily="2" charset="-122"/>
            </a:endParaRPr>
          </a:p>
        </p:txBody>
      </p:sp>
      <p:sp>
        <p:nvSpPr>
          <p:cNvPr id="157" name="Freeform 85">
            <a:extLst>
              <a:ext uri="{FF2B5EF4-FFF2-40B4-BE49-F238E27FC236}">
                <a16:creationId xmlns:a16="http://schemas.microsoft.com/office/drawing/2014/main" id="{015D6B13-8C80-4A5F-A526-B37FCED05A48}"/>
              </a:ext>
            </a:extLst>
          </p:cNvPr>
          <p:cNvSpPr>
            <a:spLocks/>
          </p:cNvSpPr>
          <p:nvPr/>
        </p:nvSpPr>
        <p:spPr bwMode="auto">
          <a:xfrm>
            <a:off x="4092575" y="4932363"/>
            <a:ext cx="214312" cy="835025"/>
          </a:xfrm>
          <a:custGeom>
            <a:avLst/>
            <a:gdLst>
              <a:gd name="T0" fmla="*/ 120 w 540"/>
              <a:gd name="T1" fmla="*/ 526 h 2103"/>
              <a:gd name="T2" fmla="*/ 17 w 540"/>
              <a:gd name="T3" fmla="*/ 79 h 2103"/>
              <a:gd name="T4" fmla="*/ 0 w 540"/>
              <a:gd name="T5" fmla="*/ 83 h 2103"/>
              <a:gd name="T6" fmla="*/ 6 w 540"/>
              <a:gd name="T7" fmla="*/ 0 h 2103"/>
              <a:gd name="T8" fmla="*/ 49 w 540"/>
              <a:gd name="T9" fmla="*/ 72 h 2103"/>
              <a:gd name="T10" fmla="*/ 32 w 540"/>
              <a:gd name="T11" fmla="*/ 76 h 2103"/>
              <a:gd name="T12" fmla="*/ 135 w 540"/>
              <a:gd name="T13" fmla="*/ 523 h 2103"/>
              <a:gd name="T14" fmla="*/ 120 w 540"/>
              <a:gd name="T15" fmla="*/ 526 h 2103"/>
              <a:gd name="T16" fmla="*/ 0 60000 65536"/>
              <a:gd name="T17" fmla="*/ 0 60000 65536"/>
              <a:gd name="T18" fmla="*/ 0 60000 65536"/>
              <a:gd name="T19" fmla="*/ 0 60000 65536"/>
              <a:gd name="T20" fmla="*/ 0 60000 65536"/>
              <a:gd name="T21" fmla="*/ 0 60000 65536"/>
              <a:gd name="T22" fmla="*/ 0 60000 65536"/>
              <a:gd name="T23" fmla="*/ 0 60000 65536"/>
              <a:gd name="T24" fmla="*/ 0 w 540"/>
              <a:gd name="T25" fmla="*/ 0 h 2103"/>
              <a:gd name="T26" fmla="*/ 540 w 540"/>
              <a:gd name="T27" fmla="*/ 2103 h 2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0" h="2103">
                <a:moveTo>
                  <a:pt x="480" y="2103"/>
                </a:moveTo>
                <a:lnTo>
                  <a:pt x="66" y="316"/>
                </a:lnTo>
                <a:lnTo>
                  <a:pt x="0" y="332"/>
                </a:lnTo>
                <a:lnTo>
                  <a:pt x="26" y="0"/>
                </a:lnTo>
                <a:lnTo>
                  <a:pt x="196" y="288"/>
                </a:lnTo>
                <a:lnTo>
                  <a:pt x="129" y="302"/>
                </a:lnTo>
                <a:lnTo>
                  <a:pt x="540" y="2090"/>
                </a:lnTo>
                <a:lnTo>
                  <a:pt x="480" y="2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nvGrpSpPr>
          <p:cNvPr id="158" name="Group 86">
            <a:extLst>
              <a:ext uri="{FF2B5EF4-FFF2-40B4-BE49-F238E27FC236}">
                <a16:creationId xmlns:a16="http://schemas.microsoft.com/office/drawing/2014/main" id="{8E3AFF47-B5AA-4A24-9431-55A4724E480B}"/>
              </a:ext>
            </a:extLst>
          </p:cNvPr>
          <p:cNvGrpSpPr>
            <a:grpSpLocks/>
          </p:cNvGrpSpPr>
          <p:nvPr/>
        </p:nvGrpSpPr>
        <p:grpSpPr bwMode="auto">
          <a:xfrm>
            <a:off x="4092575" y="4932363"/>
            <a:ext cx="639762" cy="1128712"/>
            <a:chOff x="2307" y="2837"/>
            <a:chExt cx="403" cy="711"/>
          </a:xfrm>
        </p:grpSpPr>
        <p:grpSp>
          <p:nvGrpSpPr>
            <p:cNvPr id="159" name="Group 87">
              <a:extLst>
                <a:ext uri="{FF2B5EF4-FFF2-40B4-BE49-F238E27FC236}">
                  <a16:creationId xmlns:a16="http://schemas.microsoft.com/office/drawing/2014/main" id="{7C8CD911-AC9C-4B7D-BF97-3E0E72A433F4}"/>
                </a:ext>
              </a:extLst>
            </p:cNvPr>
            <p:cNvGrpSpPr>
              <a:grpSpLocks/>
            </p:cNvGrpSpPr>
            <p:nvPr/>
          </p:nvGrpSpPr>
          <p:grpSpPr bwMode="auto">
            <a:xfrm>
              <a:off x="2601" y="3333"/>
              <a:ext cx="109" cy="215"/>
              <a:chOff x="2566" y="2840"/>
              <a:chExt cx="109" cy="215"/>
            </a:xfrm>
          </p:grpSpPr>
          <p:sp>
            <p:nvSpPr>
              <p:cNvPr id="161" name="Rectangle 88">
                <a:extLst>
                  <a:ext uri="{FF2B5EF4-FFF2-40B4-BE49-F238E27FC236}">
                    <a16:creationId xmlns:a16="http://schemas.microsoft.com/office/drawing/2014/main" id="{4F029138-717A-4517-A648-B3DD1375DB9D}"/>
                  </a:ext>
                </a:extLst>
              </p:cNvPr>
              <p:cNvSpPr>
                <a:spLocks noChangeArrowheads="1"/>
              </p:cNvSpPr>
              <p:nvPr/>
            </p:nvSpPr>
            <p:spPr bwMode="auto">
              <a:xfrm>
                <a:off x="2566" y="2840"/>
                <a:ext cx="5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200" b="0">
                    <a:solidFill>
                      <a:srgbClr val="000000"/>
                    </a:solidFill>
                    <a:latin typeface="宋体" panose="02010600030101010101" pitchFamily="2" charset="-122"/>
                    <a:ea typeface="宋体" panose="02010600030101010101" pitchFamily="2" charset="-122"/>
                  </a:rPr>
                  <a:t>q</a:t>
                </a:r>
                <a:endParaRPr lang="de-DE" altLang="zh-CN" sz="1200" b="0">
                  <a:latin typeface="宋体" panose="02010600030101010101" pitchFamily="2" charset="-122"/>
                  <a:ea typeface="宋体" panose="02010600030101010101" pitchFamily="2" charset="-122"/>
                </a:endParaRPr>
              </a:p>
            </p:txBody>
          </p:sp>
          <p:sp>
            <p:nvSpPr>
              <p:cNvPr id="162" name="Rectangle 89">
                <a:extLst>
                  <a:ext uri="{FF2B5EF4-FFF2-40B4-BE49-F238E27FC236}">
                    <a16:creationId xmlns:a16="http://schemas.microsoft.com/office/drawing/2014/main" id="{4A53AF53-810F-4011-958A-F062C69D0087}"/>
                  </a:ext>
                </a:extLst>
              </p:cNvPr>
              <p:cNvSpPr>
                <a:spLocks noChangeArrowheads="1"/>
              </p:cNvSpPr>
              <p:nvPr/>
            </p:nvSpPr>
            <p:spPr bwMode="auto">
              <a:xfrm>
                <a:off x="2627" y="2939"/>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200" b="0">
                    <a:solidFill>
                      <a:srgbClr val="000000"/>
                    </a:solidFill>
                    <a:latin typeface="宋体" panose="02010600030101010101" pitchFamily="2" charset="-122"/>
                    <a:ea typeface="宋体" panose="02010600030101010101" pitchFamily="2" charset="-122"/>
                  </a:rPr>
                  <a:t>a</a:t>
                </a:r>
                <a:endParaRPr lang="de-DE" altLang="zh-CN" sz="1200" b="0">
                  <a:latin typeface="宋体" panose="02010600030101010101" pitchFamily="2" charset="-122"/>
                  <a:ea typeface="宋体" panose="02010600030101010101" pitchFamily="2" charset="-122"/>
                </a:endParaRPr>
              </a:p>
            </p:txBody>
          </p:sp>
        </p:grpSp>
        <p:sp>
          <p:nvSpPr>
            <p:cNvPr id="160" name="Freeform 90">
              <a:extLst>
                <a:ext uri="{FF2B5EF4-FFF2-40B4-BE49-F238E27FC236}">
                  <a16:creationId xmlns:a16="http://schemas.microsoft.com/office/drawing/2014/main" id="{4849E357-A20A-4B85-A6D5-C2C534AD786F}"/>
                </a:ext>
              </a:extLst>
            </p:cNvPr>
            <p:cNvSpPr>
              <a:spLocks/>
            </p:cNvSpPr>
            <p:nvPr/>
          </p:nvSpPr>
          <p:spPr bwMode="auto">
            <a:xfrm>
              <a:off x="2307" y="2837"/>
              <a:ext cx="135" cy="526"/>
            </a:xfrm>
            <a:custGeom>
              <a:avLst/>
              <a:gdLst>
                <a:gd name="T0" fmla="*/ 120 w 540"/>
                <a:gd name="T1" fmla="*/ 526 h 2103"/>
                <a:gd name="T2" fmla="*/ 17 w 540"/>
                <a:gd name="T3" fmla="*/ 79 h 2103"/>
                <a:gd name="T4" fmla="*/ 0 w 540"/>
                <a:gd name="T5" fmla="*/ 83 h 2103"/>
                <a:gd name="T6" fmla="*/ 6 w 540"/>
                <a:gd name="T7" fmla="*/ 0 h 2103"/>
                <a:gd name="T8" fmla="*/ 49 w 540"/>
                <a:gd name="T9" fmla="*/ 72 h 2103"/>
                <a:gd name="T10" fmla="*/ 32 w 540"/>
                <a:gd name="T11" fmla="*/ 76 h 2103"/>
                <a:gd name="T12" fmla="*/ 135 w 540"/>
                <a:gd name="T13" fmla="*/ 523 h 2103"/>
                <a:gd name="T14" fmla="*/ 120 w 540"/>
                <a:gd name="T15" fmla="*/ 526 h 2103"/>
                <a:gd name="T16" fmla="*/ 0 60000 65536"/>
                <a:gd name="T17" fmla="*/ 0 60000 65536"/>
                <a:gd name="T18" fmla="*/ 0 60000 65536"/>
                <a:gd name="T19" fmla="*/ 0 60000 65536"/>
                <a:gd name="T20" fmla="*/ 0 60000 65536"/>
                <a:gd name="T21" fmla="*/ 0 60000 65536"/>
                <a:gd name="T22" fmla="*/ 0 60000 65536"/>
                <a:gd name="T23" fmla="*/ 0 60000 65536"/>
                <a:gd name="T24" fmla="*/ 0 w 540"/>
                <a:gd name="T25" fmla="*/ 0 h 2103"/>
                <a:gd name="T26" fmla="*/ 540 w 540"/>
                <a:gd name="T27" fmla="*/ 2103 h 2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0" h="2103">
                  <a:moveTo>
                    <a:pt x="480" y="2103"/>
                  </a:moveTo>
                  <a:lnTo>
                    <a:pt x="66" y="316"/>
                  </a:lnTo>
                  <a:lnTo>
                    <a:pt x="0" y="332"/>
                  </a:lnTo>
                  <a:lnTo>
                    <a:pt x="26" y="0"/>
                  </a:lnTo>
                  <a:lnTo>
                    <a:pt x="196" y="288"/>
                  </a:lnTo>
                  <a:lnTo>
                    <a:pt x="129" y="302"/>
                  </a:lnTo>
                  <a:lnTo>
                    <a:pt x="540" y="2090"/>
                  </a:lnTo>
                  <a:lnTo>
                    <a:pt x="480" y="2103"/>
                  </a:lnTo>
                </a:path>
              </a:pathLst>
            </a:cu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spTree>
    <p:extLst>
      <p:ext uri="{BB962C8B-B14F-4D97-AF65-F5344CB8AC3E}">
        <p14:creationId xmlns:p14="http://schemas.microsoft.com/office/powerpoint/2010/main" val="310360350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1"/>
          <p:cNvSpPr>
            <a:spLocks noChangeArrowheads="1"/>
          </p:cNvSpPr>
          <p:nvPr/>
        </p:nvSpPr>
        <p:spPr bwMode="auto">
          <a:xfrm>
            <a:off x="910431" y="1358900"/>
            <a:ext cx="46751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r>
              <a:rPr lang="de-DE" altLang="zh-CN" sz="1600" dirty="0">
                <a:solidFill>
                  <a:srgbClr val="000000"/>
                </a:solidFill>
                <a:latin typeface="+mj-ea"/>
                <a:ea typeface="+mj-ea"/>
              </a:rPr>
              <a:t>Receding Contact Angle</a:t>
            </a:r>
            <a:endParaRPr lang="de-DE" altLang="zh-CN" sz="1600" dirty="0">
              <a:latin typeface="+mj-ea"/>
              <a:ea typeface="+mj-ea"/>
            </a:endParaRPr>
          </a:p>
        </p:txBody>
      </p:sp>
      <p:sp>
        <p:nvSpPr>
          <p:cNvPr id="10244" name="Line 83"/>
          <p:cNvSpPr>
            <a:spLocks noChangeShapeType="1"/>
          </p:cNvSpPr>
          <p:nvPr/>
        </p:nvSpPr>
        <p:spPr bwMode="auto">
          <a:xfrm flipV="1">
            <a:off x="3371850" y="3106737"/>
            <a:ext cx="1587" cy="7127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200">
              <a:latin typeface="宋体" panose="02010600030101010101" pitchFamily="2" charset="-122"/>
              <a:ea typeface="宋体" panose="02010600030101010101" pitchFamily="2" charset="-122"/>
            </a:endParaRPr>
          </a:p>
        </p:txBody>
      </p:sp>
      <p:grpSp>
        <p:nvGrpSpPr>
          <p:cNvPr id="10245" name="Group 98"/>
          <p:cNvGrpSpPr>
            <a:grpSpLocks/>
          </p:cNvGrpSpPr>
          <p:nvPr/>
        </p:nvGrpSpPr>
        <p:grpSpPr bwMode="auto">
          <a:xfrm>
            <a:off x="1489075" y="1752600"/>
            <a:ext cx="6165850" cy="2992437"/>
            <a:chOff x="590" y="1122"/>
            <a:chExt cx="3884" cy="1885"/>
          </a:xfrm>
        </p:grpSpPr>
        <p:sp>
          <p:nvSpPr>
            <p:cNvPr id="10298" name="Freeform 99"/>
            <p:cNvSpPr>
              <a:spLocks/>
            </p:cNvSpPr>
            <p:nvPr/>
          </p:nvSpPr>
          <p:spPr bwMode="auto">
            <a:xfrm>
              <a:off x="2149" y="1122"/>
              <a:ext cx="84" cy="750"/>
            </a:xfrm>
            <a:custGeom>
              <a:avLst/>
              <a:gdLst>
                <a:gd name="T0" fmla="*/ 84 w 334"/>
                <a:gd name="T1" fmla="*/ 0 h 2998"/>
                <a:gd name="T2" fmla="*/ 84 w 334"/>
                <a:gd name="T3" fmla="*/ 740 h 2998"/>
                <a:gd name="T4" fmla="*/ 84 w 334"/>
                <a:gd name="T5" fmla="*/ 741 h 2998"/>
                <a:gd name="T6" fmla="*/ 83 w 334"/>
                <a:gd name="T7" fmla="*/ 742 h 2998"/>
                <a:gd name="T8" fmla="*/ 82 w 334"/>
                <a:gd name="T9" fmla="*/ 743 h 2998"/>
                <a:gd name="T10" fmla="*/ 81 w 334"/>
                <a:gd name="T11" fmla="*/ 744 h 2998"/>
                <a:gd name="T12" fmla="*/ 79 w 334"/>
                <a:gd name="T13" fmla="*/ 745 h 2998"/>
                <a:gd name="T14" fmla="*/ 77 w 334"/>
                <a:gd name="T15" fmla="*/ 745 h 2998"/>
                <a:gd name="T16" fmla="*/ 74 w 334"/>
                <a:gd name="T17" fmla="*/ 746 h 2998"/>
                <a:gd name="T18" fmla="*/ 72 w 334"/>
                <a:gd name="T19" fmla="*/ 747 h 2998"/>
                <a:gd name="T20" fmla="*/ 65 w 334"/>
                <a:gd name="T21" fmla="*/ 748 h 2998"/>
                <a:gd name="T22" fmla="*/ 58 w 334"/>
                <a:gd name="T23" fmla="*/ 749 h 2998"/>
                <a:gd name="T24" fmla="*/ 51 w 334"/>
                <a:gd name="T25" fmla="*/ 750 h 2998"/>
                <a:gd name="T26" fmla="*/ 42 w 334"/>
                <a:gd name="T27" fmla="*/ 750 h 2998"/>
                <a:gd name="T28" fmla="*/ 34 w 334"/>
                <a:gd name="T29" fmla="*/ 750 h 2998"/>
                <a:gd name="T30" fmla="*/ 26 w 334"/>
                <a:gd name="T31" fmla="*/ 749 h 2998"/>
                <a:gd name="T32" fmla="*/ 19 w 334"/>
                <a:gd name="T33" fmla="*/ 748 h 2998"/>
                <a:gd name="T34" fmla="*/ 12 w 334"/>
                <a:gd name="T35" fmla="*/ 747 h 2998"/>
                <a:gd name="T36" fmla="*/ 10 w 334"/>
                <a:gd name="T37" fmla="*/ 746 h 2998"/>
                <a:gd name="T38" fmla="*/ 7 w 334"/>
                <a:gd name="T39" fmla="*/ 745 h 2998"/>
                <a:gd name="T40" fmla="*/ 5 w 334"/>
                <a:gd name="T41" fmla="*/ 745 h 2998"/>
                <a:gd name="T42" fmla="*/ 3 w 334"/>
                <a:gd name="T43" fmla="*/ 744 h 2998"/>
                <a:gd name="T44" fmla="*/ 2 w 334"/>
                <a:gd name="T45" fmla="*/ 743 h 2998"/>
                <a:gd name="T46" fmla="*/ 1 w 334"/>
                <a:gd name="T47" fmla="*/ 742 h 2998"/>
                <a:gd name="T48" fmla="*/ 0 w 334"/>
                <a:gd name="T49" fmla="*/ 741 h 2998"/>
                <a:gd name="T50" fmla="*/ 0 w 334"/>
                <a:gd name="T51" fmla="*/ 740 h 2998"/>
                <a:gd name="T52" fmla="*/ 0 w 334"/>
                <a:gd name="T53" fmla="*/ 0 h 29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4"/>
                <a:gd name="T82" fmla="*/ 0 h 2998"/>
                <a:gd name="T83" fmla="*/ 334 w 334"/>
                <a:gd name="T84" fmla="*/ 2998 h 29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4" h="2998">
                  <a:moveTo>
                    <a:pt x="334" y="0"/>
                  </a:moveTo>
                  <a:lnTo>
                    <a:pt x="334" y="2959"/>
                  </a:lnTo>
                  <a:lnTo>
                    <a:pt x="333" y="2963"/>
                  </a:lnTo>
                  <a:lnTo>
                    <a:pt x="331" y="2967"/>
                  </a:lnTo>
                  <a:lnTo>
                    <a:pt x="326" y="2971"/>
                  </a:lnTo>
                  <a:lnTo>
                    <a:pt x="321" y="2974"/>
                  </a:lnTo>
                  <a:lnTo>
                    <a:pt x="314" y="2978"/>
                  </a:lnTo>
                  <a:lnTo>
                    <a:pt x="306" y="2980"/>
                  </a:lnTo>
                  <a:lnTo>
                    <a:pt x="296" y="2984"/>
                  </a:lnTo>
                  <a:lnTo>
                    <a:pt x="285" y="2987"/>
                  </a:lnTo>
                  <a:lnTo>
                    <a:pt x="260" y="2992"/>
                  </a:lnTo>
                  <a:lnTo>
                    <a:pt x="232" y="2995"/>
                  </a:lnTo>
                  <a:lnTo>
                    <a:pt x="201" y="2997"/>
                  </a:lnTo>
                  <a:lnTo>
                    <a:pt x="168" y="2998"/>
                  </a:lnTo>
                  <a:lnTo>
                    <a:pt x="134" y="2997"/>
                  </a:lnTo>
                  <a:lnTo>
                    <a:pt x="102" y="2995"/>
                  </a:lnTo>
                  <a:lnTo>
                    <a:pt x="74" y="2992"/>
                  </a:lnTo>
                  <a:lnTo>
                    <a:pt x="49" y="2987"/>
                  </a:lnTo>
                  <a:lnTo>
                    <a:pt x="39" y="2984"/>
                  </a:lnTo>
                  <a:lnTo>
                    <a:pt x="29" y="2980"/>
                  </a:lnTo>
                  <a:lnTo>
                    <a:pt x="21" y="2978"/>
                  </a:lnTo>
                  <a:lnTo>
                    <a:pt x="13" y="2974"/>
                  </a:lnTo>
                  <a:lnTo>
                    <a:pt x="8" y="2971"/>
                  </a:lnTo>
                  <a:lnTo>
                    <a:pt x="4" y="2967"/>
                  </a:lnTo>
                  <a:lnTo>
                    <a:pt x="1" y="2963"/>
                  </a:lnTo>
                  <a:lnTo>
                    <a:pt x="0" y="2959"/>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nvGrpSpPr>
            <p:cNvPr id="10299" name="Group 100"/>
            <p:cNvGrpSpPr>
              <a:grpSpLocks/>
            </p:cNvGrpSpPr>
            <p:nvPr/>
          </p:nvGrpSpPr>
          <p:grpSpPr bwMode="auto">
            <a:xfrm>
              <a:off x="590" y="1784"/>
              <a:ext cx="3884" cy="1223"/>
              <a:chOff x="590" y="1784"/>
              <a:chExt cx="3884" cy="1223"/>
            </a:xfrm>
          </p:grpSpPr>
          <p:sp>
            <p:nvSpPr>
              <p:cNvPr id="10300" name="Freeform 101"/>
              <p:cNvSpPr>
                <a:spLocks/>
              </p:cNvSpPr>
              <p:nvPr/>
            </p:nvSpPr>
            <p:spPr bwMode="auto">
              <a:xfrm>
                <a:off x="1781" y="1784"/>
                <a:ext cx="753" cy="173"/>
              </a:xfrm>
              <a:custGeom>
                <a:avLst/>
                <a:gdLst>
                  <a:gd name="T0" fmla="*/ 0 w 3013"/>
                  <a:gd name="T1" fmla="*/ 172 h 689"/>
                  <a:gd name="T2" fmla="*/ 640 w 3013"/>
                  <a:gd name="T3" fmla="*/ 0 h 689"/>
                  <a:gd name="T4" fmla="*/ 753 w 3013"/>
                  <a:gd name="T5" fmla="*/ 0 h 689"/>
                  <a:gd name="T6" fmla="*/ 118 w 3013"/>
                  <a:gd name="T7" fmla="*/ 173 h 689"/>
                  <a:gd name="T8" fmla="*/ 0 w 3013"/>
                  <a:gd name="T9" fmla="*/ 172 h 689"/>
                  <a:gd name="T10" fmla="*/ 0 60000 65536"/>
                  <a:gd name="T11" fmla="*/ 0 60000 65536"/>
                  <a:gd name="T12" fmla="*/ 0 60000 65536"/>
                  <a:gd name="T13" fmla="*/ 0 60000 65536"/>
                  <a:gd name="T14" fmla="*/ 0 60000 65536"/>
                  <a:gd name="T15" fmla="*/ 0 w 3013"/>
                  <a:gd name="T16" fmla="*/ 0 h 689"/>
                  <a:gd name="T17" fmla="*/ 3013 w 3013"/>
                  <a:gd name="T18" fmla="*/ 689 h 689"/>
                </a:gdLst>
                <a:ahLst/>
                <a:cxnLst>
                  <a:cxn ang="T10">
                    <a:pos x="T0" y="T1"/>
                  </a:cxn>
                  <a:cxn ang="T11">
                    <a:pos x="T2" y="T3"/>
                  </a:cxn>
                  <a:cxn ang="T12">
                    <a:pos x="T4" y="T5"/>
                  </a:cxn>
                  <a:cxn ang="T13">
                    <a:pos x="T6" y="T7"/>
                  </a:cxn>
                  <a:cxn ang="T14">
                    <a:pos x="T8" y="T9"/>
                  </a:cxn>
                </a:cxnLst>
                <a:rect l="T15" t="T16" r="T17" b="T18"/>
                <a:pathLst>
                  <a:path w="3013" h="689">
                    <a:moveTo>
                      <a:pt x="0" y="686"/>
                    </a:moveTo>
                    <a:lnTo>
                      <a:pt x="2561" y="0"/>
                    </a:lnTo>
                    <a:lnTo>
                      <a:pt x="3013" y="0"/>
                    </a:lnTo>
                    <a:lnTo>
                      <a:pt x="473" y="689"/>
                    </a:lnTo>
                    <a:lnTo>
                      <a:pt x="0" y="6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01" name="Freeform 102"/>
              <p:cNvSpPr>
                <a:spLocks/>
              </p:cNvSpPr>
              <p:nvPr/>
            </p:nvSpPr>
            <p:spPr bwMode="auto">
              <a:xfrm>
                <a:off x="1781" y="1784"/>
                <a:ext cx="753" cy="173"/>
              </a:xfrm>
              <a:custGeom>
                <a:avLst/>
                <a:gdLst>
                  <a:gd name="T0" fmla="*/ 0 w 3013"/>
                  <a:gd name="T1" fmla="*/ 172 h 689"/>
                  <a:gd name="T2" fmla="*/ 640 w 3013"/>
                  <a:gd name="T3" fmla="*/ 0 h 689"/>
                  <a:gd name="T4" fmla="*/ 753 w 3013"/>
                  <a:gd name="T5" fmla="*/ 0 h 689"/>
                  <a:gd name="T6" fmla="*/ 118 w 3013"/>
                  <a:gd name="T7" fmla="*/ 173 h 689"/>
                  <a:gd name="T8" fmla="*/ 0 60000 65536"/>
                  <a:gd name="T9" fmla="*/ 0 60000 65536"/>
                  <a:gd name="T10" fmla="*/ 0 60000 65536"/>
                  <a:gd name="T11" fmla="*/ 0 60000 65536"/>
                  <a:gd name="T12" fmla="*/ 0 w 3013"/>
                  <a:gd name="T13" fmla="*/ 0 h 689"/>
                  <a:gd name="T14" fmla="*/ 3013 w 3013"/>
                  <a:gd name="T15" fmla="*/ 689 h 689"/>
                </a:gdLst>
                <a:ahLst/>
                <a:cxnLst>
                  <a:cxn ang="T8">
                    <a:pos x="T0" y="T1"/>
                  </a:cxn>
                  <a:cxn ang="T9">
                    <a:pos x="T2" y="T3"/>
                  </a:cxn>
                  <a:cxn ang="T10">
                    <a:pos x="T4" y="T5"/>
                  </a:cxn>
                  <a:cxn ang="T11">
                    <a:pos x="T6" y="T7"/>
                  </a:cxn>
                </a:cxnLst>
                <a:rect l="T12" t="T13" r="T14" b="T15"/>
                <a:pathLst>
                  <a:path w="3013" h="689">
                    <a:moveTo>
                      <a:pt x="0" y="686"/>
                    </a:moveTo>
                    <a:lnTo>
                      <a:pt x="2561" y="0"/>
                    </a:lnTo>
                    <a:lnTo>
                      <a:pt x="3013" y="0"/>
                    </a:lnTo>
                    <a:lnTo>
                      <a:pt x="473" y="689"/>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02" name="Freeform 103"/>
              <p:cNvSpPr>
                <a:spLocks/>
              </p:cNvSpPr>
              <p:nvPr/>
            </p:nvSpPr>
            <p:spPr bwMode="auto">
              <a:xfrm>
                <a:off x="1899" y="1784"/>
                <a:ext cx="635" cy="1219"/>
              </a:xfrm>
              <a:custGeom>
                <a:avLst/>
                <a:gdLst>
                  <a:gd name="T0" fmla="*/ 0 w 2540"/>
                  <a:gd name="T1" fmla="*/ 172 h 4877"/>
                  <a:gd name="T2" fmla="*/ 635 w 2540"/>
                  <a:gd name="T3" fmla="*/ 0 h 4877"/>
                  <a:gd name="T4" fmla="*/ 635 w 2540"/>
                  <a:gd name="T5" fmla="*/ 925 h 4877"/>
                  <a:gd name="T6" fmla="*/ 1 w 2540"/>
                  <a:gd name="T7" fmla="*/ 1219 h 4877"/>
                  <a:gd name="T8" fmla="*/ 0 w 2540"/>
                  <a:gd name="T9" fmla="*/ 172 h 4877"/>
                  <a:gd name="T10" fmla="*/ 0 60000 65536"/>
                  <a:gd name="T11" fmla="*/ 0 60000 65536"/>
                  <a:gd name="T12" fmla="*/ 0 60000 65536"/>
                  <a:gd name="T13" fmla="*/ 0 60000 65536"/>
                  <a:gd name="T14" fmla="*/ 0 60000 65536"/>
                  <a:gd name="T15" fmla="*/ 0 w 2540"/>
                  <a:gd name="T16" fmla="*/ 0 h 4877"/>
                  <a:gd name="T17" fmla="*/ 2540 w 2540"/>
                  <a:gd name="T18" fmla="*/ 4877 h 4877"/>
                </a:gdLst>
                <a:ahLst/>
                <a:cxnLst>
                  <a:cxn ang="T10">
                    <a:pos x="T0" y="T1"/>
                  </a:cxn>
                  <a:cxn ang="T11">
                    <a:pos x="T2" y="T3"/>
                  </a:cxn>
                  <a:cxn ang="T12">
                    <a:pos x="T4" y="T5"/>
                  </a:cxn>
                  <a:cxn ang="T13">
                    <a:pos x="T6" y="T7"/>
                  </a:cxn>
                  <a:cxn ang="T14">
                    <a:pos x="T8" y="T9"/>
                  </a:cxn>
                </a:cxnLst>
                <a:rect l="T15" t="T16" r="T17" b="T18"/>
                <a:pathLst>
                  <a:path w="2540" h="4877">
                    <a:moveTo>
                      <a:pt x="0" y="689"/>
                    </a:moveTo>
                    <a:lnTo>
                      <a:pt x="2540" y="0"/>
                    </a:lnTo>
                    <a:lnTo>
                      <a:pt x="2540" y="3700"/>
                    </a:lnTo>
                    <a:lnTo>
                      <a:pt x="2" y="4877"/>
                    </a:lnTo>
                    <a:lnTo>
                      <a:pt x="0" y="68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03" name="Freeform 104"/>
              <p:cNvSpPr>
                <a:spLocks/>
              </p:cNvSpPr>
              <p:nvPr/>
            </p:nvSpPr>
            <p:spPr bwMode="auto">
              <a:xfrm>
                <a:off x="1899" y="1784"/>
                <a:ext cx="635" cy="1219"/>
              </a:xfrm>
              <a:custGeom>
                <a:avLst/>
                <a:gdLst>
                  <a:gd name="T0" fmla="*/ 0 w 2540"/>
                  <a:gd name="T1" fmla="*/ 172 h 4877"/>
                  <a:gd name="T2" fmla="*/ 635 w 2540"/>
                  <a:gd name="T3" fmla="*/ 0 h 4877"/>
                  <a:gd name="T4" fmla="*/ 635 w 2540"/>
                  <a:gd name="T5" fmla="*/ 925 h 4877"/>
                  <a:gd name="T6" fmla="*/ 1 w 2540"/>
                  <a:gd name="T7" fmla="*/ 1219 h 4877"/>
                  <a:gd name="T8" fmla="*/ 0 w 2540"/>
                  <a:gd name="T9" fmla="*/ 172 h 4877"/>
                  <a:gd name="T10" fmla="*/ 0 60000 65536"/>
                  <a:gd name="T11" fmla="*/ 0 60000 65536"/>
                  <a:gd name="T12" fmla="*/ 0 60000 65536"/>
                  <a:gd name="T13" fmla="*/ 0 60000 65536"/>
                  <a:gd name="T14" fmla="*/ 0 60000 65536"/>
                  <a:gd name="T15" fmla="*/ 0 w 2540"/>
                  <a:gd name="T16" fmla="*/ 0 h 4877"/>
                  <a:gd name="T17" fmla="*/ 2540 w 2540"/>
                  <a:gd name="T18" fmla="*/ 4877 h 4877"/>
                </a:gdLst>
                <a:ahLst/>
                <a:cxnLst>
                  <a:cxn ang="T10">
                    <a:pos x="T0" y="T1"/>
                  </a:cxn>
                  <a:cxn ang="T11">
                    <a:pos x="T2" y="T3"/>
                  </a:cxn>
                  <a:cxn ang="T12">
                    <a:pos x="T4" y="T5"/>
                  </a:cxn>
                  <a:cxn ang="T13">
                    <a:pos x="T6" y="T7"/>
                  </a:cxn>
                  <a:cxn ang="T14">
                    <a:pos x="T8" y="T9"/>
                  </a:cxn>
                </a:cxnLst>
                <a:rect l="T15" t="T16" r="T17" b="T18"/>
                <a:pathLst>
                  <a:path w="2540" h="4877">
                    <a:moveTo>
                      <a:pt x="0" y="689"/>
                    </a:moveTo>
                    <a:lnTo>
                      <a:pt x="2540" y="0"/>
                    </a:lnTo>
                    <a:lnTo>
                      <a:pt x="2540" y="3700"/>
                    </a:lnTo>
                    <a:lnTo>
                      <a:pt x="2" y="4877"/>
                    </a:lnTo>
                    <a:lnTo>
                      <a:pt x="0" y="689"/>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04" name="Freeform 105"/>
              <p:cNvSpPr>
                <a:spLocks/>
              </p:cNvSpPr>
              <p:nvPr/>
            </p:nvSpPr>
            <p:spPr bwMode="auto">
              <a:xfrm>
                <a:off x="1899" y="1784"/>
                <a:ext cx="635" cy="1219"/>
              </a:xfrm>
              <a:custGeom>
                <a:avLst/>
                <a:gdLst>
                  <a:gd name="T0" fmla="*/ 0 w 2540"/>
                  <a:gd name="T1" fmla="*/ 172 h 4877"/>
                  <a:gd name="T2" fmla="*/ 635 w 2540"/>
                  <a:gd name="T3" fmla="*/ 0 h 4877"/>
                  <a:gd name="T4" fmla="*/ 635 w 2540"/>
                  <a:gd name="T5" fmla="*/ 925 h 4877"/>
                  <a:gd name="T6" fmla="*/ 1 w 2540"/>
                  <a:gd name="T7" fmla="*/ 1219 h 4877"/>
                  <a:gd name="T8" fmla="*/ 0 w 2540"/>
                  <a:gd name="T9" fmla="*/ 172 h 4877"/>
                  <a:gd name="T10" fmla="*/ 0 60000 65536"/>
                  <a:gd name="T11" fmla="*/ 0 60000 65536"/>
                  <a:gd name="T12" fmla="*/ 0 60000 65536"/>
                  <a:gd name="T13" fmla="*/ 0 60000 65536"/>
                  <a:gd name="T14" fmla="*/ 0 60000 65536"/>
                  <a:gd name="T15" fmla="*/ 0 w 2540"/>
                  <a:gd name="T16" fmla="*/ 0 h 4877"/>
                  <a:gd name="T17" fmla="*/ 2540 w 2540"/>
                  <a:gd name="T18" fmla="*/ 4877 h 4877"/>
                </a:gdLst>
                <a:ahLst/>
                <a:cxnLst>
                  <a:cxn ang="T10">
                    <a:pos x="T0" y="T1"/>
                  </a:cxn>
                  <a:cxn ang="T11">
                    <a:pos x="T2" y="T3"/>
                  </a:cxn>
                  <a:cxn ang="T12">
                    <a:pos x="T4" y="T5"/>
                  </a:cxn>
                  <a:cxn ang="T13">
                    <a:pos x="T6" y="T7"/>
                  </a:cxn>
                  <a:cxn ang="T14">
                    <a:pos x="T8" y="T9"/>
                  </a:cxn>
                </a:cxnLst>
                <a:rect l="T15" t="T16" r="T17" b="T18"/>
                <a:pathLst>
                  <a:path w="2540" h="4877">
                    <a:moveTo>
                      <a:pt x="0" y="689"/>
                    </a:moveTo>
                    <a:lnTo>
                      <a:pt x="2540" y="0"/>
                    </a:lnTo>
                    <a:lnTo>
                      <a:pt x="2540" y="3700"/>
                    </a:lnTo>
                    <a:lnTo>
                      <a:pt x="2" y="4877"/>
                    </a:lnTo>
                    <a:lnTo>
                      <a:pt x="0" y="6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05" name="Freeform 106"/>
              <p:cNvSpPr>
                <a:spLocks/>
              </p:cNvSpPr>
              <p:nvPr/>
            </p:nvSpPr>
            <p:spPr bwMode="auto">
              <a:xfrm>
                <a:off x="1899" y="1784"/>
                <a:ext cx="635" cy="1219"/>
              </a:xfrm>
              <a:custGeom>
                <a:avLst/>
                <a:gdLst>
                  <a:gd name="T0" fmla="*/ 0 w 2540"/>
                  <a:gd name="T1" fmla="*/ 172 h 4877"/>
                  <a:gd name="T2" fmla="*/ 635 w 2540"/>
                  <a:gd name="T3" fmla="*/ 0 h 4877"/>
                  <a:gd name="T4" fmla="*/ 635 w 2540"/>
                  <a:gd name="T5" fmla="*/ 925 h 4877"/>
                  <a:gd name="T6" fmla="*/ 1 w 2540"/>
                  <a:gd name="T7" fmla="*/ 1219 h 4877"/>
                  <a:gd name="T8" fmla="*/ 0 w 2540"/>
                  <a:gd name="T9" fmla="*/ 172 h 4877"/>
                  <a:gd name="T10" fmla="*/ 0 60000 65536"/>
                  <a:gd name="T11" fmla="*/ 0 60000 65536"/>
                  <a:gd name="T12" fmla="*/ 0 60000 65536"/>
                  <a:gd name="T13" fmla="*/ 0 60000 65536"/>
                  <a:gd name="T14" fmla="*/ 0 60000 65536"/>
                  <a:gd name="T15" fmla="*/ 0 w 2540"/>
                  <a:gd name="T16" fmla="*/ 0 h 4877"/>
                  <a:gd name="T17" fmla="*/ 2540 w 2540"/>
                  <a:gd name="T18" fmla="*/ 4877 h 4877"/>
                </a:gdLst>
                <a:ahLst/>
                <a:cxnLst>
                  <a:cxn ang="T10">
                    <a:pos x="T0" y="T1"/>
                  </a:cxn>
                  <a:cxn ang="T11">
                    <a:pos x="T2" y="T3"/>
                  </a:cxn>
                  <a:cxn ang="T12">
                    <a:pos x="T4" y="T5"/>
                  </a:cxn>
                  <a:cxn ang="T13">
                    <a:pos x="T6" y="T7"/>
                  </a:cxn>
                  <a:cxn ang="T14">
                    <a:pos x="T8" y="T9"/>
                  </a:cxn>
                </a:cxnLst>
                <a:rect l="T15" t="T16" r="T17" b="T18"/>
                <a:pathLst>
                  <a:path w="2540" h="4877">
                    <a:moveTo>
                      <a:pt x="0" y="689"/>
                    </a:moveTo>
                    <a:lnTo>
                      <a:pt x="2540" y="0"/>
                    </a:lnTo>
                    <a:lnTo>
                      <a:pt x="2540" y="3700"/>
                    </a:lnTo>
                    <a:lnTo>
                      <a:pt x="2" y="4877"/>
                    </a:lnTo>
                    <a:lnTo>
                      <a:pt x="0" y="689"/>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06" name="Freeform 107"/>
              <p:cNvSpPr>
                <a:spLocks/>
              </p:cNvSpPr>
              <p:nvPr/>
            </p:nvSpPr>
            <p:spPr bwMode="auto">
              <a:xfrm>
                <a:off x="1896" y="2200"/>
                <a:ext cx="2575" cy="568"/>
              </a:xfrm>
              <a:custGeom>
                <a:avLst/>
                <a:gdLst>
                  <a:gd name="T0" fmla="*/ 3 w 10301"/>
                  <a:gd name="T1" fmla="*/ 260 h 2271"/>
                  <a:gd name="T2" fmla="*/ 10 w 10301"/>
                  <a:gd name="T3" fmla="*/ 297 h 2271"/>
                  <a:gd name="T4" fmla="*/ 20 w 10301"/>
                  <a:gd name="T5" fmla="*/ 332 h 2271"/>
                  <a:gd name="T6" fmla="*/ 32 w 10301"/>
                  <a:gd name="T7" fmla="*/ 364 h 2271"/>
                  <a:gd name="T8" fmla="*/ 46 w 10301"/>
                  <a:gd name="T9" fmla="*/ 394 h 2271"/>
                  <a:gd name="T10" fmla="*/ 62 w 10301"/>
                  <a:gd name="T11" fmla="*/ 421 h 2271"/>
                  <a:gd name="T12" fmla="*/ 80 w 10301"/>
                  <a:gd name="T13" fmla="*/ 446 h 2271"/>
                  <a:gd name="T14" fmla="*/ 100 w 10301"/>
                  <a:gd name="T15" fmla="*/ 469 h 2271"/>
                  <a:gd name="T16" fmla="*/ 122 w 10301"/>
                  <a:gd name="T17" fmla="*/ 490 h 2271"/>
                  <a:gd name="T18" fmla="*/ 145 w 10301"/>
                  <a:gd name="T19" fmla="*/ 508 h 2271"/>
                  <a:gd name="T20" fmla="*/ 171 w 10301"/>
                  <a:gd name="T21" fmla="*/ 524 h 2271"/>
                  <a:gd name="T22" fmla="*/ 198 w 10301"/>
                  <a:gd name="T23" fmla="*/ 537 h 2271"/>
                  <a:gd name="T24" fmla="*/ 227 w 10301"/>
                  <a:gd name="T25" fmla="*/ 548 h 2271"/>
                  <a:gd name="T26" fmla="*/ 257 w 10301"/>
                  <a:gd name="T27" fmla="*/ 557 h 2271"/>
                  <a:gd name="T28" fmla="*/ 289 w 10301"/>
                  <a:gd name="T29" fmla="*/ 563 h 2271"/>
                  <a:gd name="T30" fmla="*/ 323 w 10301"/>
                  <a:gd name="T31" fmla="*/ 567 h 2271"/>
                  <a:gd name="T32" fmla="*/ 2073 w 10301"/>
                  <a:gd name="T33" fmla="*/ 568 h 2271"/>
                  <a:gd name="T34" fmla="*/ 899 w 10301"/>
                  <a:gd name="T35" fmla="*/ 299 h 2271"/>
                  <a:gd name="T36" fmla="*/ 865 w 10301"/>
                  <a:gd name="T37" fmla="*/ 296 h 2271"/>
                  <a:gd name="T38" fmla="*/ 833 w 10301"/>
                  <a:gd name="T39" fmla="*/ 290 h 2271"/>
                  <a:gd name="T40" fmla="*/ 804 w 10301"/>
                  <a:gd name="T41" fmla="*/ 281 h 2271"/>
                  <a:gd name="T42" fmla="*/ 778 w 10301"/>
                  <a:gd name="T43" fmla="*/ 270 h 2271"/>
                  <a:gd name="T44" fmla="*/ 754 w 10301"/>
                  <a:gd name="T45" fmla="*/ 256 h 2271"/>
                  <a:gd name="T46" fmla="*/ 733 w 10301"/>
                  <a:gd name="T47" fmla="*/ 240 h 2271"/>
                  <a:gd name="T48" fmla="*/ 714 w 10301"/>
                  <a:gd name="T49" fmla="*/ 222 h 2271"/>
                  <a:gd name="T50" fmla="*/ 697 w 10301"/>
                  <a:gd name="T51" fmla="*/ 202 h 2271"/>
                  <a:gd name="T52" fmla="*/ 683 w 10301"/>
                  <a:gd name="T53" fmla="*/ 180 h 2271"/>
                  <a:gd name="T54" fmla="*/ 670 w 10301"/>
                  <a:gd name="T55" fmla="*/ 157 h 2271"/>
                  <a:gd name="T56" fmla="*/ 660 w 10301"/>
                  <a:gd name="T57" fmla="*/ 133 h 2271"/>
                  <a:gd name="T58" fmla="*/ 652 w 10301"/>
                  <a:gd name="T59" fmla="*/ 108 h 2271"/>
                  <a:gd name="T60" fmla="*/ 645 w 10301"/>
                  <a:gd name="T61" fmla="*/ 81 h 2271"/>
                  <a:gd name="T62" fmla="*/ 640 w 10301"/>
                  <a:gd name="T63" fmla="*/ 55 h 2271"/>
                  <a:gd name="T64" fmla="*/ 637 w 10301"/>
                  <a:gd name="T65" fmla="*/ 28 h 2271"/>
                  <a:gd name="T66" fmla="*/ 635 w 10301"/>
                  <a:gd name="T67" fmla="*/ 0 h 22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01"/>
                  <a:gd name="T103" fmla="*/ 0 h 2271"/>
                  <a:gd name="T104" fmla="*/ 10301 w 10301"/>
                  <a:gd name="T105" fmla="*/ 2271 h 22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01" h="2271">
                    <a:moveTo>
                      <a:pt x="0" y="964"/>
                    </a:moveTo>
                    <a:lnTo>
                      <a:pt x="11" y="1041"/>
                    </a:lnTo>
                    <a:lnTo>
                      <a:pt x="25" y="1116"/>
                    </a:lnTo>
                    <a:lnTo>
                      <a:pt x="41" y="1188"/>
                    </a:lnTo>
                    <a:lnTo>
                      <a:pt x="60" y="1259"/>
                    </a:lnTo>
                    <a:lnTo>
                      <a:pt x="80" y="1326"/>
                    </a:lnTo>
                    <a:lnTo>
                      <a:pt x="103" y="1392"/>
                    </a:lnTo>
                    <a:lnTo>
                      <a:pt x="127" y="1454"/>
                    </a:lnTo>
                    <a:lnTo>
                      <a:pt x="154" y="1516"/>
                    </a:lnTo>
                    <a:lnTo>
                      <a:pt x="184" y="1574"/>
                    </a:lnTo>
                    <a:lnTo>
                      <a:pt x="215" y="1631"/>
                    </a:lnTo>
                    <a:lnTo>
                      <a:pt x="248" y="1684"/>
                    </a:lnTo>
                    <a:lnTo>
                      <a:pt x="283" y="1736"/>
                    </a:lnTo>
                    <a:lnTo>
                      <a:pt x="320" y="1785"/>
                    </a:lnTo>
                    <a:lnTo>
                      <a:pt x="359" y="1832"/>
                    </a:lnTo>
                    <a:lnTo>
                      <a:pt x="400" y="1876"/>
                    </a:lnTo>
                    <a:lnTo>
                      <a:pt x="443" y="1918"/>
                    </a:lnTo>
                    <a:lnTo>
                      <a:pt x="487" y="1958"/>
                    </a:lnTo>
                    <a:lnTo>
                      <a:pt x="534" y="1996"/>
                    </a:lnTo>
                    <a:lnTo>
                      <a:pt x="582" y="2031"/>
                    </a:lnTo>
                    <a:lnTo>
                      <a:pt x="632" y="2064"/>
                    </a:lnTo>
                    <a:lnTo>
                      <a:pt x="684" y="2095"/>
                    </a:lnTo>
                    <a:lnTo>
                      <a:pt x="738" y="2122"/>
                    </a:lnTo>
                    <a:lnTo>
                      <a:pt x="792" y="2148"/>
                    </a:lnTo>
                    <a:lnTo>
                      <a:pt x="849" y="2171"/>
                    </a:lnTo>
                    <a:lnTo>
                      <a:pt x="908" y="2192"/>
                    </a:lnTo>
                    <a:lnTo>
                      <a:pt x="968" y="2210"/>
                    </a:lnTo>
                    <a:lnTo>
                      <a:pt x="1030" y="2226"/>
                    </a:lnTo>
                    <a:lnTo>
                      <a:pt x="1092" y="2240"/>
                    </a:lnTo>
                    <a:lnTo>
                      <a:pt x="1157" y="2251"/>
                    </a:lnTo>
                    <a:lnTo>
                      <a:pt x="1223" y="2261"/>
                    </a:lnTo>
                    <a:lnTo>
                      <a:pt x="1291" y="2266"/>
                    </a:lnTo>
                    <a:lnTo>
                      <a:pt x="1361" y="2271"/>
                    </a:lnTo>
                    <a:lnTo>
                      <a:pt x="8291" y="2271"/>
                    </a:lnTo>
                    <a:lnTo>
                      <a:pt x="10301" y="1196"/>
                    </a:lnTo>
                    <a:lnTo>
                      <a:pt x="3597" y="1196"/>
                    </a:lnTo>
                    <a:lnTo>
                      <a:pt x="3527" y="1192"/>
                    </a:lnTo>
                    <a:lnTo>
                      <a:pt x="3460" y="1184"/>
                    </a:lnTo>
                    <a:lnTo>
                      <a:pt x="3395" y="1174"/>
                    </a:lnTo>
                    <a:lnTo>
                      <a:pt x="3333" y="1160"/>
                    </a:lnTo>
                    <a:lnTo>
                      <a:pt x="3274" y="1144"/>
                    </a:lnTo>
                    <a:lnTo>
                      <a:pt x="3217" y="1125"/>
                    </a:lnTo>
                    <a:lnTo>
                      <a:pt x="3164" y="1103"/>
                    </a:lnTo>
                    <a:lnTo>
                      <a:pt x="3113" y="1078"/>
                    </a:lnTo>
                    <a:lnTo>
                      <a:pt x="3064" y="1052"/>
                    </a:lnTo>
                    <a:lnTo>
                      <a:pt x="3017" y="1024"/>
                    </a:lnTo>
                    <a:lnTo>
                      <a:pt x="2973" y="992"/>
                    </a:lnTo>
                    <a:lnTo>
                      <a:pt x="2932" y="959"/>
                    </a:lnTo>
                    <a:lnTo>
                      <a:pt x="2893" y="923"/>
                    </a:lnTo>
                    <a:lnTo>
                      <a:pt x="2857" y="886"/>
                    </a:lnTo>
                    <a:lnTo>
                      <a:pt x="2822" y="847"/>
                    </a:lnTo>
                    <a:lnTo>
                      <a:pt x="2790" y="806"/>
                    </a:lnTo>
                    <a:lnTo>
                      <a:pt x="2759" y="763"/>
                    </a:lnTo>
                    <a:lnTo>
                      <a:pt x="2732" y="720"/>
                    </a:lnTo>
                    <a:lnTo>
                      <a:pt x="2706" y="674"/>
                    </a:lnTo>
                    <a:lnTo>
                      <a:pt x="2682" y="628"/>
                    </a:lnTo>
                    <a:lnTo>
                      <a:pt x="2660" y="580"/>
                    </a:lnTo>
                    <a:lnTo>
                      <a:pt x="2641" y="531"/>
                    </a:lnTo>
                    <a:lnTo>
                      <a:pt x="2623" y="480"/>
                    </a:lnTo>
                    <a:lnTo>
                      <a:pt x="2607" y="430"/>
                    </a:lnTo>
                    <a:lnTo>
                      <a:pt x="2592" y="378"/>
                    </a:lnTo>
                    <a:lnTo>
                      <a:pt x="2580" y="325"/>
                    </a:lnTo>
                    <a:lnTo>
                      <a:pt x="2569" y="272"/>
                    </a:lnTo>
                    <a:lnTo>
                      <a:pt x="2560" y="219"/>
                    </a:lnTo>
                    <a:lnTo>
                      <a:pt x="2553" y="164"/>
                    </a:lnTo>
                    <a:lnTo>
                      <a:pt x="2548" y="111"/>
                    </a:lnTo>
                    <a:lnTo>
                      <a:pt x="2543" y="56"/>
                    </a:lnTo>
                    <a:lnTo>
                      <a:pt x="2540" y="0"/>
                    </a:lnTo>
                    <a:lnTo>
                      <a:pt x="0" y="964"/>
                    </a:lnTo>
                    <a:close/>
                  </a:path>
                </a:pathLst>
              </a:custGeom>
              <a:solidFill>
                <a:srgbClr val="3399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dirty="0">
                  <a:latin typeface="宋体" panose="02010600030101010101" pitchFamily="2" charset="-122"/>
                  <a:ea typeface="宋体" panose="02010600030101010101" pitchFamily="2" charset="-122"/>
                </a:endParaRPr>
              </a:p>
            </p:txBody>
          </p:sp>
          <p:sp>
            <p:nvSpPr>
              <p:cNvPr id="10307" name="Freeform 108"/>
              <p:cNvSpPr>
                <a:spLocks/>
              </p:cNvSpPr>
              <p:nvPr/>
            </p:nvSpPr>
            <p:spPr bwMode="auto">
              <a:xfrm>
                <a:off x="1899" y="2195"/>
                <a:ext cx="2575" cy="568"/>
              </a:xfrm>
              <a:custGeom>
                <a:avLst/>
                <a:gdLst>
                  <a:gd name="T0" fmla="*/ 3 w 10301"/>
                  <a:gd name="T1" fmla="*/ 260 h 2271"/>
                  <a:gd name="T2" fmla="*/ 10 w 10301"/>
                  <a:gd name="T3" fmla="*/ 297 h 2271"/>
                  <a:gd name="T4" fmla="*/ 20 w 10301"/>
                  <a:gd name="T5" fmla="*/ 332 h 2271"/>
                  <a:gd name="T6" fmla="*/ 32 w 10301"/>
                  <a:gd name="T7" fmla="*/ 364 h 2271"/>
                  <a:gd name="T8" fmla="*/ 46 w 10301"/>
                  <a:gd name="T9" fmla="*/ 394 h 2271"/>
                  <a:gd name="T10" fmla="*/ 62 w 10301"/>
                  <a:gd name="T11" fmla="*/ 421 h 2271"/>
                  <a:gd name="T12" fmla="*/ 80 w 10301"/>
                  <a:gd name="T13" fmla="*/ 446 h 2271"/>
                  <a:gd name="T14" fmla="*/ 100 w 10301"/>
                  <a:gd name="T15" fmla="*/ 469 h 2271"/>
                  <a:gd name="T16" fmla="*/ 122 w 10301"/>
                  <a:gd name="T17" fmla="*/ 490 h 2271"/>
                  <a:gd name="T18" fmla="*/ 145 w 10301"/>
                  <a:gd name="T19" fmla="*/ 508 h 2271"/>
                  <a:gd name="T20" fmla="*/ 171 w 10301"/>
                  <a:gd name="T21" fmla="*/ 524 h 2271"/>
                  <a:gd name="T22" fmla="*/ 198 w 10301"/>
                  <a:gd name="T23" fmla="*/ 537 h 2271"/>
                  <a:gd name="T24" fmla="*/ 227 w 10301"/>
                  <a:gd name="T25" fmla="*/ 548 h 2271"/>
                  <a:gd name="T26" fmla="*/ 257 w 10301"/>
                  <a:gd name="T27" fmla="*/ 557 h 2271"/>
                  <a:gd name="T28" fmla="*/ 289 w 10301"/>
                  <a:gd name="T29" fmla="*/ 563 h 2271"/>
                  <a:gd name="T30" fmla="*/ 323 w 10301"/>
                  <a:gd name="T31" fmla="*/ 567 h 2271"/>
                  <a:gd name="T32" fmla="*/ 2073 w 10301"/>
                  <a:gd name="T33" fmla="*/ 568 h 2271"/>
                  <a:gd name="T34" fmla="*/ 899 w 10301"/>
                  <a:gd name="T35" fmla="*/ 299 h 2271"/>
                  <a:gd name="T36" fmla="*/ 865 w 10301"/>
                  <a:gd name="T37" fmla="*/ 296 h 2271"/>
                  <a:gd name="T38" fmla="*/ 833 w 10301"/>
                  <a:gd name="T39" fmla="*/ 290 h 2271"/>
                  <a:gd name="T40" fmla="*/ 804 w 10301"/>
                  <a:gd name="T41" fmla="*/ 281 h 2271"/>
                  <a:gd name="T42" fmla="*/ 778 w 10301"/>
                  <a:gd name="T43" fmla="*/ 270 h 2271"/>
                  <a:gd name="T44" fmla="*/ 754 w 10301"/>
                  <a:gd name="T45" fmla="*/ 256 h 2271"/>
                  <a:gd name="T46" fmla="*/ 733 w 10301"/>
                  <a:gd name="T47" fmla="*/ 240 h 2271"/>
                  <a:gd name="T48" fmla="*/ 714 w 10301"/>
                  <a:gd name="T49" fmla="*/ 222 h 2271"/>
                  <a:gd name="T50" fmla="*/ 697 w 10301"/>
                  <a:gd name="T51" fmla="*/ 202 h 2271"/>
                  <a:gd name="T52" fmla="*/ 683 w 10301"/>
                  <a:gd name="T53" fmla="*/ 180 h 2271"/>
                  <a:gd name="T54" fmla="*/ 670 w 10301"/>
                  <a:gd name="T55" fmla="*/ 157 h 2271"/>
                  <a:gd name="T56" fmla="*/ 660 w 10301"/>
                  <a:gd name="T57" fmla="*/ 133 h 2271"/>
                  <a:gd name="T58" fmla="*/ 652 w 10301"/>
                  <a:gd name="T59" fmla="*/ 108 h 2271"/>
                  <a:gd name="T60" fmla="*/ 645 w 10301"/>
                  <a:gd name="T61" fmla="*/ 81 h 2271"/>
                  <a:gd name="T62" fmla="*/ 640 w 10301"/>
                  <a:gd name="T63" fmla="*/ 55 h 2271"/>
                  <a:gd name="T64" fmla="*/ 637 w 10301"/>
                  <a:gd name="T65" fmla="*/ 28 h 2271"/>
                  <a:gd name="T66" fmla="*/ 635 w 10301"/>
                  <a:gd name="T67" fmla="*/ 0 h 22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01"/>
                  <a:gd name="T103" fmla="*/ 0 h 2271"/>
                  <a:gd name="T104" fmla="*/ 10301 w 10301"/>
                  <a:gd name="T105" fmla="*/ 2271 h 22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01" h="2271">
                    <a:moveTo>
                      <a:pt x="0" y="964"/>
                    </a:moveTo>
                    <a:lnTo>
                      <a:pt x="11" y="1041"/>
                    </a:lnTo>
                    <a:lnTo>
                      <a:pt x="25" y="1116"/>
                    </a:lnTo>
                    <a:lnTo>
                      <a:pt x="41" y="1188"/>
                    </a:lnTo>
                    <a:lnTo>
                      <a:pt x="60" y="1259"/>
                    </a:lnTo>
                    <a:lnTo>
                      <a:pt x="80" y="1326"/>
                    </a:lnTo>
                    <a:lnTo>
                      <a:pt x="103" y="1392"/>
                    </a:lnTo>
                    <a:lnTo>
                      <a:pt x="127" y="1454"/>
                    </a:lnTo>
                    <a:lnTo>
                      <a:pt x="154" y="1516"/>
                    </a:lnTo>
                    <a:lnTo>
                      <a:pt x="184" y="1574"/>
                    </a:lnTo>
                    <a:lnTo>
                      <a:pt x="215" y="1631"/>
                    </a:lnTo>
                    <a:lnTo>
                      <a:pt x="248" y="1684"/>
                    </a:lnTo>
                    <a:lnTo>
                      <a:pt x="283" y="1736"/>
                    </a:lnTo>
                    <a:lnTo>
                      <a:pt x="320" y="1785"/>
                    </a:lnTo>
                    <a:lnTo>
                      <a:pt x="359" y="1832"/>
                    </a:lnTo>
                    <a:lnTo>
                      <a:pt x="400" y="1876"/>
                    </a:lnTo>
                    <a:lnTo>
                      <a:pt x="443" y="1918"/>
                    </a:lnTo>
                    <a:lnTo>
                      <a:pt x="487" y="1958"/>
                    </a:lnTo>
                    <a:lnTo>
                      <a:pt x="534" y="1996"/>
                    </a:lnTo>
                    <a:lnTo>
                      <a:pt x="582" y="2031"/>
                    </a:lnTo>
                    <a:lnTo>
                      <a:pt x="632" y="2064"/>
                    </a:lnTo>
                    <a:lnTo>
                      <a:pt x="684" y="2095"/>
                    </a:lnTo>
                    <a:lnTo>
                      <a:pt x="738" y="2122"/>
                    </a:lnTo>
                    <a:lnTo>
                      <a:pt x="792" y="2148"/>
                    </a:lnTo>
                    <a:lnTo>
                      <a:pt x="849" y="2171"/>
                    </a:lnTo>
                    <a:lnTo>
                      <a:pt x="908" y="2192"/>
                    </a:lnTo>
                    <a:lnTo>
                      <a:pt x="968" y="2210"/>
                    </a:lnTo>
                    <a:lnTo>
                      <a:pt x="1030" y="2226"/>
                    </a:lnTo>
                    <a:lnTo>
                      <a:pt x="1092" y="2240"/>
                    </a:lnTo>
                    <a:lnTo>
                      <a:pt x="1157" y="2251"/>
                    </a:lnTo>
                    <a:lnTo>
                      <a:pt x="1223" y="2261"/>
                    </a:lnTo>
                    <a:lnTo>
                      <a:pt x="1291" y="2266"/>
                    </a:lnTo>
                    <a:lnTo>
                      <a:pt x="1361" y="2271"/>
                    </a:lnTo>
                    <a:lnTo>
                      <a:pt x="8291" y="2271"/>
                    </a:lnTo>
                    <a:lnTo>
                      <a:pt x="10301" y="1196"/>
                    </a:lnTo>
                    <a:lnTo>
                      <a:pt x="3597" y="1196"/>
                    </a:lnTo>
                    <a:lnTo>
                      <a:pt x="3527" y="1192"/>
                    </a:lnTo>
                    <a:lnTo>
                      <a:pt x="3460" y="1184"/>
                    </a:lnTo>
                    <a:lnTo>
                      <a:pt x="3395" y="1174"/>
                    </a:lnTo>
                    <a:lnTo>
                      <a:pt x="3333" y="1160"/>
                    </a:lnTo>
                    <a:lnTo>
                      <a:pt x="3274" y="1144"/>
                    </a:lnTo>
                    <a:lnTo>
                      <a:pt x="3217" y="1125"/>
                    </a:lnTo>
                    <a:lnTo>
                      <a:pt x="3164" y="1103"/>
                    </a:lnTo>
                    <a:lnTo>
                      <a:pt x="3113" y="1078"/>
                    </a:lnTo>
                    <a:lnTo>
                      <a:pt x="3064" y="1052"/>
                    </a:lnTo>
                    <a:lnTo>
                      <a:pt x="3017" y="1024"/>
                    </a:lnTo>
                    <a:lnTo>
                      <a:pt x="2973" y="992"/>
                    </a:lnTo>
                    <a:lnTo>
                      <a:pt x="2932" y="959"/>
                    </a:lnTo>
                    <a:lnTo>
                      <a:pt x="2893" y="923"/>
                    </a:lnTo>
                    <a:lnTo>
                      <a:pt x="2857" y="886"/>
                    </a:lnTo>
                    <a:lnTo>
                      <a:pt x="2822" y="847"/>
                    </a:lnTo>
                    <a:lnTo>
                      <a:pt x="2790" y="806"/>
                    </a:lnTo>
                    <a:lnTo>
                      <a:pt x="2759" y="763"/>
                    </a:lnTo>
                    <a:lnTo>
                      <a:pt x="2732" y="720"/>
                    </a:lnTo>
                    <a:lnTo>
                      <a:pt x="2706" y="674"/>
                    </a:lnTo>
                    <a:lnTo>
                      <a:pt x="2682" y="628"/>
                    </a:lnTo>
                    <a:lnTo>
                      <a:pt x="2660" y="580"/>
                    </a:lnTo>
                    <a:lnTo>
                      <a:pt x="2641" y="531"/>
                    </a:lnTo>
                    <a:lnTo>
                      <a:pt x="2623" y="480"/>
                    </a:lnTo>
                    <a:lnTo>
                      <a:pt x="2607" y="430"/>
                    </a:lnTo>
                    <a:lnTo>
                      <a:pt x="2592" y="378"/>
                    </a:lnTo>
                    <a:lnTo>
                      <a:pt x="2580" y="325"/>
                    </a:lnTo>
                    <a:lnTo>
                      <a:pt x="2569" y="272"/>
                    </a:lnTo>
                    <a:lnTo>
                      <a:pt x="2560" y="219"/>
                    </a:lnTo>
                    <a:lnTo>
                      <a:pt x="2553" y="164"/>
                    </a:lnTo>
                    <a:lnTo>
                      <a:pt x="2548" y="111"/>
                    </a:lnTo>
                    <a:lnTo>
                      <a:pt x="2543" y="56"/>
                    </a:lnTo>
                    <a:lnTo>
                      <a:pt x="2540" y="0"/>
                    </a:lnTo>
                    <a:lnTo>
                      <a:pt x="0" y="96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08" name="Freeform 109"/>
              <p:cNvSpPr>
                <a:spLocks/>
              </p:cNvSpPr>
              <p:nvPr/>
            </p:nvSpPr>
            <p:spPr bwMode="auto">
              <a:xfrm>
                <a:off x="715" y="2411"/>
                <a:ext cx="1075" cy="354"/>
              </a:xfrm>
              <a:custGeom>
                <a:avLst/>
                <a:gdLst>
                  <a:gd name="T0" fmla="*/ 1067 w 4299"/>
                  <a:gd name="T1" fmla="*/ 85 h 1416"/>
                  <a:gd name="T2" fmla="*/ 802 w 4299"/>
                  <a:gd name="T3" fmla="*/ 85 h 1416"/>
                  <a:gd name="T4" fmla="*/ 0 w 4299"/>
                  <a:gd name="T5" fmla="*/ 354 h 1416"/>
                  <a:gd name="T6" fmla="*/ 791 w 4299"/>
                  <a:gd name="T7" fmla="*/ 354 h 1416"/>
                  <a:gd name="T8" fmla="*/ 804 w 4299"/>
                  <a:gd name="T9" fmla="*/ 353 h 1416"/>
                  <a:gd name="T10" fmla="*/ 816 w 4299"/>
                  <a:gd name="T11" fmla="*/ 352 h 1416"/>
                  <a:gd name="T12" fmla="*/ 829 w 4299"/>
                  <a:gd name="T13" fmla="*/ 351 h 1416"/>
                  <a:gd name="T14" fmla="*/ 842 w 4299"/>
                  <a:gd name="T15" fmla="*/ 348 h 1416"/>
                  <a:gd name="T16" fmla="*/ 855 w 4299"/>
                  <a:gd name="T17" fmla="*/ 344 h 1416"/>
                  <a:gd name="T18" fmla="*/ 867 w 4299"/>
                  <a:gd name="T19" fmla="*/ 340 h 1416"/>
                  <a:gd name="T20" fmla="*/ 880 w 4299"/>
                  <a:gd name="T21" fmla="*/ 335 h 1416"/>
                  <a:gd name="T22" fmla="*/ 892 w 4299"/>
                  <a:gd name="T23" fmla="*/ 330 h 1416"/>
                  <a:gd name="T24" fmla="*/ 904 w 4299"/>
                  <a:gd name="T25" fmla="*/ 323 h 1416"/>
                  <a:gd name="T26" fmla="*/ 916 w 4299"/>
                  <a:gd name="T27" fmla="*/ 316 h 1416"/>
                  <a:gd name="T28" fmla="*/ 928 w 4299"/>
                  <a:gd name="T29" fmla="*/ 309 h 1416"/>
                  <a:gd name="T30" fmla="*/ 940 w 4299"/>
                  <a:gd name="T31" fmla="*/ 300 h 1416"/>
                  <a:gd name="T32" fmla="*/ 951 w 4299"/>
                  <a:gd name="T33" fmla="*/ 291 h 1416"/>
                  <a:gd name="T34" fmla="*/ 962 w 4299"/>
                  <a:gd name="T35" fmla="*/ 281 h 1416"/>
                  <a:gd name="T36" fmla="*/ 973 w 4299"/>
                  <a:gd name="T37" fmla="*/ 271 h 1416"/>
                  <a:gd name="T38" fmla="*/ 983 w 4299"/>
                  <a:gd name="T39" fmla="*/ 260 h 1416"/>
                  <a:gd name="T40" fmla="*/ 993 w 4299"/>
                  <a:gd name="T41" fmla="*/ 248 h 1416"/>
                  <a:gd name="T42" fmla="*/ 1003 w 4299"/>
                  <a:gd name="T43" fmla="*/ 235 h 1416"/>
                  <a:gd name="T44" fmla="*/ 1012 w 4299"/>
                  <a:gd name="T45" fmla="*/ 222 h 1416"/>
                  <a:gd name="T46" fmla="*/ 1021 w 4299"/>
                  <a:gd name="T47" fmla="*/ 209 h 1416"/>
                  <a:gd name="T48" fmla="*/ 1028 w 4299"/>
                  <a:gd name="T49" fmla="*/ 194 h 1416"/>
                  <a:gd name="T50" fmla="*/ 1036 w 4299"/>
                  <a:gd name="T51" fmla="*/ 180 h 1416"/>
                  <a:gd name="T52" fmla="*/ 1043 w 4299"/>
                  <a:gd name="T53" fmla="*/ 164 h 1416"/>
                  <a:gd name="T54" fmla="*/ 1049 w 4299"/>
                  <a:gd name="T55" fmla="*/ 148 h 1416"/>
                  <a:gd name="T56" fmla="*/ 1055 w 4299"/>
                  <a:gd name="T57" fmla="*/ 132 h 1416"/>
                  <a:gd name="T58" fmla="*/ 1060 w 4299"/>
                  <a:gd name="T59" fmla="*/ 114 h 1416"/>
                  <a:gd name="T60" fmla="*/ 1065 w 4299"/>
                  <a:gd name="T61" fmla="*/ 97 h 1416"/>
                  <a:gd name="T62" fmla="*/ 1068 w 4299"/>
                  <a:gd name="T63" fmla="*/ 79 h 1416"/>
                  <a:gd name="T64" fmla="*/ 1071 w 4299"/>
                  <a:gd name="T65" fmla="*/ 60 h 1416"/>
                  <a:gd name="T66" fmla="*/ 1073 w 4299"/>
                  <a:gd name="T67" fmla="*/ 41 h 1416"/>
                  <a:gd name="T68" fmla="*/ 1075 w 4299"/>
                  <a:gd name="T69" fmla="*/ 21 h 1416"/>
                  <a:gd name="T70" fmla="*/ 1075 w 4299"/>
                  <a:gd name="T71" fmla="*/ 0 h 1416"/>
                  <a:gd name="T72" fmla="*/ 1067 w 4299"/>
                  <a:gd name="T73" fmla="*/ 85 h 1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99"/>
                  <a:gd name="T112" fmla="*/ 0 h 1416"/>
                  <a:gd name="T113" fmla="*/ 4299 w 4299"/>
                  <a:gd name="T114" fmla="*/ 1416 h 1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99" h="1416">
                    <a:moveTo>
                      <a:pt x="4269" y="341"/>
                    </a:moveTo>
                    <a:lnTo>
                      <a:pt x="3209" y="341"/>
                    </a:lnTo>
                    <a:lnTo>
                      <a:pt x="0" y="1416"/>
                    </a:lnTo>
                    <a:lnTo>
                      <a:pt x="3164" y="1416"/>
                    </a:lnTo>
                    <a:lnTo>
                      <a:pt x="3214" y="1413"/>
                    </a:lnTo>
                    <a:lnTo>
                      <a:pt x="3265" y="1409"/>
                    </a:lnTo>
                    <a:lnTo>
                      <a:pt x="3316" y="1402"/>
                    </a:lnTo>
                    <a:lnTo>
                      <a:pt x="3366" y="1391"/>
                    </a:lnTo>
                    <a:lnTo>
                      <a:pt x="3418" y="1377"/>
                    </a:lnTo>
                    <a:lnTo>
                      <a:pt x="3468" y="1360"/>
                    </a:lnTo>
                    <a:lnTo>
                      <a:pt x="3518" y="1341"/>
                    </a:lnTo>
                    <a:lnTo>
                      <a:pt x="3568" y="1318"/>
                    </a:lnTo>
                    <a:lnTo>
                      <a:pt x="3616" y="1293"/>
                    </a:lnTo>
                    <a:lnTo>
                      <a:pt x="3664" y="1265"/>
                    </a:lnTo>
                    <a:lnTo>
                      <a:pt x="3712" y="1234"/>
                    </a:lnTo>
                    <a:lnTo>
                      <a:pt x="3759" y="1200"/>
                    </a:lnTo>
                    <a:lnTo>
                      <a:pt x="3804" y="1163"/>
                    </a:lnTo>
                    <a:lnTo>
                      <a:pt x="3848" y="1124"/>
                    </a:lnTo>
                    <a:lnTo>
                      <a:pt x="3890" y="1083"/>
                    </a:lnTo>
                    <a:lnTo>
                      <a:pt x="3933" y="1038"/>
                    </a:lnTo>
                    <a:lnTo>
                      <a:pt x="3972" y="991"/>
                    </a:lnTo>
                    <a:lnTo>
                      <a:pt x="4010" y="942"/>
                    </a:lnTo>
                    <a:lnTo>
                      <a:pt x="4046" y="889"/>
                    </a:lnTo>
                    <a:lnTo>
                      <a:pt x="4082" y="835"/>
                    </a:lnTo>
                    <a:lnTo>
                      <a:pt x="4113" y="778"/>
                    </a:lnTo>
                    <a:lnTo>
                      <a:pt x="4144" y="719"/>
                    </a:lnTo>
                    <a:lnTo>
                      <a:pt x="4171" y="656"/>
                    </a:lnTo>
                    <a:lnTo>
                      <a:pt x="4196" y="593"/>
                    </a:lnTo>
                    <a:lnTo>
                      <a:pt x="4220" y="527"/>
                    </a:lnTo>
                    <a:lnTo>
                      <a:pt x="4240" y="457"/>
                    </a:lnTo>
                    <a:lnTo>
                      <a:pt x="4258" y="387"/>
                    </a:lnTo>
                    <a:lnTo>
                      <a:pt x="4273" y="314"/>
                    </a:lnTo>
                    <a:lnTo>
                      <a:pt x="4284" y="239"/>
                    </a:lnTo>
                    <a:lnTo>
                      <a:pt x="4292" y="162"/>
                    </a:lnTo>
                    <a:lnTo>
                      <a:pt x="4298" y="82"/>
                    </a:lnTo>
                    <a:lnTo>
                      <a:pt x="4299" y="0"/>
                    </a:lnTo>
                    <a:lnTo>
                      <a:pt x="4269" y="341"/>
                    </a:lnTo>
                    <a:close/>
                  </a:path>
                </a:pathLst>
              </a:custGeom>
              <a:solidFill>
                <a:srgbClr val="3366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09" name="Freeform 110"/>
              <p:cNvSpPr>
                <a:spLocks/>
              </p:cNvSpPr>
              <p:nvPr/>
            </p:nvSpPr>
            <p:spPr bwMode="auto">
              <a:xfrm>
                <a:off x="706" y="2409"/>
                <a:ext cx="1075" cy="354"/>
              </a:xfrm>
              <a:custGeom>
                <a:avLst/>
                <a:gdLst>
                  <a:gd name="T0" fmla="*/ 1067 w 4299"/>
                  <a:gd name="T1" fmla="*/ 85 h 1416"/>
                  <a:gd name="T2" fmla="*/ 802 w 4299"/>
                  <a:gd name="T3" fmla="*/ 85 h 1416"/>
                  <a:gd name="T4" fmla="*/ 0 w 4299"/>
                  <a:gd name="T5" fmla="*/ 354 h 1416"/>
                  <a:gd name="T6" fmla="*/ 791 w 4299"/>
                  <a:gd name="T7" fmla="*/ 354 h 1416"/>
                  <a:gd name="T8" fmla="*/ 804 w 4299"/>
                  <a:gd name="T9" fmla="*/ 353 h 1416"/>
                  <a:gd name="T10" fmla="*/ 816 w 4299"/>
                  <a:gd name="T11" fmla="*/ 352 h 1416"/>
                  <a:gd name="T12" fmla="*/ 829 w 4299"/>
                  <a:gd name="T13" fmla="*/ 351 h 1416"/>
                  <a:gd name="T14" fmla="*/ 842 w 4299"/>
                  <a:gd name="T15" fmla="*/ 348 h 1416"/>
                  <a:gd name="T16" fmla="*/ 855 w 4299"/>
                  <a:gd name="T17" fmla="*/ 344 h 1416"/>
                  <a:gd name="T18" fmla="*/ 867 w 4299"/>
                  <a:gd name="T19" fmla="*/ 340 h 1416"/>
                  <a:gd name="T20" fmla="*/ 880 w 4299"/>
                  <a:gd name="T21" fmla="*/ 335 h 1416"/>
                  <a:gd name="T22" fmla="*/ 892 w 4299"/>
                  <a:gd name="T23" fmla="*/ 330 h 1416"/>
                  <a:gd name="T24" fmla="*/ 904 w 4299"/>
                  <a:gd name="T25" fmla="*/ 323 h 1416"/>
                  <a:gd name="T26" fmla="*/ 916 w 4299"/>
                  <a:gd name="T27" fmla="*/ 316 h 1416"/>
                  <a:gd name="T28" fmla="*/ 928 w 4299"/>
                  <a:gd name="T29" fmla="*/ 309 h 1416"/>
                  <a:gd name="T30" fmla="*/ 940 w 4299"/>
                  <a:gd name="T31" fmla="*/ 300 h 1416"/>
                  <a:gd name="T32" fmla="*/ 951 w 4299"/>
                  <a:gd name="T33" fmla="*/ 291 h 1416"/>
                  <a:gd name="T34" fmla="*/ 962 w 4299"/>
                  <a:gd name="T35" fmla="*/ 281 h 1416"/>
                  <a:gd name="T36" fmla="*/ 973 w 4299"/>
                  <a:gd name="T37" fmla="*/ 271 h 1416"/>
                  <a:gd name="T38" fmla="*/ 983 w 4299"/>
                  <a:gd name="T39" fmla="*/ 260 h 1416"/>
                  <a:gd name="T40" fmla="*/ 993 w 4299"/>
                  <a:gd name="T41" fmla="*/ 248 h 1416"/>
                  <a:gd name="T42" fmla="*/ 1003 w 4299"/>
                  <a:gd name="T43" fmla="*/ 235 h 1416"/>
                  <a:gd name="T44" fmla="*/ 1012 w 4299"/>
                  <a:gd name="T45" fmla="*/ 222 h 1416"/>
                  <a:gd name="T46" fmla="*/ 1021 w 4299"/>
                  <a:gd name="T47" fmla="*/ 209 h 1416"/>
                  <a:gd name="T48" fmla="*/ 1028 w 4299"/>
                  <a:gd name="T49" fmla="*/ 194 h 1416"/>
                  <a:gd name="T50" fmla="*/ 1036 w 4299"/>
                  <a:gd name="T51" fmla="*/ 180 h 1416"/>
                  <a:gd name="T52" fmla="*/ 1043 w 4299"/>
                  <a:gd name="T53" fmla="*/ 164 h 1416"/>
                  <a:gd name="T54" fmla="*/ 1049 w 4299"/>
                  <a:gd name="T55" fmla="*/ 148 h 1416"/>
                  <a:gd name="T56" fmla="*/ 1055 w 4299"/>
                  <a:gd name="T57" fmla="*/ 132 h 1416"/>
                  <a:gd name="T58" fmla="*/ 1060 w 4299"/>
                  <a:gd name="T59" fmla="*/ 114 h 1416"/>
                  <a:gd name="T60" fmla="*/ 1065 w 4299"/>
                  <a:gd name="T61" fmla="*/ 97 h 1416"/>
                  <a:gd name="T62" fmla="*/ 1068 w 4299"/>
                  <a:gd name="T63" fmla="*/ 79 h 1416"/>
                  <a:gd name="T64" fmla="*/ 1071 w 4299"/>
                  <a:gd name="T65" fmla="*/ 60 h 1416"/>
                  <a:gd name="T66" fmla="*/ 1073 w 4299"/>
                  <a:gd name="T67" fmla="*/ 41 h 1416"/>
                  <a:gd name="T68" fmla="*/ 1075 w 4299"/>
                  <a:gd name="T69" fmla="*/ 21 h 1416"/>
                  <a:gd name="T70" fmla="*/ 1075 w 4299"/>
                  <a:gd name="T71" fmla="*/ 0 h 14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99"/>
                  <a:gd name="T109" fmla="*/ 0 h 1416"/>
                  <a:gd name="T110" fmla="*/ 4299 w 4299"/>
                  <a:gd name="T111" fmla="*/ 1416 h 14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99" h="1416">
                    <a:moveTo>
                      <a:pt x="4269" y="341"/>
                    </a:moveTo>
                    <a:lnTo>
                      <a:pt x="3209" y="341"/>
                    </a:lnTo>
                    <a:lnTo>
                      <a:pt x="0" y="1416"/>
                    </a:lnTo>
                    <a:lnTo>
                      <a:pt x="3164" y="1416"/>
                    </a:lnTo>
                    <a:lnTo>
                      <a:pt x="3214" y="1413"/>
                    </a:lnTo>
                    <a:lnTo>
                      <a:pt x="3265" y="1409"/>
                    </a:lnTo>
                    <a:lnTo>
                      <a:pt x="3316" y="1402"/>
                    </a:lnTo>
                    <a:lnTo>
                      <a:pt x="3366" y="1391"/>
                    </a:lnTo>
                    <a:lnTo>
                      <a:pt x="3418" y="1377"/>
                    </a:lnTo>
                    <a:lnTo>
                      <a:pt x="3468" y="1360"/>
                    </a:lnTo>
                    <a:lnTo>
                      <a:pt x="3518" y="1341"/>
                    </a:lnTo>
                    <a:lnTo>
                      <a:pt x="3568" y="1318"/>
                    </a:lnTo>
                    <a:lnTo>
                      <a:pt x="3616" y="1293"/>
                    </a:lnTo>
                    <a:lnTo>
                      <a:pt x="3664" y="1265"/>
                    </a:lnTo>
                    <a:lnTo>
                      <a:pt x="3712" y="1234"/>
                    </a:lnTo>
                    <a:lnTo>
                      <a:pt x="3759" y="1200"/>
                    </a:lnTo>
                    <a:lnTo>
                      <a:pt x="3804" y="1163"/>
                    </a:lnTo>
                    <a:lnTo>
                      <a:pt x="3848" y="1124"/>
                    </a:lnTo>
                    <a:lnTo>
                      <a:pt x="3890" y="1083"/>
                    </a:lnTo>
                    <a:lnTo>
                      <a:pt x="3933" y="1038"/>
                    </a:lnTo>
                    <a:lnTo>
                      <a:pt x="3972" y="991"/>
                    </a:lnTo>
                    <a:lnTo>
                      <a:pt x="4010" y="942"/>
                    </a:lnTo>
                    <a:lnTo>
                      <a:pt x="4046" y="889"/>
                    </a:lnTo>
                    <a:lnTo>
                      <a:pt x="4082" y="835"/>
                    </a:lnTo>
                    <a:lnTo>
                      <a:pt x="4113" y="778"/>
                    </a:lnTo>
                    <a:lnTo>
                      <a:pt x="4144" y="719"/>
                    </a:lnTo>
                    <a:lnTo>
                      <a:pt x="4171" y="656"/>
                    </a:lnTo>
                    <a:lnTo>
                      <a:pt x="4196" y="593"/>
                    </a:lnTo>
                    <a:lnTo>
                      <a:pt x="4220" y="527"/>
                    </a:lnTo>
                    <a:lnTo>
                      <a:pt x="4240" y="457"/>
                    </a:lnTo>
                    <a:lnTo>
                      <a:pt x="4258" y="387"/>
                    </a:lnTo>
                    <a:lnTo>
                      <a:pt x="4273" y="314"/>
                    </a:lnTo>
                    <a:lnTo>
                      <a:pt x="4284" y="239"/>
                    </a:lnTo>
                    <a:lnTo>
                      <a:pt x="4292" y="162"/>
                    </a:lnTo>
                    <a:lnTo>
                      <a:pt x="4298" y="82"/>
                    </a:lnTo>
                    <a:lnTo>
                      <a:pt x="429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10" name="Rectangle 111"/>
              <p:cNvSpPr>
                <a:spLocks noChangeArrowheads="1"/>
              </p:cNvSpPr>
              <p:nvPr/>
            </p:nvSpPr>
            <p:spPr bwMode="auto">
              <a:xfrm>
                <a:off x="1781" y="1956"/>
                <a:ext cx="118" cy="10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11" name="Freeform 112"/>
              <p:cNvSpPr>
                <a:spLocks/>
              </p:cNvSpPr>
              <p:nvPr/>
            </p:nvSpPr>
            <p:spPr bwMode="auto">
              <a:xfrm>
                <a:off x="1896" y="1953"/>
                <a:ext cx="6" cy="1050"/>
              </a:xfrm>
              <a:custGeom>
                <a:avLst/>
                <a:gdLst>
                  <a:gd name="T0" fmla="*/ 3 w 26"/>
                  <a:gd name="T1" fmla="*/ 7 h 4204"/>
                  <a:gd name="T2" fmla="*/ 0 w 26"/>
                  <a:gd name="T3" fmla="*/ 3 h 4204"/>
                  <a:gd name="T4" fmla="*/ 0 w 26"/>
                  <a:gd name="T5" fmla="*/ 1050 h 4204"/>
                  <a:gd name="T6" fmla="*/ 6 w 26"/>
                  <a:gd name="T7" fmla="*/ 1050 h 4204"/>
                  <a:gd name="T8" fmla="*/ 6 w 26"/>
                  <a:gd name="T9" fmla="*/ 3 h 4204"/>
                  <a:gd name="T10" fmla="*/ 3 w 26"/>
                  <a:gd name="T11" fmla="*/ 0 h 4204"/>
                  <a:gd name="T12" fmla="*/ 6 w 26"/>
                  <a:gd name="T13" fmla="*/ 3 h 4204"/>
                  <a:gd name="T14" fmla="*/ 6 w 26"/>
                  <a:gd name="T15" fmla="*/ 0 h 4204"/>
                  <a:gd name="T16" fmla="*/ 3 w 26"/>
                  <a:gd name="T17" fmla="*/ 0 h 4204"/>
                  <a:gd name="T18" fmla="*/ 3 w 26"/>
                  <a:gd name="T19" fmla="*/ 7 h 42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4204"/>
                  <a:gd name="T32" fmla="*/ 26 w 26"/>
                  <a:gd name="T33" fmla="*/ 4204 h 42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4204">
                    <a:moveTo>
                      <a:pt x="14" y="27"/>
                    </a:moveTo>
                    <a:lnTo>
                      <a:pt x="0" y="13"/>
                    </a:lnTo>
                    <a:lnTo>
                      <a:pt x="0" y="4204"/>
                    </a:lnTo>
                    <a:lnTo>
                      <a:pt x="26" y="4204"/>
                    </a:lnTo>
                    <a:lnTo>
                      <a:pt x="26" y="13"/>
                    </a:lnTo>
                    <a:lnTo>
                      <a:pt x="14" y="0"/>
                    </a:lnTo>
                    <a:lnTo>
                      <a:pt x="26" y="13"/>
                    </a:lnTo>
                    <a:lnTo>
                      <a:pt x="26" y="0"/>
                    </a:lnTo>
                    <a:lnTo>
                      <a:pt x="14" y="0"/>
                    </a:lnTo>
                    <a:lnTo>
                      <a:pt x="1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12" name="Freeform 113"/>
              <p:cNvSpPr>
                <a:spLocks/>
              </p:cNvSpPr>
              <p:nvPr/>
            </p:nvSpPr>
            <p:spPr bwMode="auto">
              <a:xfrm>
                <a:off x="1778" y="1953"/>
                <a:ext cx="121" cy="6"/>
              </a:xfrm>
              <a:custGeom>
                <a:avLst/>
                <a:gdLst>
                  <a:gd name="T0" fmla="*/ 6 w 486"/>
                  <a:gd name="T1" fmla="*/ 3 h 27"/>
                  <a:gd name="T2" fmla="*/ 3 w 486"/>
                  <a:gd name="T3" fmla="*/ 6 h 27"/>
                  <a:gd name="T4" fmla="*/ 121 w 486"/>
                  <a:gd name="T5" fmla="*/ 6 h 27"/>
                  <a:gd name="T6" fmla="*/ 121 w 486"/>
                  <a:gd name="T7" fmla="*/ 0 h 27"/>
                  <a:gd name="T8" fmla="*/ 3 w 486"/>
                  <a:gd name="T9" fmla="*/ 0 h 27"/>
                  <a:gd name="T10" fmla="*/ 0 w 486"/>
                  <a:gd name="T11" fmla="*/ 3 h 27"/>
                  <a:gd name="T12" fmla="*/ 3 w 486"/>
                  <a:gd name="T13" fmla="*/ 0 h 27"/>
                  <a:gd name="T14" fmla="*/ 0 w 486"/>
                  <a:gd name="T15" fmla="*/ 0 h 27"/>
                  <a:gd name="T16" fmla="*/ 0 w 486"/>
                  <a:gd name="T17" fmla="*/ 3 h 27"/>
                  <a:gd name="T18" fmla="*/ 6 w 486"/>
                  <a:gd name="T19" fmla="*/ 3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6"/>
                  <a:gd name="T31" fmla="*/ 0 h 27"/>
                  <a:gd name="T32" fmla="*/ 486 w 486"/>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6" h="27">
                    <a:moveTo>
                      <a:pt x="26" y="13"/>
                    </a:moveTo>
                    <a:lnTo>
                      <a:pt x="13" y="27"/>
                    </a:lnTo>
                    <a:lnTo>
                      <a:pt x="486" y="27"/>
                    </a:lnTo>
                    <a:lnTo>
                      <a:pt x="486" y="0"/>
                    </a:lnTo>
                    <a:lnTo>
                      <a:pt x="13" y="0"/>
                    </a:lnTo>
                    <a:lnTo>
                      <a:pt x="0" y="13"/>
                    </a:lnTo>
                    <a:lnTo>
                      <a:pt x="13" y="0"/>
                    </a:lnTo>
                    <a:lnTo>
                      <a:pt x="0" y="0"/>
                    </a:lnTo>
                    <a:lnTo>
                      <a:pt x="0" y="13"/>
                    </a:lnTo>
                    <a:lnTo>
                      <a:pt x="2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13" name="Freeform 114"/>
              <p:cNvSpPr>
                <a:spLocks/>
              </p:cNvSpPr>
              <p:nvPr/>
            </p:nvSpPr>
            <p:spPr bwMode="auto">
              <a:xfrm>
                <a:off x="1778" y="1956"/>
                <a:ext cx="6" cy="1051"/>
              </a:xfrm>
              <a:custGeom>
                <a:avLst/>
                <a:gdLst>
                  <a:gd name="T0" fmla="*/ 3 w 26"/>
                  <a:gd name="T1" fmla="*/ 1044 h 4204"/>
                  <a:gd name="T2" fmla="*/ 6 w 26"/>
                  <a:gd name="T3" fmla="*/ 1048 h 4204"/>
                  <a:gd name="T4" fmla="*/ 6 w 26"/>
                  <a:gd name="T5" fmla="*/ 0 h 4204"/>
                  <a:gd name="T6" fmla="*/ 0 w 26"/>
                  <a:gd name="T7" fmla="*/ 0 h 4204"/>
                  <a:gd name="T8" fmla="*/ 0 w 26"/>
                  <a:gd name="T9" fmla="*/ 1048 h 4204"/>
                  <a:gd name="T10" fmla="*/ 3 w 26"/>
                  <a:gd name="T11" fmla="*/ 1051 h 4204"/>
                  <a:gd name="T12" fmla="*/ 0 w 26"/>
                  <a:gd name="T13" fmla="*/ 1048 h 4204"/>
                  <a:gd name="T14" fmla="*/ 0 w 26"/>
                  <a:gd name="T15" fmla="*/ 1051 h 4204"/>
                  <a:gd name="T16" fmla="*/ 3 w 26"/>
                  <a:gd name="T17" fmla="*/ 1051 h 4204"/>
                  <a:gd name="T18" fmla="*/ 3 w 26"/>
                  <a:gd name="T19" fmla="*/ 1044 h 42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4204"/>
                  <a:gd name="T32" fmla="*/ 26 w 26"/>
                  <a:gd name="T33" fmla="*/ 4204 h 42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4204">
                    <a:moveTo>
                      <a:pt x="13" y="4177"/>
                    </a:moveTo>
                    <a:lnTo>
                      <a:pt x="26" y="4191"/>
                    </a:lnTo>
                    <a:lnTo>
                      <a:pt x="26" y="0"/>
                    </a:lnTo>
                    <a:lnTo>
                      <a:pt x="0" y="0"/>
                    </a:lnTo>
                    <a:lnTo>
                      <a:pt x="0" y="4191"/>
                    </a:lnTo>
                    <a:lnTo>
                      <a:pt x="13" y="4204"/>
                    </a:lnTo>
                    <a:lnTo>
                      <a:pt x="0" y="4191"/>
                    </a:lnTo>
                    <a:lnTo>
                      <a:pt x="0" y="4204"/>
                    </a:lnTo>
                    <a:lnTo>
                      <a:pt x="13" y="4204"/>
                    </a:lnTo>
                    <a:lnTo>
                      <a:pt x="13" y="41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14" name="Line 115"/>
              <p:cNvSpPr>
                <a:spLocks noChangeShapeType="1"/>
              </p:cNvSpPr>
              <p:nvPr/>
            </p:nvSpPr>
            <p:spPr bwMode="auto">
              <a:xfrm>
                <a:off x="590" y="3003"/>
                <a:ext cx="118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200">
                  <a:latin typeface="宋体" panose="02010600030101010101" pitchFamily="2" charset="-122"/>
                  <a:ea typeface="宋体" panose="02010600030101010101" pitchFamily="2" charset="-122"/>
                </a:endParaRPr>
              </a:p>
            </p:txBody>
          </p:sp>
          <p:sp>
            <p:nvSpPr>
              <p:cNvPr id="10315" name="Freeform 116"/>
              <p:cNvSpPr>
                <a:spLocks/>
              </p:cNvSpPr>
              <p:nvPr/>
            </p:nvSpPr>
            <p:spPr bwMode="auto">
              <a:xfrm>
                <a:off x="1782" y="2196"/>
                <a:ext cx="752" cy="233"/>
              </a:xfrm>
              <a:custGeom>
                <a:avLst/>
                <a:gdLst>
                  <a:gd name="T0" fmla="*/ 0 w 3008"/>
                  <a:gd name="T1" fmla="*/ 233 h 933"/>
                  <a:gd name="T2" fmla="*/ 635 w 3008"/>
                  <a:gd name="T3" fmla="*/ 0 h 933"/>
                  <a:gd name="T4" fmla="*/ 752 w 3008"/>
                  <a:gd name="T5" fmla="*/ 0 h 933"/>
                  <a:gd name="T6" fmla="*/ 0 60000 65536"/>
                  <a:gd name="T7" fmla="*/ 0 60000 65536"/>
                  <a:gd name="T8" fmla="*/ 0 60000 65536"/>
                  <a:gd name="T9" fmla="*/ 0 w 3008"/>
                  <a:gd name="T10" fmla="*/ 0 h 933"/>
                  <a:gd name="T11" fmla="*/ 3008 w 3008"/>
                  <a:gd name="T12" fmla="*/ 933 h 933"/>
                </a:gdLst>
                <a:ahLst/>
                <a:cxnLst>
                  <a:cxn ang="T6">
                    <a:pos x="T0" y="T1"/>
                  </a:cxn>
                  <a:cxn ang="T7">
                    <a:pos x="T2" y="T3"/>
                  </a:cxn>
                  <a:cxn ang="T8">
                    <a:pos x="T4" y="T5"/>
                  </a:cxn>
                </a:cxnLst>
                <a:rect l="T9" t="T10" r="T11" b="T12"/>
                <a:pathLst>
                  <a:path w="3008" h="933">
                    <a:moveTo>
                      <a:pt x="0" y="933"/>
                    </a:moveTo>
                    <a:lnTo>
                      <a:pt x="2538" y="0"/>
                    </a:lnTo>
                    <a:lnTo>
                      <a:pt x="3008" y="0"/>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16" name="Freeform 117"/>
              <p:cNvSpPr>
                <a:spLocks/>
              </p:cNvSpPr>
              <p:nvPr/>
            </p:nvSpPr>
            <p:spPr bwMode="auto">
              <a:xfrm>
                <a:off x="1615" y="2445"/>
                <a:ext cx="166" cy="284"/>
              </a:xfrm>
              <a:custGeom>
                <a:avLst/>
                <a:gdLst>
                  <a:gd name="T0" fmla="*/ 166 w 665"/>
                  <a:gd name="T1" fmla="*/ 195 h 1135"/>
                  <a:gd name="T2" fmla="*/ 0 w 665"/>
                  <a:gd name="T3" fmla="*/ 284 h 1135"/>
                  <a:gd name="T4" fmla="*/ 9 w 665"/>
                  <a:gd name="T5" fmla="*/ 279 h 1135"/>
                  <a:gd name="T6" fmla="*/ 17 w 665"/>
                  <a:gd name="T7" fmla="*/ 274 h 1135"/>
                  <a:gd name="T8" fmla="*/ 26 w 665"/>
                  <a:gd name="T9" fmla="*/ 268 h 1135"/>
                  <a:gd name="T10" fmla="*/ 34 w 665"/>
                  <a:gd name="T11" fmla="*/ 262 h 1135"/>
                  <a:gd name="T12" fmla="*/ 42 w 665"/>
                  <a:gd name="T13" fmla="*/ 256 h 1135"/>
                  <a:gd name="T14" fmla="*/ 50 w 665"/>
                  <a:gd name="T15" fmla="*/ 249 h 1135"/>
                  <a:gd name="T16" fmla="*/ 57 w 665"/>
                  <a:gd name="T17" fmla="*/ 242 h 1135"/>
                  <a:gd name="T18" fmla="*/ 65 w 665"/>
                  <a:gd name="T19" fmla="*/ 235 h 1135"/>
                  <a:gd name="T20" fmla="*/ 72 w 665"/>
                  <a:gd name="T21" fmla="*/ 227 h 1135"/>
                  <a:gd name="T22" fmla="*/ 79 w 665"/>
                  <a:gd name="T23" fmla="*/ 219 h 1135"/>
                  <a:gd name="T24" fmla="*/ 86 w 665"/>
                  <a:gd name="T25" fmla="*/ 211 h 1135"/>
                  <a:gd name="T26" fmla="*/ 92 w 665"/>
                  <a:gd name="T27" fmla="*/ 202 h 1135"/>
                  <a:gd name="T28" fmla="*/ 99 w 665"/>
                  <a:gd name="T29" fmla="*/ 194 h 1135"/>
                  <a:gd name="T30" fmla="*/ 105 w 665"/>
                  <a:gd name="T31" fmla="*/ 185 h 1135"/>
                  <a:gd name="T32" fmla="*/ 111 w 665"/>
                  <a:gd name="T33" fmla="*/ 175 h 1135"/>
                  <a:gd name="T34" fmla="*/ 116 w 665"/>
                  <a:gd name="T35" fmla="*/ 166 h 1135"/>
                  <a:gd name="T36" fmla="*/ 121 w 665"/>
                  <a:gd name="T37" fmla="*/ 156 h 1135"/>
                  <a:gd name="T38" fmla="*/ 127 w 665"/>
                  <a:gd name="T39" fmla="*/ 147 h 1135"/>
                  <a:gd name="T40" fmla="*/ 131 w 665"/>
                  <a:gd name="T41" fmla="*/ 137 h 1135"/>
                  <a:gd name="T42" fmla="*/ 136 w 665"/>
                  <a:gd name="T43" fmla="*/ 127 h 1135"/>
                  <a:gd name="T44" fmla="*/ 140 w 665"/>
                  <a:gd name="T45" fmla="*/ 117 h 1135"/>
                  <a:gd name="T46" fmla="*/ 144 w 665"/>
                  <a:gd name="T47" fmla="*/ 106 h 1135"/>
                  <a:gd name="T48" fmla="*/ 148 w 665"/>
                  <a:gd name="T49" fmla="*/ 96 h 1135"/>
                  <a:gd name="T50" fmla="*/ 151 w 665"/>
                  <a:gd name="T51" fmla="*/ 85 h 1135"/>
                  <a:gd name="T52" fmla="*/ 154 w 665"/>
                  <a:gd name="T53" fmla="*/ 75 h 1135"/>
                  <a:gd name="T54" fmla="*/ 157 w 665"/>
                  <a:gd name="T55" fmla="*/ 64 h 1135"/>
                  <a:gd name="T56" fmla="*/ 159 w 665"/>
                  <a:gd name="T57" fmla="*/ 53 h 1135"/>
                  <a:gd name="T58" fmla="*/ 161 w 665"/>
                  <a:gd name="T59" fmla="*/ 43 h 1135"/>
                  <a:gd name="T60" fmla="*/ 163 w 665"/>
                  <a:gd name="T61" fmla="*/ 32 h 1135"/>
                  <a:gd name="T62" fmla="*/ 164 w 665"/>
                  <a:gd name="T63" fmla="*/ 21 h 1135"/>
                  <a:gd name="T64" fmla="*/ 165 w 665"/>
                  <a:gd name="T65" fmla="*/ 11 h 1135"/>
                  <a:gd name="T66" fmla="*/ 166 w 665"/>
                  <a:gd name="T67" fmla="*/ 0 h 1135"/>
                  <a:gd name="T68" fmla="*/ 166 w 665"/>
                  <a:gd name="T69" fmla="*/ 195 h 11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5"/>
                  <a:gd name="T106" fmla="*/ 0 h 1135"/>
                  <a:gd name="T107" fmla="*/ 665 w 665"/>
                  <a:gd name="T108" fmla="*/ 1135 h 11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5" h="1135">
                    <a:moveTo>
                      <a:pt x="665" y="780"/>
                    </a:moveTo>
                    <a:lnTo>
                      <a:pt x="0" y="1135"/>
                    </a:lnTo>
                    <a:lnTo>
                      <a:pt x="35" y="1116"/>
                    </a:lnTo>
                    <a:lnTo>
                      <a:pt x="69" y="1095"/>
                    </a:lnTo>
                    <a:lnTo>
                      <a:pt x="103" y="1073"/>
                    </a:lnTo>
                    <a:lnTo>
                      <a:pt x="136" y="1049"/>
                    </a:lnTo>
                    <a:lnTo>
                      <a:pt x="168" y="1023"/>
                    </a:lnTo>
                    <a:lnTo>
                      <a:pt x="200" y="997"/>
                    </a:lnTo>
                    <a:lnTo>
                      <a:pt x="230" y="968"/>
                    </a:lnTo>
                    <a:lnTo>
                      <a:pt x="260" y="939"/>
                    </a:lnTo>
                    <a:lnTo>
                      <a:pt x="289" y="908"/>
                    </a:lnTo>
                    <a:lnTo>
                      <a:pt x="317" y="876"/>
                    </a:lnTo>
                    <a:lnTo>
                      <a:pt x="344" y="843"/>
                    </a:lnTo>
                    <a:lnTo>
                      <a:pt x="370" y="809"/>
                    </a:lnTo>
                    <a:lnTo>
                      <a:pt x="395" y="774"/>
                    </a:lnTo>
                    <a:lnTo>
                      <a:pt x="420" y="739"/>
                    </a:lnTo>
                    <a:lnTo>
                      <a:pt x="443" y="701"/>
                    </a:lnTo>
                    <a:lnTo>
                      <a:pt x="466" y="664"/>
                    </a:lnTo>
                    <a:lnTo>
                      <a:pt x="486" y="625"/>
                    </a:lnTo>
                    <a:lnTo>
                      <a:pt x="507" y="586"/>
                    </a:lnTo>
                    <a:lnTo>
                      <a:pt x="526" y="547"/>
                    </a:lnTo>
                    <a:lnTo>
                      <a:pt x="544" y="506"/>
                    </a:lnTo>
                    <a:lnTo>
                      <a:pt x="560" y="466"/>
                    </a:lnTo>
                    <a:lnTo>
                      <a:pt x="576" y="424"/>
                    </a:lnTo>
                    <a:lnTo>
                      <a:pt x="591" y="383"/>
                    </a:lnTo>
                    <a:lnTo>
                      <a:pt x="604" y="341"/>
                    </a:lnTo>
                    <a:lnTo>
                      <a:pt x="616" y="299"/>
                    </a:lnTo>
                    <a:lnTo>
                      <a:pt x="627" y="255"/>
                    </a:lnTo>
                    <a:lnTo>
                      <a:pt x="636" y="213"/>
                    </a:lnTo>
                    <a:lnTo>
                      <a:pt x="645" y="170"/>
                    </a:lnTo>
                    <a:lnTo>
                      <a:pt x="652" y="128"/>
                    </a:lnTo>
                    <a:lnTo>
                      <a:pt x="658" y="85"/>
                    </a:lnTo>
                    <a:lnTo>
                      <a:pt x="662" y="43"/>
                    </a:lnTo>
                    <a:lnTo>
                      <a:pt x="665" y="0"/>
                    </a:lnTo>
                    <a:lnTo>
                      <a:pt x="665" y="78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17" name="Freeform 118"/>
              <p:cNvSpPr>
                <a:spLocks/>
              </p:cNvSpPr>
              <p:nvPr/>
            </p:nvSpPr>
            <p:spPr bwMode="auto">
              <a:xfrm>
                <a:off x="1615" y="2445"/>
                <a:ext cx="166" cy="284"/>
              </a:xfrm>
              <a:custGeom>
                <a:avLst/>
                <a:gdLst>
                  <a:gd name="T0" fmla="*/ 166 w 665"/>
                  <a:gd name="T1" fmla="*/ 195 h 1135"/>
                  <a:gd name="T2" fmla="*/ 0 w 665"/>
                  <a:gd name="T3" fmla="*/ 284 h 1135"/>
                  <a:gd name="T4" fmla="*/ 9 w 665"/>
                  <a:gd name="T5" fmla="*/ 279 h 1135"/>
                  <a:gd name="T6" fmla="*/ 17 w 665"/>
                  <a:gd name="T7" fmla="*/ 274 h 1135"/>
                  <a:gd name="T8" fmla="*/ 26 w 665"/>
                  <a:gd name="T9" fmla="*/ 268 h 1135"/>
                  <a:gd name="T10" fmla="*/ 34 w 665"/>
                  <a:gd name="T11" fmla="*/ 262 h 1135"/>
                  <a:gd name="T12" fmla="*/ 42 w 665"/>
                  <a:gd name="T13" fmla="*/ 256 h 1135"/>
                  <a:gd name="T14" fmla="*/ 50 w 665"/>
                  <a:gd name="T15" fmla="*/ 249 h 1135"/>
                  <a:gd name="T16" fmla="*/ 57 w 665"/>
                  <a:gd name="T17" fmla="*/ 242 h 1135"/>
                  <a:gd name="T18" fmla="*/ 65 w 665"/>
                  <a:gd name="T19" fmla="*/ 235 h 1135"/>
                  <a:gd name="T20" fmla="*/ 72 w 665"/>
                  <a:gd name="T21" fmla="*/ 227 h 1135"/>
                  <a:gd name="T22" fmla="*/ 79 w 665"/>
                  <a:gd name="T23" fmla="*/ 219 h 1135"/>
                  <a:gd name="T24" fmla="*/ 86 w 665"/>
                  <a:gd name="T25" fmla="*/ 211 h 1135"/>
                  <a:gd name="T26" fmla="*/ 92 w 665"/>
                  <a:gd name="T27" fmla="*/ 202 h 1135"/>
                  <a:gd name="T28" fmla="*/ 99 w 665"/>
                  <a:gd name="T29" fmla="*/ 194 h 1135"/>
                  <a:gd name="T30" fmla="*/ 105 w 665"/>
                  <a:gd name="T31" fmla="*/ 185 h 1135"/>
                  <a:gd name="T32" fmla="*/ 111 w 665"/>
                  <a:gd name="T33" fmla="*/ 175 h 1135"/>
                  <a:gd name="T34" fmla="*/ 116 w 665"/>
                  <a:gd name="T35" fmla="*/ 166 h 1135"/>
                  <a:gd name="T36" fmla="*/ 121 w 665"/>
                  <a:gd name="T37" fmla="*/ 156 h 1135"/>
                  <a:gd name="T38" fmla="*/ 127 w 665"/>
                  <a:gd name="T39" fmla="*/ 147 h 1135"/>
                  <a:gd name="T40" fmla="*/ 131 w 665"/>
                  <a:gd name="T41" fmla="*/ 137 h 1135"/>
                  <a:gd name="T42" fmla="*/ 136 w 665"/>
                  <a:gd name="T43" fmla="*/ 127 h 1135"/>
                  <a:gd name="T44" fmla="*/ 140 w 665"/>
                  <a:gd name="T45" fmla="*/ 117 h 1135"/>
                  <a:gd name="T46" fmla="*/ 144 w 665"/>
                  <a:gd name="T47" fmla="*/ 106 h 1135"/>
                  <a:gd name="T48" fmla="*/ 148 w 665"/>
                  <a:gd name="T49" fmla="*/ 96 h 1135"/>
                  <a:gd name="T50" fmla="*/ 151 w 665"/>
                  <a:gd name="T51" fmla="*/ 85 h 1135"/>
                  <a:gd name="T52" fmla="*/ 154 w 665"/>
                  <a:gd name="T53" fmla="*/ 75 h 1135"/>
                  <a:gd name="T54" fmla="*/ 157 w 665"/>
                  <a:gd name="T55" fmla="*/ 64 h 1135"/>
                  <a:gd name="T56" fmla="*/ 159 w 665"/>
                  <a:gd name="T57" fmla="*/ 53 h 1135"/>
                  <a:gd name="T58" fmla="*/ 161 w 665"/>
                  <a:gd name="T59" fmla="*/ 43 h 1135"/>
                  <a:gd name="T60" fmla="*/ 163 w 665"/>
                  <a:gd name="T61" fmla="*/ 32 h 1135"/>
                  <a:gd name="T62" fmla="*/ 164 w 665"/>
                  <a:gd name="T63" fmla="*/ 21 h 1135"/>
                  <a:gd name="T64" fmla="*/ 165 w 665"/>
                  <a:gd name="T65" fmla="*/ 11 h 1135"/>
                  <a:gd name="T66" fmla="*/ 166 w 665"/>
                  <a:gd name="T67" fmla="*/ 0 h 11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5"/>
                  <a:gd name="T103" fmla="*/ 0 h 1135"/>
                  <a:gd name="T104" fmla="*/ 665 w 665"/>
                  <a:gd name="T105" fmla="*/ 1135 h 113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5" h="1135">
                    <a:moveTo>
                      <a:pt x="665" y="780"/>
                    </a:moveTo>
                    <a:lnTo>
                      <a:pt x="0" y="1135"/>
                    </a:lnTo>
                    <a:lnTo>
                      <a:pt x="35" y="1116"/>
                    </a:lnTo>
                    <a:lnTo>
                      <a:pt x="69" y="1095"/>
                    </a:lnTo>
                    <a:lnTo>
                      <a:pt x="103" y="1073"/>
                    </a:lnTo>
                    <a:lnTo>
                      <a:pt x="136" y="1049"/>
                    </a:lnTo>
                    <a:lnTo>
                      <a:pt x="168" y="1023"/>
                    </a:lnTo>
                    <a:lnTo>
                      <a:pt x="200" y="997"/>
                    </a:lnTo>
                    <a:lnTo>
                      <a:pt x="230" y="968"/>
                    </a:lnTo>
                    <a:lnTo>
                      <a:pt x="260" y="939"/>
                    </a:lnTo>
                    <a:lnTo>
                      <a:pt x="289" y="908"/>
                    </a:lnTo>
                    <a:lnTo>
                      <a:pt x="317" y="876"/>
                    </a:lnTo>
                    <a:lnTo>
                      <a:pt x="344" y="843"/>
                    </a:lnTo>
                    <a:lnTo>
                      <a:pt x="370" y="809"/>
                    </a:lnTo>
                    <a:lnTo>
                      <a:pt x="395" y="774"/>
                    </a:lnTo>
                    <a:lnTo>
                      <a:pt x="420" y="739"/>
                    </a:lnTo>
                    <a:lnTo>
                      <a:pt x="443" y="701"/>
                    </a:lnTo>
                    <a:lnTo>
                      <a:pt x="466" y="664"/>
                    </a:lnTo>
                    <a:lnTo>
                      <a:pt x="486" y="625"/>
                    </a:lnTo>
                    <a:lnTo>
                      <a:pt x="507" y="586"/>
                    </a:lnTo>
                    <a:lnTo>
                      <a:pt x="526" y="547"/>
                    </a:lnTo>
                    <a:lnTo>
                      <a:pt x="544" y="506"/>
                    </a:lnTo>
                    <a:lnTo>
                      <a:pt x="560" y="466"/>
                    </a:lnTo>
                    <a:lnTo>
                      <a:pt x="576" y="424"/>
                    </a:lnTo>
                    <a:lnTo>
                      <a:pt x="591" y="383"/>
                    </a:lnTo>
                    <a:lnTo>
                      <a:pt x="604" y="341"/>
                    </a:lnTo>
                    <a:lnTo>
                      <a:pt x="616" y="299"/>
                    </a:lnTo>
                    <a:lnTo>
                      <a:pt x="627" y="255"/>
                    </a:lnTo>
                    <a:lnTo>
                      <a:pt x="636" y="213"/>
                    </a:lnTo>
                    <a:lnTo>
                      <a:pt x="645" y="170"/>
                    </a:lnTo>
                    <a:lnTo>
                      <a:pt x="652" y="128"/>
                    </a:lnTo>
                    <a:lnTo>
                      <a:pt x="658" y="85"/>
                    </a:lnTo>
                    <a:lnTo>
                      <a:pt x="662" y="43"/>
                    </a:lnTo>
                    <a:lnTo>
                      <a:pt x="66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18" name="Freeform 119"/>
              <p:cNvSpPr>
                <a:spLocks/>
              </p:cNvSpPr>
              <p:nvPr/>
            </p:nvSpPr>
            <p:spPr bwMode="auto">
              <a:xfrm>
                <a:off x="1781" y="3000"/>
                <a:ext cx="121" cy="7"/>
              </a:xfrm>
              <a:custGeom>
                <a:avLst/>
                <a:gdLst>
                  <a:gd name="T0" fmla="*/ 115 w 485"/>
                  <a:gd name="T1" fmla="*/ 4 h 27"/>
                  <a:gd name="T2" fmla="*/ 118 w 485"/>
                  <a:gd name="T3" fmla="*/ 0 h 27"/>
                  <a:gd name="T4" fmla="*/ 0 w 485"/>
                  <a:gd name="T5" fmla="*/ 0 h 27"/>
                  <a:gd name="T6" fmla="*/ 0 w 485"/>
                  <a:gd name="T7" fmla="*/ 7 h 27"/>
                  <a:gd name="T8" fmla="*/ 118 w 485"/>
                  <a:gd name="T9" fmla="*/ 7 h 27"/>
                  <a:gd name="T10" fmla="*/ 121 w 485"/>
                  <a:gd name="T11" fmla="*/ 4 h 27"/>
                  <a:gd name="T12" fmla="*/ 118 w 485"/>
                  <a:gd name="T13" fmla="*/ 7 h 27"/>
                  <a:gd name="T14" fmla="*/ 121 w 485"/>
                  <a:gd name="T15" fmla="*/ 7 h 27"/>
                  <a:gd name="T16" fmla="*/ 121 w 485"/>
                  <a:gd name="T17" fmla="*/ 4 h 27"/>
                  <a:gd name="T18" fmla="*/ 115 w 485"/>
                  <a:gd name="T19" fmla="*/ 4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5"/>
                  <a:gd name="T31" fmla="*/ 0 h 27"/>
                  <a:gd name="T32" fmla="*/ 485 w 485"/>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5" h="27">
                    <a:moveTo>
                      <a:pt x="459" y="14"/>
                    </a:moveTo>
                    <a:lnTo>
                      <a:pt x="473" y="0"/>
                    </a:lnTo>
                    <a:lnTo>
                      <a:pt x="0" y="0"/>
                    </a:lnTo>
                    <a:lnTo>
                      <a:pt x="0" y="27"/>
                    </a:lnTo>
                    <a:lnTo>
                      <a:pt x="473" y="27"/>
                    </a:lnTo>
                    <a:lnTo>
                      <a:pt x="485" y="14"/>
                    </a:lnTo>
                    <a:lnTo>
                      <a:pt x="473" y="27"/>
                    </a:lnTo>
                    <a:lnTo>
                      <a:pt x="485" y="27"/>
                    </a:lnTo>
                    <a:lnTo>
                      <a:pt x="485" y="14"/>
                    </a:lnTo>
                    <a:lnTo>
                      <a:pt x="459"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319" name="Line 120"/>
              <p:cNvSpPr>
                <a:spLocks noChangeShapeType="1"/>
              </p:cNvSpPr>
              <p:nvPr/>
            </p:nvSpPr>
            <p:spPr bwMode="auto">
              <a:xfrm flipH="1">
                <a:off x="1782" y="2432"/>
                <a:ext cx="11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200">
                  <a:latin typeface="宋体" panose="02010600030101010101" pitchFamily="2" charset="-122"/>
                  <a:ea typeface="宋体" panose="02010600030101010101" pitchFamily="2" charset="-122"/>
                </a:endParaRPr>
              </a:p>
            </p:txBody>
          </p:sp>
        </p:grpSp>
      </p:grpSp>
      <p:sp>
        <p:nvSpPr>
          <p:cNvPr id="10246" name="Line 121"/>
          <p:cNvSpPr>
            <a:spLocks noChangeShapeType="1"/>
          </p:cNvSpPr>
          <p:nvPr/>
        </p:nvSpPr>
        <p:spPr bwMode="auto">
          <a:xfrm flipV="1">
            <a:off x="3578225" y="3478212"/>
            <a:ext cx="990600" cy="3810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200">
              <a:latin typeface="宋体" panose="02010600030101010101" pitchFamily="2" charset="-122"/>
              <a:ea typeface="宋体" panose="02010600030101010101" pitchFamily="2" charset="-122"/>
            </a:endParaRPr>
          </a:p>
        </p:txBody>
      </p:sp>
      <p:grpSp>
        <p:nvGrpSpPr>
          <p:cNvPr id="4" name="Group 2"/>
          <p:cNvGrpSpPr>
            <a:grpSpLocks/>
          </p:cNvGrpSpPr>
          <p:nvPr/>
        </p:nvGrpSpPr>
        <p:grpSpPr bwMode="auto">
          <a:xfrm>
            <a:off x="3054353" y="1811337"/>
            <a:ext cx="801688" cy="492125"/>
            <a:chOff x="1591" y="1271"/>
            <a:chExt cx="505" cy="310"/>
          </a:xfrm>
        </p:grpSpPr>
        <p:sp>
          <p:nvSpPr>
            <p:cNvPr id="10295" name="Rectangle 3"/>
            <p:cNvSpPr>
              <a:spLocks noChangeArrowheads="1"/>
            </p:cNvSpPr>
            <p:nvPr/>
          </p:nvSpPr>
          <p:spPr bwMode="auto">
            <a:xfrm>
              <a:off x="1591" y="1352"/>
              <a:ext cx="3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200" b="0" dirty="0">
                  <a:solidFill>
                    <a:srgbClr val="000000"/>
                  </a:solidFill>
                  <a:latin typeface="宋体" panose="02010600030101010101" pitchFamily="2" charset="-122"/>
                  <a:ea typeface="宋体" panose="02010600030101010101" pitchFamily="2" charset="-122"/>
                </a:rPr>
                <a:t>受力</a:t>
              </a:r>
              <a:r>
                <a:rPr lang="de-DE" altLang="zh-CN" sz="1200" b="0" dirty="0">
                  <a:solidFill>
                    <a:srgbClr val="000000"/>
                  </a:solidFill>
                  <a:latin typeface="宋体" panose="02010600030101010101" pitchFamily="2" charset="-122"/>
                  <a:ea typeface="宋体" panose="02010600030101010101" pitchFamily="2" charset="-122"/>
                </a:rPr>
                <a:t>, mN</a:t>
              </a:r>
              <a:endParaRPr lang="de-DE" altLang="zh-CN" sz="1200" b="0" dirty="0">
                <a:latin typeface="宋体" panose="02010600030101010101" pitchFamily="2" charset="-122"/>
                <a:ea typeface="宋体" panose="02010600030101010101" pitchFamily="2" charset="-122"/>
              </a:endParaRPr>
            </a:p>
          </p:txBody>
        </p:sp>
        <p:sp>
          <p:nvSpPr>
            <p:cNvPr id="10296" name="Freeform 4"/>
            <p:cNvSpPr>
              <a:spLocks/>
            </p:cNvSpPr>
            <p:nvPr/>
          </p:nvSpPr>
          <p:spPr bwMode="auto">
            <a:xfrm>
              <a:off x="2039" y="1271"/>
              <a:ext cx="57" cy="310"/>
            </a:xfrm>
            <a:custGeom>
              <a:avLst/>
              <a:gdLst>
                <a:gd name="T0" fmla="*/ 37 w 230"/>
                <a:gd name="T1" fmla="*/ 310 h 1240"/>
                <a:gd name="T2" fmla="*/ 37 w 230"/>
                <a:gd name="T3" fmla="*/ 90 h 1240"/>
                <a:gd name="T4" fmla="*/ 57 w 230"/>
                <a:gd name="T5" fmla="*/ 90 h 1240"/>
                <a:gd name="T6" fmla="*/ 29 w 230"/>
                <a:gd name="T7" fmla="*/ 0 h 1240"/>
                <a:gd name="T8" fmla="*/ 0 w 230"/>
                <a:gd name="T9" fmla="*/ 90 h 1240"/>
                <a:gd name="T10" fmla="*/ 20 w 230"/>
                <a:gd name="T11" fmla="*/ 90 h 1240"/>
                <a:gd name="T12" fmla="*/ 20 w 230"/>
                <a:gd name="T13" fmla="*/ 310 h 1240"/>
                <a:gd name="T14" fmla="*/ 37 w 230"/>
                <a:gd name="T15" fmla="*/ 310 h 1240"/>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1240"/>
                <a:gd name="T26" fmla="*/ 230 w 230"/>
                <a:gd name="T27" fmla="*/ 1240 h 1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1240">
                  <a:moveTo>
                    <a:pt x="151" y="1240"/>
                  </a:moveTo>
                  <a:lnTo>
                    <a:pt x="151" y="361"/>
                  </a:lnTo>
                  <a:lnTo>
                    <a:pt x="230" y="361"/>
                  </a:lnTo>
                  <a:lnTo>
                    <a:pt x="115" y="0"/>
                  </a:lnTo>
                  <a:lnTo>
                    <a:pt x="0" y="361"/>
                  </a:lnTo>
                  <a:lnTo>
                    <a:pt x="79" y="361"/>
                  </a:lnTo>
                  <a:lnTo>
                    <a:pt x="79" y="1240"/>
                  </a:lnTo>
                  <a:lnTo>
                    <a:pt x="151" y="12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97" name="Freeform 5"/>
            <p:cNvSpPr>
              <a:spLocks/>
            </p:cNvSpPr>
            <p:nvPr/>
          </p:nvSpPr>
          <p:spPr bwMode="auto">
            <a:xfrm>
              <a:off x="2039" y="1271"/>
              <a:ext cx="57" cy="310"/>
            </a:xfrm>
            <a:custGeom>
              <a:avLst/>
              <a:gdLst>
                <a:gd name="T0" fmla="*/ 37 w 230"/>
                <a:gd name="T1" fmla="*/ 310 h 1240"/>
                <a:gd name="T2" fmla="*/ 37 w 230"/>
                <a:gd name="T3" fmla="*/ 90 h 1240"/>
                <a:gd name="T4" fmla="*/ 57 w 230"/>
                <a:gd name="T5" fmla="*/ 90 h 1240"/>
                <a:gd name="T6" fmla="*/ 29 w 230"/>
                <a:gd name="T7" fmla="*/ 0 h 1240"/>
                <a:gd name="T8" fmla="*/ 0 w 230"/>
                <a:gd name="T9" fmla="*/ 90 h 1240"/>
                <a:gd name="T10" fmla="*/ 20 w 230"/>
                <a:gd name="T11" fmla="*/ 90 h 1240"/>
                <a:gd name="T12" fmla="*/ 20 w 230"/>
                <a:gd name="T13" fmla="*/ 310 h 1240"/>
                <a:gd name="T14" fmla="*/ 37 w 230"/>
                <a:gd name="T15" fmla="*/ 310 h 1240"/>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1240"/>
                <a:gd name="T26" fmla="*/ 230 w 230"/>
                <a:gd name="T27" fmla="*/ 1240 h 1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1240">
                  <a:moveTo>
                    <a:pt x="151" y="1240"/>
                  </a:moveTo>
                  <a:lnTo>
                    <a:pt x="151" y="361"/>
                  </a:lnTo>
                  <a:lnTo>
                    <a:pt x="230" y="361"/>
                  </a:lnTo>
                  <a:lnTo>
                    <a:pt x="115" y="0"/>
                  </a:lnTo>
                  <a:lnTo>
                    <a:pt x="0" y="361"/>
                  </a:lnTo>
                  <a:lnTo>
                    <a:pt x="79" y="361"/>
                  </a:lnTo>
                  <a:lnTo>
                    <a:pt x="79" y="1240"/>
                  </a:lnTo>
                  <a:lnTo>
                    <a:pt x="151" y="1240"/>
                  </a:lnTo>
                </a:path>
              </a:pathLst>
            </a:custGeom>
            <a:noFill/>
            <a:ln w="1651">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grpSp>
        <p:nvGrpSpPr>
          <p:cNvPr id="5" name="Group 45"/>
          <p:cNvGrpSpPr>
            <a:grpSpLocks/>
          </p:cNvGrpSpPr>
          <p:nvPr/>
        </p:nvGrpSpPr>
        <p:grpSpPr bwMode="auto">
          <a:xfrm>
            <a:off x="4333875" y="4700584"/>
            <a:ext cx="815975" cy="695325"/>
            <a:chOff x="2382" y="2972"/>
            <a:chExt cx="514" cy="438"/>
          </a:xfrm>
        </p:grpSpPr>
        <p:sp>
          <p:nvSpPr>
            <p:cNvPr id="10290" name="Rectangle 46"/>
            <p:cNvSpPr>
              <a:spLocks noChangeArrowheads="1"/>
            </p:cNvSpPr>
            <p:nvPr/>
          </p:nvSpPr>
          <p:spPr bwMode="auto">
            <a:xfrm>
              <a:off x="2695" y="2972"/>
              <a:ext cx="19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200" b="0" dirty="0">
                  <a:latin typeface="宋体" panose="02010600030101010101" pitchFamily="2" charset="-122"/>
                  <a:ea typeface="宋体" panose="02010600030101010101" pitchFamily="2" charset="-122"/>
                </a:rPr>
                <a:t>液体</a:t>
              </a:r>
              <a:endParaRPr lang="de-DE" altLang="zh-CN" sz="1200" b="0" dirty="0">
                <a:latin typeface="宋体" panose="02010600030101010101" pitchFamily="2" charset="-122"/>
                <a:ea typeface="宋体" panose="02010600030101010101" pitchFamily="2" charset="-122"/>
              </a:endParaRPr>
            </a:p>
          </p:txBody>
        </p:sp>
        <p:sp>
          <p:nvSpPr>
            <p:cNvPr id="10291" name="Rectangle 47"/>
            <p:cNvSpPr>
              <a:spLocks noChangeArrowheads="1"/>
            </p:cNvSpPr>
            <p:nvPr/>
          </p:nvSpPr>
          <p:spPr bwMode="auto">
            <a:xfrm>
              <a:off x="2702" y="3145"/>
              <a:ext cx="19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200" b="0" dirty="0">
                  <a:latin typeface="宋体" panose="02010600030101010101" pitchFamily="2" charset="-122"/>
                  <a:ea typeface="宋体" panose="02010600030101010101" pitchFamily="2" charset="-122"/>
                </a:rPr>
                <a:t>向下</a:t>
              </a:r>
              <a:endParaRPr lang="de-DE" altLang="zh-CN" sz="1200" b="0" dirty="0">
                <a:latin typeface="宋体" panose="02010600030101010101" pitchFamily="2" charset="-122"/>
                <a:ea typeface="宋体" panose="02010600030101010101" pitchFamily="2" charset="-122"/>
              </a:endParaRPr>
            </a:p>
          </p:txBody>
        </p:sp>
        <p:sp>
          <p:nvSpPr>
            <p:cNvPr id="10292" name="Rectangle 48"/>
            <p:cNvSpPr>
              <a:spLocks noChangeArrowheads="1"/>
            </p:cNvSpPr>
            <p:nvPr/>
          </p:nvSpPr>
          <p:spPr bwMode="auto">
            <a:xfrm>
              <a:off x="2702" y="3294"/>
              <a:ext cx="19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200" b="0" dirty="0">
                  <a:latin typeface="宋体" panose="02010600030101010101" pitchFamily="2" charset="-122"/>
                  <a:ea typeface="宋体" panose="02010600030101010101" pitchFamily="2" charset="-122"/>
                </a:rPr>
                <a:t>移动</a:t>
              </a:r>
              <a:endParaRPr lang="de-DE" altLang="zh-CN" sz="1200" b="0" dirty="0">
                <a:latin typeface="宋体" panose="02010600030101010101" pitchFamily="2" charset="-122"/>
                <a:ea typeface="宋体" panose="02010600030101010101" pitchFamily="2" charset="-122"/>
              </a:endParaRPr>
            </a:p>
          </p:txBody>
        </p:sp>
        <p:sp>
          <p:nvSpPr>
            <p:cNvPr id="10293" name="Freeform 49"/>
            <p:cNvSpPr>
              <a:spLocks/>
            </p:cNvSpPr>
            <p:nvPr/>
          </p:nvSpPr>
          <p:spPr bwMode="auto">
            <a:xfrm>
              <a:off x="2382" y="2994"/>
              <a:ext cx="58" cy="391"/>
            </a:xfrm>
            <a:custGeom>
              <a:avLst/>
              <a:gdLst>
                <a:gd name="T0" fmla="*/ 37 w 228"/>
                <a:gd name="T1" fmla="*/ 0 h 1565"/>
                <a:gd name="T2" fmla="*/ 37 w 228"/>
                <a:gd name="T3" fmla="*/ 344 h 1565"/>
                <a:gd name="T4" fmla="*/ 58 w 228"/>
                <a:gd name="T5" fmla="*/ 344 h 1565"/>
                <a:gd name="T6" fmla="*/ 29 w 228"/>
                <a:gd name="T7" fmla="*/ 391 h 1565"/>
                <a:gd name="T8" fmla="*/ 0 w 228"/>
                <a:gd name="T9" fmla="*/ 344 h 1565"/>
                <a:gd name="T10" fmla="*/ 20 w 228"/>
                <a:gd name="T11" fmla="*/ 344 h 1565"/>
                <a:gd name="T12" fmla="*/ 20 w 228"/>
                <a:gd name="T13" fmla="*/ 0 h 1565"/>
                <a:gd name="T14" fmla="*/ 37 w 228"/>
                <a:gd name="T15" fmla="*/ 0 h 1565"/>
                <a:gd name="T16" fmla="*/ 0 60000 65536"/>
                <a:gd name="T17" fmla="*/ 0 60000 65536"/>
                <a:gd name="T18" fmla="*/ 0 60000 65536"/>
                <a:gd name="T19" fmla="*/ 0 60000 65536"/>
                <a:gd name="T20" fmla="*/ 0 60000 65536"/>
                <a:gd name="T21" fmla="*/ 0 60000 65536"/>
                <a:gd name="T22" fmla="*/ 0 60000 65536"/>
                <a:gd name="T23" fmla="*/ 0 60000 65536"/>
                <a:gd name="T24" fmla="*/ 0 w 228"/>
                <a:gd name="T25" fmla="*/ 0 h 1565"/>
                <a:gd name="T26" fmla="*/ 228 w 228"/>
                <a:gd name="T27" fmla="*/ 1565 h 15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 h="1565">
                  <a:moveTo>
                    <a:pt x="146" y="0"/>
                  </a:moveTo>
                  <a:lnTo>
                    <a:pt x="146" y="1378"/>
                  </a:lnTo>
                  <a:lnTo>
                    <a:pt x="228" y="1378"/>
                  </a:lnTo>
                  <a:lnTo>
                    <a:pt x="113" y="1565"/>
                  </a:lnTo>
                  <a:lnTo>
                    <a:pt x="0" y="1378"/>
                  </a:lnTo>
                  <a:lnTo>
                    <a:pt x="77" y="1378"/>
                  </a:lnTo>
                  <a:lnTo>
                    <a:pt x="77" y="0"/>
                  </a:lnTo>
                  <a:lnTo>
                    <a:pt x="1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94" name="Freeform 50"/>
            <p:cNvSpPr>
              <a:spLocks/>
            </p:cNvSpPr>
            <p:nvPr/>
          </p:nvSpPr>
          <p:spPr bwMode="auto">
            <a:xfrm>
              <a:off x="2382" y="2994"/>
              <a:ext cx="58" cy="391"/>
            </a:xfrm>
            <a:custGeom>
              <a:avLst/>
              <a:gdLst>
                <a:gd name="T0" fmla="*/ 37 w 228"/>
                <a:gd name="T1" fmla="*/ 0 h 1565"/>
                <a:gd name="T2" fmla="*/ 37 w 228"/>
                <a:gd name="T3" fmla="*/ 344 h 1565"/>
                <a:gd name="T4" fmla="*/ 58 w 228"/>
                <a:gd name="T5" fmla="*/ 344 h 1565"/>
                <a:gd name="T6" fmla="*/ 29 w 228"/>
                <a:gd name="T7" fmla="*/ 391 h 1565"/>
                <a:gd name="T8" fmla="*/ 0 w 228"/>
                <a:gd name="T9" fmla="*/ 344 h 1565"/>
                <a:gd name="T10" fmla="*/ 20 w 228"/>
                <a:gd name="T11" fmla="*/ 344 h 1565"/>
                <a:gd name="T12" fmla="*/ 20 w 228"/>
                <a:gd name="T13" fmla="*/ 0 h 1565"/>
                <a:gd name="T14" fmla="*/ 37 w 228"/>
                <a:gd name="T15" fmla="*/ 0 h 1565"/>
                <a:gd name="T16" fmla="*/ 0 60000 65536"/>
                <a:gd name="T17" fmla="*/ 0 60000 65536"/>
                <a:gd name="T18" fmla="*/ 0 60000 65536"/>
                <a:gd name="T19" fmla="*/ 0 60000 65536"/>
                <a:gd name="T20" fmla="*/ 0 60000 65536"/>
                <a:gd name="T21" fmla="*/ 0 60000 65536"/>
                <a:gd name="T22" fmla="*/ 0 60000 65536"/>
                <a:gd name="T23" fmla="*/ 0 60000 65536"/>
                <a:gd name="T24" fmla="*/ 0 w 228"/>
                <a:gd name="T25" fmla="*/ 0 h 1565"/>
                <a:gd name="T26" fmla="*/ 228 w 228"/>
                <a:gd name="T27" fmla="*/ 1565 h 15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 h="1565">
                  <a:moveTo>
                    <a:pt x="146" y="0"/>
                  </a:moveTo>
                  <a:lnTo>
                    <a:pt x="146" y="1378"/>
                  </a:lnTo>
                  <a:lnTo>
                    <a:pt x="228" y="1378"/>
                  </a:lnTo>
                  <a:lnTo>
                    <a:pt x="113" y="1565"/>
                  </a:lnTo>
                  <a:lnTo>
                    <a:pt x="0" y="1378"/>
                  </a:lnTo>
                  <a:lnTo>
                    <a:pt x="77" y="1378"/>
                  </a:lnTo>
                  <a:lnTo>
                    <a:pt x="77" y="0"/>
                  </a:lnTo>
                  <a:lnTo>
                    <a:pt x="146" y="0"/>
                  </a:lnTo>
                </a:path>
              </a:pathLst>
            </a:custGeom>
            <a:noFill/>
            <a:ln w="1651">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grpSp>
        <p:nvGrpSpPr>
          <p:cNvPr id="6" name="Group 52"/>
          <p:cNvGrpSpPr>
            <a:grpSpLocks/>
          </p:cNvGrpSpPr>
          <p:nvPr/>
        </p:nvGrpSpPr>
        <p:grpSpPr bwMode="auto">
          <a:xfrm>
            <a:off x="1517649" y="3868737"/>
            <a:ext cx="179387" cy="1381125"/>
            <a:chOff x="590" y="2449"/>
            <a:chExt cx="113" cy="870"/>
          </a:xfrm>
        </p:grpSpPr>
        <p:sp>
          <p:nvSpPr>
            <p:cNvPr id="10283" name="Freeform 53"/>
            <p:cNvSpPr>
              <a:spLocks/>
            </p:cNvSpPr>
            <p:nvPr/>
          </p:nvSpPr>
          <p:spPr bwMode="auto">
            <a:xfrm>
              <a:off x="590" y="2763"/>
              <a:ext cx="113" cy="1"/>
            </a:xfrm>
            <a:custGeom>
              <a:avLst/>
              <a:gdLst>
                <a:gd name="T0" fmla="*/ 0 w 454"/>
                <a:gd name="T1" fmla="*/ 0 h 1"/>
                <a:gd name="T2" fmla="*/ 113 w 454"/>
                <a:gd name="T3" fmla="*/ 0 h 1"/>
                <a:gd name="T4" fmla="*/ 0 w 454"/>
                <a:gd name="T5" fmla="*/ 0 h 1"/>
                <a:gd name="T6" fmla="*/ 0 60000 65536"/>
                <a:gd name="T7" fmla="*/ 0 60000 65536"/>
                <a:gd name="T8" fmla="*/ 0 60000 65536"/>
                <a:gd name="T9" fmla="*/ 0 w 454"/>
                <a:gd name="T10" fmla="*/ 0 h 1"/>
                <a:gd name="T11" fmla="*/ 454 w 454"/>
                <a:gd name="T12" fmla="*/ 1 h 1"/>
              </a:gdLst>
              <a:ahLst/>
              <a:cxnLst>
                <a:cxn ang="T6">
                  <a:pos x="T0" y="T1"/>
                </a:cxn>
                <a:cxn ang="T7">
                  <a:pos x="T2" y="T3"/>
                </a:cxn>
                <a:cxn ang="T8">
                  <a:pos x="T4" y="T5"/>
                </a:cxn>
              </a:cxnLst>
              <a:rect l="T9" t="T10" r="T11" b="T12"/>
              <a:pathLst>
                <a:path w="454" h="1">
                  <a:moveTo>
                    <a:pt x="0" y="0"/>
                  </a:moveTo>
                  <a:lnTo>
                    <a:pt x="45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84" name="Line 54"/>
            <p:cNvSpPr>
              <a:spLocks noChangeShapeType="1"/>
            </p:cNvSpPr>
            <p:nvPr/>
          </p:nvSpPr>
          <p:spPr bwMode="auto">
            <a:xfrm>
              <a:off x="590" y="2763"/>
              <a:ext cx="11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200">
                <a:latin typeface="宋体" panose="02010600030101010101" pitchFamily="2" charset="-122"/>
                <a:ea typeface="宋体" panose="02010600030101010101" pitchFamily="2" charset="-122"/>
              </a:endParaRPr>
            </a:p>
          </p:txBody>
        </p:sp>
        <p:sp>
          <p:nvSpPr>
            <p:cNvPr id="10285" name="Freeform 55"/>
            <p:cNvSpPr>
              <a:spLocks/>
            </p:cNvSpPr>
            <p:nvPr/>
          </p:nvSpPr>
          <p:spPr bwMode="auto">
            <a:xfrm>
              <a:off x="598" y="2449"/>
              <a:ext cx="57" cy="311"/>
            </a:xfrm>
            <a:custGeom>
              <a:avLst/>
              <a:gdLst>
                <a:gd name="T0" fmla="*/ 38 w 229"/>
                <a:gd name="T1" fmla="*/ 0 h 1240"/>
                <a:gd name="T2" fmla="*/ 38 w 229"/>
                <a:gd name="T3" fmla="*/ 221 h 1240"/>
                <a:gd name="T4" fmla="*/ 57 w 229"/>
                <a:gd name="T5" fmla="*/ 221 h 1240"/>
                <a:gd name="T6" fmla="*/ 29 w 229"/>
                <a:gd name="T7" fmla="*/ 311 h 1240"/>
                <a:gd name="T8" fmla="*/ 0 w 229"/>
                <a:gd name="T9" fmla="*/ 221 h 1240"/>
                <a:gd name="T10" fmla="*/ 20 w 229"/>
                <a:gd name="T11" fmla="*/ 221 h 1240"/>
                <a:gd name="T12" fmla="*/ 20 w 229"/>
                <a:gd name="T13" fmla="*/ 0 h 1240"/>
                <a:gd name="T14" fmla="*/ 38 w 229"/>
                <a:gd name="T15" fmla="*/ 0 h 1240"/>
                <a:gd name="T16" fmla="*/ 0 60000 65536"/>
                <a:gd name="T17" fmla="*/ 0 60000 65536"/>
                <a:gd name="T18" fmla="*/ 0 60000 65536"/>
                <a:gd name="T19" fmla="*/ 0 60000 65536"/>
                <a:gd name="T20" fmla="*/ 0 60000 65536"/>
                <a:gd name="T21" fmla="*/ 0 60000 65536"/>
                <a:gd name="T22" fmla="*/ 0 60000 65536"/>
                <a:gd name="T23" fmla="*/ 0 60000 65536"/>
                <a:gd name="T24" fmla="*/ 0 w 229"/>
                <a:gd name="T25" fmla="*/ 0 h 1240"/>
                <a:gd name="T26" fmla="*/ 229 w 229"/>
                <a:gd name="T27" fmla="*/ 1240 h 1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 h="1240">
                  <a:moveTo>
                    <a:pt x="151" y="0"/>
                  </a:moveTo>
                  <a:lnTo>
                    <a:pt x="151" y="880"/>
                  </a:lnTo>
                  <a:lnTo>
                    <a:pt x="229" y="880"/>
                  </a:lnTo>
                  <a:lnTo>
                    <a:pt x="115" y="1240"/>
                  </a:lnTo>
                  <a:lnTo>
                    <a:pt x="0" y="880"/>
                  </a:lnTo>
                  <a:lnTo>
                    <a:pt x="79" y="880"/>
                  </a:lnTo>
                  <a:lnTo>
                    <a:pt x="79" y="0"/>
                  </a:lnTo>
                  <a:lnTo>
                    <a:pt x="1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86" name="Freeform 56"/>
            <p:cNvSpPr>
              <a:spLocks/>
            </p:cNvSpPr>
            <p:nvPr/>
          </p:nvSpPr>
          <p:spPr bwMode="auto">
            <a:xfrm>
              <a:off x="598" y="2449"/>
              <a:ext cx="57" cy="311"/>
            </a:xfrm>
            <a:custGeom>
              <a:avLst/>
              <a:gdLst>
                <a:gd name="T0" fmla="*/ 38 w 229"/>
                <a:gd name="T1" fmla="*/ 0 h 1240"/>
                <a:gd name="T2" fmla="*/ 38 w 229"/>
                <a:gd name="T3" fmla="*/ 221 h 1240"/>
                <a:gd name="T4" fmla="*/ 57 w 229"/>
                <a:gd name="T5" fmla="*/ 221 h 1240"/>
                <a:gd name="T6" fmla="*/ 29 w 229"/>
                <a:gd name="T7" fmla="*/ 311 h 1240"/>
                <a:gd name="T8" fmla="*/ 0 w 229"/>
                <a:gd name="T9" fmla="*/ 221 h 1240"/>
                <a:gd name="T10" fmla="*/ 20 w 229"/>
                <a:gd name="T11" fmla="*/ 221 h 1240"/>
                <a:gd name="T12" fmla="*/ 20 w 229"/>
                <a:gd name="T13" fmla="*/ 0 h 1240"/>
                <a:gd name="T14" fmla="*/ 38 w 229"/>
                <a:gd name="T15" fmla="*/ 0 h 1240"/>
                <a:gd name="T16" fmla="*/ 0 60000 65536"/>
                <a:gd name="T17" fmla="*/ 0 60000 65536"/>
                <a:gd name="T18" fmla="*/ 0 60000 65536"/>
                <a:gd name="T19" fmla="*/ 0 60000 65536"/>
                <a:gd name="T20" fmla="*/ 0 60000 65536"/>
                <a:gd name="T21" fmla="*/ 0 60000 65536"/>
                <a:gd name="T22" fmla="*/ 0 60000 65536"/>
                <a:gd name="T23" fmla="*/ 0 60000 65536"/>
                <a:gd name="T24" fmla="*/ 0 w 229"/>
                <a:gd name="T25" fmla="*/ 0 h 1240"/>
                <a:gd name="T26" fmla="*/ 229 w 229"/>
                <a:gd name="T27" fmla="*/ 1240 h 1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 h="1240">
                  <a:moveTo>
                    <a:pt x="151" y="0"/>
                  </a:moveTo>
                  <a:lnTo>
                    <a:pt x="151" y="880"/>
                  </a:lnTo>
                  <a:lnTo>
                    <a:pt x="229" y="880"/>
                  </a:lnTo>
                  <a:lnTo>
                    <a:pt x="115" y="1240"/>
                  </a:lnTo>
                  <a:lnTo>
                    <a:pt x="0" y="880"/>
                  </a:lnTo>
                  <a:lnTo>
                    <a:pt x="79" y="880"/>
                  </a:lnTo>
                  <a:lnTo>
                    <a:pt x="79" y="0"/>
                  </a:lnTo>
                  <a:lnTo>
                    <a:pt x="151" y="0"/>
                  </a:lnTo>
                </a:path>
              </a:pathLst>
            </a:custGeom>
            <a:noFill/>
            <a:ln w="1651">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87" name="Rectangle 57"/>
            <p:cNvSpPr>
              <a:spLocks noChangeArrowheads="1"/>
            </p:cNvSpPr>
            <p:nvPr/>
          </p:nvSpPr>
          <p:spPr bwMode="auto">
            <a:xfrm>
              <a:off x="608" y="2780"/>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200" b="0">
                  <a:solidFill>
                    <a:srgbClr val="000000"/>
                  </a:solidFill>
                  <a:latin typeface="宋体" panose="02010600030101010101" pitchFamily="2" charset="-122"/>
                  <a:ea typeface="宋体" panose="02010600030101010101" pitchFamily="2" charset="-122"/>
                </a:rPr>
                <a:t>d</a:t>
              </a:r>
              <a:endParaRPr lang="de-DE" altLang="zh-CN" sz="1200" b="0">
                <a:latin typeface="宋体" panose="02010600030101010101" pitchFamily="2" charset="-122"/>
                <a:ea typeface="宋体" panose="02010600030101010101" pitchFamily="2" charset="-122"/>
              </a:endParaRPr>
            </a:p>
          </p:txBody>
        </p:sp>
        <p:sp>
          <p:nvSpPr>
            <p:cNvPr id="10288" name="Freeform 58"/>
            <p:cNvSpPr>
              <a:spLocks/>
            </p:cNvSpPr>
            <p:nvPr/>
          </p:nvSpPr>
          <p:spPr bwMode="auto">
            <a:xfrm>
              <a:off x="598" y="3009"/>
              <a:ext cx="57" cy="310"/>
            </a:xfrm>
            <a:custGeom>
              <a:avLst/>
              <a:gdLst>
                <a:gd name="T0" fmla="*/ 38 w 229"/>
                <a:gd name="T1" fmla="*/ 310 h 1241"/>
                <a:gd name="T2" fmla="*/ 38 w 229"/>
                <a:gd name="T3" fmla="*/ 90 h 1241"/>
                <a:gd name="T4" fmla="*/ 57 w 229"/>
                <a:gd name="T5" fmla="*/ 90 h 1241"/>
                <a:gd name="T6" fmla="*/ 29 w 229"/>
                <a:gd name="T7" fmla="*/ 0 h 1241"/>
                <a:gd name="T8" fmla="*/ 0 w 229"/>
                <a:gd name="T9" fmla="*/ 90 h 1241"/>
                <a:gd name="T10" fmla="*/ 20 w 229"/>
                <a:gd name="T11" fmla="*/ 90 h 1241"/>
                <a:gd name="T12" fmla="*/ 20 w 229"/>
                <a:gd name="T13" fmla="*/ 310 h 1241"/>
                <a:gd name="T14" fmla="*/ 38 w 229"/>
                <a:gd name="T15" fmla="*/ 310 h 1241"/>
                <a:gd name="T16" fmla="*/ 0 60000 65536"/>
                <a:gd name="T17" fmla="*/ 0 60000 65536"/>
                <a:gd name="T18" fmla="*/ 0 60000 65536"/>
                <a:gd name="T19" fmla="*/ 0 60000 65536"/>
                <a:gd name="T20" fmla="*/ 0 60000 65536"/>
                <a:gd name="T21" fmla="*/ 0 60000 65536"/>
                <a:gd name="T22" fmla="*/ 0 60000 65536"/>
                <a:gd name="T23" fmla="*/ 0 60000 65536"/>
                <a:gd name="T24" fmla="*/ 0 w 229"/>
                <a:gd name="T25" fmla="*/ 0 h 1241"/>
                <a:gd name="T26" fmla="*/ 229 w 229"/>
                <a:gd name="T27" fmla="*/ 1241 h 12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 h="1241">
                  <a:moveTo>
                    <a:pt x="151" y="1241"/>
                  </a:moveTo>
                  <a:lnTo>
                    <a:pt x="151" y="361"/>
                  </a:lnTo>
                  <a:lnTo>
                    <a:pt x="229" y="361"/>
                  </a:lnTo>
                  <a:lnTo>
                    <a:pt x="115" y="0"/>
                  </a:lnTo>
                  <a:lnTo>
                    <a:pt x="0" y="361"/>
                  </a:lnTo>
                  <a:lnTo>
                    <a:pt x="79" y="361"/>
                  </a:lnTo>
                  <a:lnTo>
                    <a:pt x="79" y="1241"/>
                  </a:lnTo>
                  <a:lnTo>
                    <a:pt x="151" y="12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89" name="Freeform 59"/>
            <p:cNvSpPr>
              <a:spLocks/>
            </p:cNvSpPr>
            <p:nvPr/>
          </p:nvSpPr>
          <p:spPr bwMode="auto">
            <a:xfrm>
              <a:off x="598" y="3009"/>
              <a:ext cx="57" cy="310"/>
            </a:xfrm>
            <a:custGeom>
              <a:avLst/>
              <a:gdLst>
                <a:gd name="T0" fmla="*/ 38 w 229"/>
                <a:gd name="T1" fmla="*/ 310 h 1241"/>
                <a:gd name="T2" fmla="*/ 38 w 229"/>
                <a:gd name="T3" fmla="*/ 90 h 1241"/>
                <a:gd name="T4" fmla="*/ 57 w 229"/>
                <a:gd name="T5" fmla="*/ 90 h 1241"/>
                <a:gd name="T6" fmla="*/ 29 w 229"/>
                <a:gd name="T7" fmla="*/ 0 h 1241"/>
                <a:gd name="T8" fmla="*/ 0 w 229"/>
                <a:gd name="T9" fmla="*/ 90 h 1241"/>
                <a:gd name="T10" fmla="*/ 20 w 229"/>
                <a:gd name="T11" fmla="*/ 90 h 1241"/>
                <a:gd name="T12" fmla="*/ 20 w 229"/>
                <a:gd name="T13" fmla="*/ 310 h 1241"/>
                <a:gd name="T14" fmla="*/ 38 w 229"/>
                <a:gd name="T15" fmla="*/ 310 h 1241"/>
                <a:gd name="T16" fmla="*/ 0 60000 65536"/>
                <a:gd name="T17" fmla="*/ 0 60000 65536"/>
                <a:gd name="T18" fmla="*/ 0 60000 65536"/>
                <a:gd name="T19" fmla="*/ 0 60000 65536"/>
                <a:gd name="T20" fmla="*/ 0 60000 65536"/>
                <a:gd name="T21" fmla="*/ 0 60000 65536"/>
                <a:gd name="T22" fmla="*/ 0 60000 65536"/>
                <a:gd name="T23" fmla="*/ 0 60000 65536"/>
                <a:gd name="T24" fmla="*/ 0 w 229"/>
                <a:gd name="T25" fmla="*/ 0 h 1241"/>
                <a:gd name="T26" fmla="*/ 229 w 229"/>
                <a:gd name="T27" fmla="*/ 1241 h 12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 h="1241">
                  <a:moveTo>
                    <a:pt x="151" y="1241"/>
                  </a:moveTo>
                  <a:lnTo>
                    <a:pt x="151" y="361"/>
                  </a:lnTo>
                  <a:lnTo>
                    <a:pt x="229" y="361"/>
                  </a:lnTo>
                  <a:lnTo>
                    <a:pt x="115" y="0"/>
                  </a:lnTo>
                  <a:lnTo>
                    <a:pt x="0" y="361"/>
                  </a:lnTo>
                  <a:lnTo>
                    <a:pt x="79" y="361"/>
                  </a:lnTo>
                  <a:lnTo>
                    <a:pt x="79" y="1241"/>
                  </a:lnTo>
                  <a:lnTo>
                    <a:pt x="151" y="1241"/>
                  </a:lnTo>
                </a:path>
              </a:pathLst>
            </a:custGeom>
            <a:noFill/>
            <a:ln w="1651">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grpSp>
        <p:nvGrpSpPr>
          <p:cNvPr id="7" name="Group 60"/>
          <p:cNvGrpSpPr>
            <a:grpSpLocks/>
          </p:cNvGrpSpPr>
          <p:nvPr/>
        </p:nvGrpSpPr>
        <p:grpSpPr bwMode="auto">
          <a:xfrm>
            <a:off x="5924553" y="2116137"/>
            <a:ext cx="1446213" cy="3175000"/>
            <a:chOff x="3321" y="1247"/>
            <a:chExt cx="911" cy="2000"/>
          </a:xfrm>
        </p:grpSpPr>
        <p:sp>
          <p:nvSpPr>
            <p:cNvPr id="10279" name="Rectangle 61"/>
            <p:cNvSpPr>
              <a:spLocks noChangeArrowheads="1"/>
            </p:cNvSpPr>
            <p:nvPr/>
          </p:nvSpPr>
          <p:spPr bwMode="auto">
            <a:xfrm>
              <a:off x="3363" y="2832"/>
              <a:ext cx="19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200" dirty="0">
                  <a:latin typeface="宋体" panose="02010600030101010101" pitchFamily="2" charset="-122"/>
                  <a:ea typeface="宋体" panose="02010600030101010101" pitchFamily="2" charset="-122"/>
                </a:rPr>
                <a:t>液体</a:t>
              </a:r>
              <a:endParaRPr lang="de-DE" altLang="zh-CN" sz="1200" dirty="0">
                <a:latin typeface="宋体" panose="02010600030101010101" pitchFamily="2" charset="-122"/>
                <a:ea typeface="宋体" panose="02010600030101010101" pitchFamily="2" charset="-122"/>
              </a:endParaRPr>
            </a:p>
          </p:txBody>
        </p:sp>
        <p:sp>
          <p:nvSpPr>
            <p:cNvPr id="10280" name="Rectangle 62"/>
            <p:cNvSpPr>
              <a:spLocks noChangeArrowheads="1"/>
            </p:cNvSpPr>
            <p:nvPr/>
          </p:nvSpPr>
          <p:spPr bwMode="auto">
            <a:xfrm>
              <a:off x="3664" y="1247"/>
              <a:ext cx="14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200" b="0">
                  <a:solidFill>
                    <a:srgbClr val="000000"/>
                  </a:solidFill>
                  <a:latin typeface="宋体" panose="02010600030101010101" pitchFamily="2" charset="-122"/>
                  <a:ea typeface="宋体" panose="02010600030101010101" pitchFamily="2" charset="-122"/>
                </a:rPr>
                <a:t>Air</a:t>
              </a:r>
              <a:endParaRPr lang="de-DE" altLang="zh-CN" sz="1200" b="0">
                <a:latin typeface="宋体" panose="02010600030101010101" pitchFamily="2" charset="-122"/>
                <a:ea typeface="宋体" panose="02010600030101010101" pitchFamily="2" charset="-122"/>
              </a:endParaRPr>
            </a:p>
          </p:txBody>
        </p:sp>
        <p:grpSp>
          <p:nvGrpSpPr>
            <p:cNvPr id="10281" name="Group 63"/>
            <p:cNvGrpSpPr>
              <a:grpSpLocks/>
            </p:cNvGrpSpPr>
            <p:nvPr/>
          </p:nvGrpSpPr>
          <p:grpSpPr bwMode="auto">
            <a:xfrm>
              <a:off x="3321" y="3000"/>
              <a:ext cx="911" cy="247"/>
              <a:chOff x="3564" y="1884"/>
              <a:chExt cx="911" cy="247"/>
            </a:xfrm>
          </p:grpSpPr>
          <p:sp>
            <p:nvSpPr>
              <p:cNvPr id="10282" name="Rectangle 64"/>
              <p:cNvSpPr>
                <a:spLocks noChangeArrowheads="1"/>
              </p:cNvSpPr>
              <p:nvPr/>
            </p:nvSpPr>
            <p:spPr bwMode="auto">
              <a:xfrm>
                <a:off x="3564" y="1884"/>
                <a:ext cx="7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r>
                  <a:rPr lang="zh-CN" altLang="en-US" sz="1200" b="0" dirty="0">
                    <a:solidFill>
                      <a:srgbClr val="000000"/>
                    </a:solidFill>
                    <a:latin typeface="宋体" panose="02010600030101010101" pitchFamily="2" charset="-122"/>
                    <a:ea typeface="宋体" panose="02010600030101010101" pitchFamily="2" charset="-122"/>
                  </a:rPr>
                  <a:t>已知表面张力</a:t>
                </a:r>
                <a:endParaRPr lang="en-US" altLang="zh-CN" sz="1200" b="0" dirty="0">
                  <a:solidFill>
                    <a:srgbClr val="000000"/>
                  </a:solidFill>
                  <a:latin typeface="宋体" panose="02010600030101010101" pitchFamily="2" charset="-122"/>
                  <a:ea typeface="宋体" panose="02010600030101010101" pitchFamily="2" charset="-122"/>
                </a:endParaRPr>
              </a:p>
              <a:p>
                <a:r>
                  <a:rPr lang="de-DE" altLang="zh-CN" sz="1200" b="0" dirty="0">
                    <a:solidFill>
                      <a:srgbClr val="000000"/>
                    </a:solidFill>
                    <a:latin typeface="宋体" panose="02010600030101010101" pitchFamily="2" charset="-122"/>
                    <a:ea typeface="宋体" panose="02010600030101010101" pitchFamily="2" charset="-122"/>
                  </a:rPr>
                  <a:t>surface tension,</a:t>
                </a:r>
                <a:endParaRPr lang="de-DE" altLang="zh-CN" sz="1200" b="0" dirty="0">
                  <a:latin typeface="宋体" panose="02010600030101010101" pitchFamily="2" charset="-122"/>
                  <a:ea typeface="宋体" panose="02010600030101010101" pitchFamily="2" charset="-122"/>
                </a:endParaRPr>
              </a:p>
            </p:txBody>
          </p:sp>
          <p:graphicFrame>
            <p:nvGraphicFramePr>
              <p:cNvPr id="10242" name="Object 65"/>
              <p:cNvGraphicFramePr>
                <a:graphicFrameLocks noChangeAspect="1"/>
              </p:cNvGraphicFramePr>
              <p:nvPr>
                <p:extLst>
                  <p:ext uri="{D42A27DB-BD31-4B8C-83A1-F6EECF244321}">
                    <p14:modId xmlns:p14="http://schemas.microsoft.com/office/powerpoint/2010/main" val="223023333"/>
                  </p:ext>
                </p:extLst>
              </p:nvPr>
            </p:nvGraphicFramePr>
            <p:xfrm>
              <a:off x="4331" y="2005"/>
              <a:ext cx="144" cy="126"/>
            </p:xfrm>
            <a:graphic>
              <a:graphicData uri="http://schemas.openxmlformats.org/presentationml/2006/ole">
                <mc:AlternateContent xmlns:mc="http://schemas.openxmlformats.org/markup-compatibility/2006">
                  <mc:Choice xmlns:v="urn:schemas-microsoft-com:vml" Requires="v">
                    <p:oleObj spid="_x0000_s135298" name="Equation" r:id="rId3" imgW="203040" imgH="177480" progId="Equation.3">
                      <p:embed/>
                    </p:oleObj>
                  </mc:Choice>
                  <mc:Fallback>
                    <p:oleObj name="Equation" r:id="rId3" imgW="203040" imgH="177480" progId="Equation.3">
                      <p:embed/>
                      <p:pic>
                        <p:nvPicPr>
                          <p:cNvPr id="10242" name="Object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 y="2005"/>
                            <a:ext cx="144" cy="126"/>
                          </a:xfrm>
                          <a:prstGeom prst="rect">
                            <a:avLst/>
                          </a:prstGeom>
                          <a:noFill/>
                          <a:ln>
                            <a:noFill/>
                          </a:ln>
                          <a:effectLst/>
                          <a:extLst/>
                        </p:spPr>
                      </p:pic>
                    </p:oleObj>
                  </mc:Fallback>
                </mc:AlternateContent>
              </a:graphicData>
            </a:graphic>
          </p:graphicFrame>
        </p:grpSp>
      </p:grpSp>
      <p:grpSp>
        <p:nvGrpSpPr>
          <p:cNvPr id="9" name="Group 66"/>
          <p:cNvGrpSpPr>
            <a:grpSpLocks/>
          </p:cNvGrpSpPr>
          <p:nvPr/>
        </p:nvGrpSpPr>
        <p:grpSpPr bwMode="auto">
          <a:xfrm>
            <a:off x="3570287" y="3862387"/>
            <a:ext cx="363538" cy="1566863"/>
            <a:chOff x="1900" y="2444"/>
            <a:chExt cx="231" cy="987"/>
          </a:xfrm>
        </p:grpSpPr>
        <p:sp>
          <p:nvSpPr>
            <p:cNvPr id="10271" name="Freeform 67"/>
            <p:cNvSpPr>
              <a:spLocks/>
            </p:cNvSpPr>
            <p:nvPr/>
          </p:nvSpPr>
          <p:spPr bwMode="auto">
            <a:xfrm>
              <a:off x="1919" y="2785"/>
              <a:ext cx="77" cy="433"/>
            </a:xfrm>
            <a:custGeom>
              <a:avLst/>
              <a:gdLst>
                <a:gd name="T0" fmla="*/ 65 w 305"/>
                <a:gd name="T1" fmla="*/ 433 h 1732"/>
                <a:gd name="T2" fmla="*/ 14 w 305"/>
                <a:gd name="T3" fmla="*/ 65 h 1732"/>
                <a:gd name="T4" fmla="*/ 0 w 305"/>
                <a:gd name="T5" fmla="*/ 67 h 1732"/>
                <a:gd name="T6" fmla="*/ 12 w 305"/>
                <a:gd name="T7" fmla="*/ 0 h 1732"/>
                <a:gd name="T8" fmla="*/ 41 w 305"/>
                <a:gd name="T9" fmla="*/ 61 h 1732"/>
                <a:gd name="T10" fmla="*/ 27 w 305"/>
                <a:gd name="T11" fmla="*/ 63 h 1732"/>
                <a:gd name="T12" fmla="*/ 77 w 305"/>
                <a:gd name="T13" fmla="*/ 431 h 1732"/>
                <a:gd name="T14" fmla="*/ 65 w 305"/>
                <a:gd name="T15" fmla="*/ 433 h 1732"/>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732"/>
                <a:gd name="T26" fmla="*/ 305 w 305"/>
                <a:gd name="T27" fmla="*/ 1732 h 17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732">
                  <a:moveTo>
                    <a:pt x="256" y="1732"/>
                  </a:moveTo>
                  <a:lnTo>
                    <a:pt x="55" y="258"/>
                  </a:lnTo>
                  <a:lnTo>
                    <a:pt x="0" y="267"/>
                  </a:lnTo>
                  <a:lnTo>
                    <a:pt x="47" y="0"/>
                  </a:lnTo>
                  <a:lnTo>
                    <a:pt x="162" y="245"/>
                  </a:lnTo>
                  <a:lnTo>
                    <a:pt x="106" y="253"/>
                  </a:lnTo>
                  <a:lnTo>
                    <a:pt x="305" y="1724"/>
                  </a:lnTo>
                  <a:lnTo>
                    <a:pt x="256" y="17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nvGrpSpPr>
            <p:cNvPr id="10272" name="Group 68"/>
            <p:cNvGrpSpPr>
              <a:grpSpLocks/>
            </p:cNvGrpSpPr>
            <p:nvPr/>
          </p:nvGrpSpPr>
          <p:grpSpPr bwMode="auto">
            <a:xfrm>
              <a:off x="1900" y="2444"/>
              <a:ext cx="231" cy="987"/>
              <a:chOff x="1900" y="2444"/>
              <a:chExt cx="231" cy="987"/>
            </a:xfrm>
          </p:grpSpPr>
          <p:sp>
            <p:nvSpPr>
              <p:cNvPr id="10273" name="Freeform 69"/>
              <p:cNvSpPr>
                <a:spLocks/>
              </p:cNvSpPr>
              <p:nvPr/>
            </p:nvSpPr>
            <p:spPr bwMode="auto">
              <a:xfrm>
                <a:off x="1919" y="2785"/>
                <a:ext cx="77" cy="433"/>
              </a:xfrm>
              <a:custGeom>
                <a:avLst/>
                <a:gdLst>
                  <a:gd name="T0" fmla="*/ 65 w 305"/>
                  <a:gd name="T1" fmla="*/ 433 h 1732"/>
                  <a:gd name="T2" fmla="*/ 14 w 305"/>
                  <a:gd name="T3" fmla="*/ 65 h 1732"/>
                  <a:gd name="T4" fmla="*/ 0 w 305"/>
                  <a:gd name="T5" fmla="*/ 67 h 1732"/>
                  <a:gd name="T6" fmla="*/ 12 w 305"/>
                  <a:gd name="T7" fmla="*/ 0 h 1732"/>
                  <a:gd name="T8" fmla="*/ 41 w 305"/>
                  <a:gd name="T9" fmla="*/ 61 h 1732"/>
                  <a:gd name="T10" fmla="*/ 27 w 305"/>
                  <a:gd name="T11" fmla="*/ 63 h 1732"/>
                  <a:gd name="T12" fmla="*/ 77 w 305"/>
                  <a:gd name="T13" fmla="*/ 431 h 1732"/>
                  <a:gd name="T14" fmla="*/ 65 w 305"/>
                  <a:gd name="T15" fmla="*/ 433 h 1732"/>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732"/>
                  <a:gd name="T26" fmla="*/ 305 w 305"/>
                  <a:gd name="T27" fmla="*/ 1732 h 17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732">
                    <a:moveTo>
                      <a:pt x="256" y="1732"/>
                    </a:moveTo>
                    <a:lnTo>
                      <a:pt x="55" y="258"/>
                    </a:lnTo>
                    <a:lnTo>
                      <a:pt x="0" y="267"/>
                    </a:lnTo>
                    <a:lnTo>
                      <a:pt x="47" y="0"/>
                    </a:lnTo>
                    <a:lnTo>
                      <a:pt x="162" y="245"/>
                    </a:lnTo>
                    <a:lnTo>
                      <a:pt x="106" y="253"/>
                    </a:lnTo>
                    <a:lnTo>
                      <a:pt x="305" y="1724"/>
                    </a:lnTo>
                    <a:lnTo>
                      <a:pt x="256" y="1732"/>
                    </a:lnTo>
                  </a:path>
                </a:pathLst>
              </a:custGeom>
              <a:noFill/>
              <a:ln w="1651">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74" name="Freeform 70"/>
              <p:cNvSpPr>
                <a:spLocks/>
              </p:cNvSpPr>
              <p:nvPr/>
            </p:nvSpPr>
            <p:spPr bwMode="auto">
              <a:xfrm>
                <a:off x="1900" y="2744"/>
                <a:ext cx="63" cy="7"/>
              </a:xfrm>
              <a:custGeom>
                <a:avLst/>
                <a:gdLst>
                  <a:gd name="T0" fmla="*/ 63 w 253"/>
                  <a:gd name="T1" fmla="*/ 0 h 27"/>
                  <a:gd name="T2" fmla="*/ 56 w 253"/>
                  <a:gd name="T3" fmla="*/ 2 h 27"/>
                  <a:gd name="T4" fmla="*/ 48 w 253"/>
                  <a:gd name="T5" fmla="*/ 3 h 27"/>
                  <a:gd name="T6" fmla="*/ 40 w 253"/>
                  <a:gd name="T7" fmla="*/ 4 h 27"/>
                  <a:gd name="T8" fmla="*/ 32 w 253"/>
                  <a:gd name="T9" fmla="*/ 5 h 27"/>
                  <a:gd name="T10" fmla="*/ 24 w 253"/>
                  <a:gd name="T11" fmla="*/ 6 h 27"/>
                  <a:gd name="T12" fmla="*/ 16 w 253"/>
                  <a:gd name="T13" fmla="*/ 7 h 27"/>
                  <a:gd name="T14" fmla="*/ 8 w 253"/>
                  <a:gd name="T15" fmla="*/ 7 h 27"/>
                  <a:gd name="T16" fmla="*/ 0 w 253"/>
                  <a:gd name="T17" fmla="*/ 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
                  <a:gd name="T28" fmla="*/ 0 h 27"/>
                  <a:gd name="T29" fmla="*/ 253 w 253"/>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 h="27">
                    <a:moveTo>
                      <a:pt x="253" y="0"/>
                    </a:moveTo>
                    <a:lnTo>
                      <a:pt x="223" y="7"/>
                    </a:lnTo>
                    <a:lnTo>
                      <a:pt x="192" y="12"/>
                    </a:lnTo>
                    <a:lnTo>
                      <a:pt x="160" y="17"/>
                    </a:lnTo>
                    <a:lnTo>
                      <a:pt x="130" y="20"/>
                    </a:lnTo>
                    <a:lnTo>
                      <a:pt x="98" y="24"/>
                    </a:lnTo>
                    <a:lnTo>
                      <a:pt x="66" y="26"/>
                    </a:lnTo>
                    <a:lnTo>
                      <a:pt x="33" y="27"/>
                    </a:lnTo>
                    <a:lnTo>
                      <a:pt x="0" y="27"/>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75" name="Freeform 71"/>
              <p:cNvSpPr>
                <a:spLocks/>
              </p:cNvSpPr>
              <p:nvPr/>
            </p:nvSpPr>
            <p:spPr bwMode="auto">
              <a:xfrm>
                <a:off x="1902" y="2444"/>
                <a:ext cx="121" cy="585"/>
              </a:xfrm>
              <a:custGeom>
                <a:avLst/>
                <a:gdLst>
                  <a:gd name="T0" fmla="*/ 121 w 486"/>
                  <a:gd name="T1" fmla="*/ 585 h 2339"/>
                  <a:gd name="T2" fmla="*/ 116 w 486"/>
                  <a:gd name="T3" fmla="*/ 559 h 2339"/>
                  <a:gd name="T4" fmla="*/ 102 w 486"/>
                  <a:gd name="T5" fmla="*/ 492 h 2339"/>
                  <a:gd name="T6" fmla="*/ 83 w 486"/>
                  <a:gd name="T7" fmla="*/ 399 h 2339"/>
                  <a:gd name="T8" fmla="*/ 61 w 486"/>
                  <a:gd name="T9" fmla="*/ 292 h 2339"/>
                  <a:gd name="T10" fmla="*/ 38 w 486"/>
                  <a:gd name="T11" fmla="*/ 184 h 2339"/>
                  <a:gd name="T12" fmla="*/ 19 w 486"/>
                  <a:gd name="T13" fmla="*/ 91 h 2339"/>
                  <a:gd name="T14" fmla="*/ 5 w 486"/>
                  <a:gd name="T15" fmla="*/ 25 h 2339"/>
                  <a:gd name="T16" fmla="*/ 0 w 486"/>
                  <a:gd name="T17" fmla="*/ 0 h 23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6"/>
                  <a:gd name="T28" fmla="*/ 0 h 2339"/>
                  <a:gd name="T29" fmla="*/ 486 w 486"/>
                  <a:gd name="T30" fmla="*/ 2339 h 23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6" h="2339">
                    <a:moveTo>
                      <a:pt x="486" y="2339"/>
                    </a:moveTo>
                    <a:lnTo>
                      <a:pt x="464" y="2236"/>
                    </a:lnTo>
                    <a:lnTo>
                      <a:pt x="409" y="1968"/>
                    </a:lnTo>
                    <a:lnTo>
                      <a:pt x="332" y="1594"/>
                    </a:lnTo>
                    <a:lnTo>
                      <a:pt x="243" y="1166"/>
                    </a:lnTo>
                    <a:lnTo>
                      <a:pt x="154" y="737"/>
                    </a:lnTo>
                    <a:lnTo>
                      <a:pt x="76" y="364"/>
                    </a:lnTo>
                    <a:lnTo>
                      <a:pt x="22" y="100"/>
                    </a:lnTo>
                    <a:lnTo>
                      <a:pt x="0" y="0"/>
                    </a:lnTo>
                  </a:path>
                </a:pathLst>
              </a:custGeom>
              <a:noFill/>
              <a:ln w="1651">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nvGrpSpPr>
              <p:cNvPr id="10276" name="Group 72"/>
              <p:cNvGrpSpPr>
                <a:grpSpLocks/>
              </p:cNvGrpSpPr>
              <p:nvPr/>
            </p:nvGrpSpPr>
            <p:grpSpPr bwMode="auto">
              <a:xfrm>
                <a:off x="2017" y="3216"/>
                <a:ext cx="114" cy="215"/>
                <a:chOff x="2561" y="2840"/>
                <a:chExt cx="114" cy="215"/>
              </a:xfrm>
            </p:grpSpPr>
            <p:sp>
              <p:nvSpPr>
                <p:cNvPr id="10277" name="Rectangle 73"/>
                <p:cNvSpPr>
                  <a:spLocks noChangeArrowheads="1"/>
                </p:cNvSpPr>
                <p:nvPr/>
              </p:nvSpPr>
              <p:spPr bwMode="auto">
                <a:xfrm>
                  <a:off x="2561" y="2840"/>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200" b="0">
                      <a:solidFill>
                        <a:srgbClr val="000000"/>
                      </a:solidFill>
                      <a:latin typeface="宋体" panose="02010600030101010101" pitchFamily="2" charset="-122"/>
                      <a:ea typeface="宋体" panose="02010600030101010101" pitchFamily="2" charset="-122"/>
                    </a:rPr>
                    <a:t>q</a:t>
                  </a:r>
                  <a:endParaRPr lang="de-DE" altLang="zh-CN" sz="1200" b="0">
                    <a:latin typeface="宋体" panose="02010600030101010101" pitchFamily="2" charset="-122"/>
                    <a:ea typeface="宋体" panose="02010600030101010101" pitchFamily="2" charset="-122"/>
                  </a:endParaRPr>
                </a:p>
              </p:txBody>
            </p:sp>
            <p:sp>
              <p:nvSpPr>
                <p:cNvPr id="10278" name="Rectangle 74"/>
                <p:cNvSpPr>
                  <a:spLocks noChangeArrowheads="1"/>
                </p:cNvSpPr>
                <p:nvPr/>
              </p:nvSpPr>
              <p:spPr bwMode="auto">
                <a:xfrm>
                  <a:off x="2626" y="2939"/>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de-DE" altLang="zh-CN" sz="1200" b="0">
                      <a:latin typeface="宋体" panose="02010600030101010101" pitchFamily="2" charset="-122"/>
                      <a:ea typeface="宋体" panose="02010600030101010101" pitchFamily="2" charset="-122"/>
                    </a:rPr>
                    <a:t>r</a:t>
                  </a:r>
                </a:p>
              </p:txBody>
            </p:sp>
          </p:grpSp>
        </p:grpSp>
      </p:grpSp>
      <p:grpSp>
        <p:nvGrpSpPr>
          <p:cNvPr id="12" name="Group 75"/>
          <p:cNvGrpSpPr>
            <a:grpSpLocks/>
          </p:cNvGrpSpPr>
          <p:nvPr/>
        </p:nvGrpSpPr>
        <p:grpSpPr bwMode="auto">
          <a:xfrm>
            <a:off x="4591050" y="2801937"/>
            <a:ext cx="1811024" cy="590550"/>
            <a:chOff x="4772" y="1855"/>
            <a:chExt cx="1140" cy="372"/>
          </a:xfrm>
        </p:grpSpPr>
        <p:sp>
          <p:nvSpPr>
            <p:cNvPr id="10266" name="Freeform 76"/>
            <p:cNvSpPr>
              <a:spLocks/>
            </p:cNvSpPr>
            <p:nvPr/>
          </p:nvSpPr>
          <p:spPr bwMode="auto">
            <a:xfrm>
              <a:off x="4772" y="1980"/>
              <a:ext cx="372" cy="247"/>
            </a:xfrm>
            <a:custGeom>
              <a:avLst/>
              <a:gdLst>
                <a:gd name="T0" fmla="*/ 362 w 1487"/>
                <a:gd name="T1" fmla="*/ 0 h 988"/>
                <a:gd name="T2" fmla="*/ 70 w 1487"/>
                <a:gd name="T3" fmla="*/ 191 h 988"/>
                <a:gd name="T4" fmla="*/ 59 w 1487"/>
                <a:gd name="T5" fmla="*/ 174 h 988"/>
                <a:gd name="T6" fmla="*/ 0 w 1487"/>
                <a:gd name="T7" fmla="*/ 247 h 988"/>
                <a:gd name="T8" fmla="*/ 90 w 1487"/>
                <a:gd name="T9" fmla="*/ 221 h 988"/>
                <a:gd name="T10" fmla="*/ 80 w 1487"/>
                <a:gd name="T11" fmla="*/ 206 h 988"/>
                <a:gd name="T12" fmla="*/ 372 w 1487"/>
                <a:gd name="T13" fmla="*/ 15 h 988"/>
                <a:gd name="T14" fmla="*/ 362 w 1487"/>
                <a:gd name="T15" fmla="*/ 0 h 988"/>
                <a:gd name="T16" fmla="*/ 0 60000 65536"/>
                <a:gd name="T17" fmla="*/ 0 60000 65536"/>
                <a:gd name="T18" fmla="*/ 0 60000 65536"/>
                <a:gd name="T19" fmla="*/ 0 60000 65536"/>
                <a:gd name="T20" fmla="*/ 0 60000 65536"/>
                <a:gd name="T21" fmla="*/ 0 60000 65536"/>
                <a:gd name="T22" fmla="*/ 0 60000 65536"/>
                <a:gd name="T23" fmla="*/ 0 60000 65536"/>
                <a:gd name="T24" fmla="*/ 0 w 1487"/>
                <a:gd name="T25" fmla="*/ 0 h 988"/>
                <a:gd name="T26" fmla="*/ 1487 w 1487"/>
                <a:gd name="T27" fmla="*/ 988 h 9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7" h="988">
                  <a:moveTo>
                    <a:pt x="1447" y="0"/>
                  </a:moveTo>
                  <a:lnTo>
                    <a:pt x="279" y="762"/>
                  </a:lnTo>
                  <a:lnTo>
                    <a:pt x="237" y="696"/>
                  </a:lnTo>
                  <a:lnTo>
                    <a:pt x="0" y="988"/>
                  </a:lnTo>
                  <a:lnTo>
                    <a:pt x="360" y="885"/>
                  </a:lnTo>
                  <a:lnTo>
                    <a:pt x="318" y="822"/>
                  </a:lnTo>
                  <a:lnTo>
                    <a:pt x="1487" y="60"/>
                  </a:lnTo>
                  <a:lnTo>
                    <a:pt x="14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nvGrpSpPr>
            <p:cNvPr id="10267" name="Group 77"/>
            <p:cNvGrpSpPr>
              <a:grpSpLocks/>
            </p:cNvGrpSpPr>
            <p:nvPr/>
          </p:nvGrpSpPr>
          <p:grpSpPr bwMode="auto">
            <a:xfrm>
              <a:off x="4772" y="1855"/>
              <a:ext cx="1140" cy="372"/>
              <a:chOff x="2540" y="1818"/>
              <a:chExt cx="1140" cy="372"/>
            </a:xfrm>
          </p:grpSpPr>
          <p:sp>
            <p:nvSpPr>
              <p:cNvPr id="10268" name="Rectangle 78"/>
              <p:cNvSpPr>
                <a:spLocks noChangeArrowheads="1"/>
              </p:cNvSpPr>
              <p:nvPr/>
            </p:nvSpPr>
            <p:spPr bwMode="auto">
              <a:xfrm>
                <a:off x="3293" y="1818"/>
                <a:ext cx="29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200" b="0" dirty="0">
                    <a:latin typeface="宋体" panose="02010600030101010101" pitchFamily="2" charset="-122"/>
                    <a:ea typeface="宋体" panose="02010600030101010101" pitchFamily="2" charset="-122"/>
                  </a:rPr>
                  <a:t>润湿线</a:t>
                </a:r>
                <a:endParaRPr lang="de-DE" altLang="zh-CN" sz="1200" b="0" dirty="0">
                  <a:latin typeface="宋体" panose="02010600030101010101" pitchFamily="2" charset="-122"/>
                  <a:ea typeface="宋体" panose="02010600030101010101" pitchFamily="2" charset="-122"/>
                </a:endParaRPr>
              </a:p>
            </p:txBody>
          </p:sp>
          <p:sp>
            <p:nvSpPr>
              <p:cNvPr id="10269" name="Rectangle 79"/>
              <p:cNvSpPr>
                <a:spLocks noChangeArrowheads="1"/>
              </p:cNvSpPr>
              <p:nvPr/>
            </p:nvSpPr>
            <p:spPr bwMode="auto">
              <a:xfrm>
                <a:off x="3293" y="1977"/>
                <a:ext cx="38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a:r>
                  <a:rPr lang="zh-CN" altLang="en-US" sz="1200" b="0" dirty="0">
                    <a:solidFill>
                      <a:srgbClr val="000000"/>
                    </a:solidFill>
                    <a:latin typeface="宋体" panose="02010600030101010101" pitchFamily="2" charset="-122"/>
                    <a:ea typeface="宋体" panose="02010600030101010101" pitchFamily="2" charset="-122"/>
                  </a:rPr>
                  <a:t>长度</a:t>
                </a:r>
                <a:r>
                  <a:rPr lang="de-DE" altLang="zh-CN" sz="1200" b="0" dirty="0">
                    <a:solidFill>
                      <a:srgbClr val="000000"/>
                    </a:solidFill>
                    <a:latin typeface="宋体" panose="02010600030101010101" pitchFamily="2" charset="-122"/>
                    <a:ea typeface="宋体" panose="02010600030101010101" pitchFamily="2" charset="-122"/>
                  </a:rPr>
                  <a:t>, mm</a:t>
                </a:r>
                <a:endParaRPr lang="de-DE" altLang="zh-CN" sz="1200" b="0" dirty="0">
                  <a:latin typeface="宋体" panose="02010600030101010101" pitchFamily="2" charset="-122"/>
                  <a:ea typeface="宋体" panose="02010600030101010101" pitchFamily="2" charset="-122"/>
                </a:endParaRPr>
              </a:p>
            </p:txBody>
          </p:sp>
          <p:sp>
            <p:nvSpPr>
              <p:cNvPr id="10270" name="Freeform 80"/>
              <p:cNvSpPr>
                <a:spLocks/>
              </p:cNvSpPr>
              <p:nvPr/>
            </p:nvSpPr>
            <p:spPr bwMode="auto">
              <a:xfrm>
                <a:off x="2540" y="1943"/>
                <a:ext cx="372" cy="247"/>
              </a:xfrm>
              <a:custGeom>
                <a:avLst/>
                <a:gdLst>
                  <a:gd name="T0" fmla="*/ 362 w 1487"/>
                  <a:gd name="T1" fmla="*/ 0 h 988"/>
                  <a:gd name="T2" fmla="*/ 70 w 1487"/>
                  <a:gd name="T3" fmla="*/ 191 h 988"/>
                  <a:gd name="T4" fmla="*/ 59 w 1487"/>
                  <a:gd name="T5" fmla="*/ 174 h 988"/>
                  <a:gd name="T6" fmla="*/ 0 w 1487"/>
                  <a:gd name="T7" fmla="*/ 247 h 988"/>
                  <a:gd name="T8" fmla="*/ 90 w 1487"/>
                  <a:gd name="T9" fmla="*/ 221 h 988"/>
                  <a:gd name="T10" fmla="*/ 80 w 1487"/>
                  <a:gd name="T11" fmla="*/ 206 h 988"/>
                  <a:gd name="T12" fmla="*/ 372 w 1487"/>
                  <a:gd name="T13" fmla="*/ 15 h 988"/>
                  <a:gd name="T14" fmla="*/ 362 w 1487"/>
                  <a:gd name="T15" fmla="*/ 0 h 988"/>
                  <a:gd name="T16" fmla="*/ 0 60000 65536"/>
                  <a:gd name="T17" fmla="*/ 0 60000 65536"/>
                  <a:gd name="T18" fmla="*/ 0 60000 65536"/>
                  <a:gd name="T19" fmla="*/ 0 60000 65536"/>
                  <a:gd name="T20" fmla="*/ 0 60000 65536"/>
                  <a:gd name="T21" fmla="*/ 0 60000 65536"/>
                  <a:gd name="T22" fmla="*/ 0 60000 65536"/>
                  <a:gd name="T23" fmla="*/ 0 60000 65536"/>
                  <a:gd name="T24" fmla="*/ 0 w 1487"/>
                  <a:gd name="T25" fmla="*/ 0 h 988"/>
                  <a:gd name="T26" fmla="*/ 1487 w 1487"/>
                  <a:gd name="T27" fmla="*/ 988 h 9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7" h="988">
                    <a:moveTo>
                      <a:pt x="1447" y="0"/>
                    </a:moveTo>
                    <a:lnTo>
                      <a:pt x="279" y="762"/>
                    </a:lnTo>
                    <a:lnTo>
                      <a:pt x="237" y="696"/>
                    </a:lnTo>
                    <a:lnTo>
                      <a:pt x="0" y="988"/>
                    </a:lnTo>
                    <a:lnTo>
                      <a:pt x="360" y="885"/>
                    </a:lnTo>
                    <a:lnTo>
                      <a:pt x="318" y="822"/>
                    </a:lnTo>
                    <a:lnTo>
                      <a:pt x="1487" y="60"/>
                    </a:lnTo>
                    <a:lnTo>
                      <a:pt x="1447" y="0"/>
                    </a:lnTo>
                  </a:path>
                </a:pathLst>
              </a:custGeom>
              <a:noFill/>
              <a:ln w="1651">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grpSp>
      </p:grpSp>
      <p:sp>
        <p:nvSpPr>
          <p:cNvPr id="10253" name="Freeform 85"/>
          <p:cNvSpPr>
            <a:spLocks/>
          </p:cNvSpPr>
          <p:nvPr/>
        </p:nvSpPr>
        <p:spPr bwMode="auto">
          <a:xfrm>
            <a:off x="3963987" y="1752600"/>
            <a:ext cx="133350" cy="1190625"/>
          </a:xfrm>
          <a:custGeom>
            <a:avLst/>
            <a:gdLst>
              <a:gd name="T0" fmla="*/ 133350 w 334"/>
              <a:gd name="T1" fmla="*/ 0 h 2998"/>
              <a:gd name="T2" fmla="*/ 133350 w 334"/>
              <a:gd name="T3" fmla="*/ 1175137 h 2998"/>
              <a:gd name="T4" fmla="*/ 132951 w 334"/>
              <a:gd name="T5" fmla="*/ 1176725 h 2998"/>
              <a:gd name="T6" fmla="*/ 132152 w 334"/>
              <a:gd name="T7" fmla="*/ 1178314 h 2998"/>
              <a:gd name="T8" fmla="*/ 130156 w 334"/>
              <a:gd name="T9" fmla="*/ 1179902 h 2998"/>
              <a:gd name="T10" fmla="*/ 128160 w 334"/>
              <a:gd name="T11" fmla="*/ 1181094 h 2998"/>
              <a:gd name="T12" fmla="*/ 125365 w 334"/>
              <a:gd name="T13" fmla="*/ 1182682 h 2998"/>
              <a:gd name="T14" fmla="*/ 122171 w 334"/>
              <a:gd name="T15" fmla="*/ 1183476 h 2998"/>
              <a:gd name="T16" fmla="*/ 118178 w 334"/>
              <a:gd name="T17" fmla="*/ 1185065 h 2998"/>
              <a:gd name="T18" fmla="*/ 113787 w 334"/>
              <a:gd name="T19" fmla="*/ 1186256 h 2998"/>
              <a:gd name="T20" fmla="*/ 103805 w 334"/>
              <a:gd name="T21" fmla="*/ 1188242 h 2998"/>
              <a:gd name="T22" fmla="*/ 92626 w 334"/>
              <a:gd name="T23" fmla="*/ 1189434 h 2998"/>
              <a:gd name="T24" fmla="*/ 80250 w 334"/>
              <a:gd name="T25" fmla="*/ 1190228 h 2998"/>
              <a:gd name="T26" fmla="*/ 67074 w 334"/>
              <a:gd name="T27" fmla="*/ 1190625 h 2998"/>
              <a:gd name="T28" fmla="*/ 53500 w 334"/>
              <a:gd name="T29" fmla="*/ 1190228 h 2998"/>
              <a:gd name="T30" fmla="*/ 40724 w 334"/>
              <a:gd name="T31" fmla="*/ 1189434 h 2998"/>
              <a:gd name="T32" fmla="*/ 29545 w 334"/>
              <a:gd name="T33" fmla="*/ 1188242 h 2998"/>
              <a:gd name="T34" fmla="*/ 19563 w 334"/>
              <a:gd name="T35" fmla="*/ 1186256 h 2998"/>
              <a:gd name="T36" fmla="*/ 15571 w 334"/>
              <a:gd name="T37" fmla="*/ 1185065 h 2998"/>
              <a:gd name="T38" fmla="*/ 11578 w 334"/>
              <a:gd name="T39" fmla="*/ 1183476 h 2998"/>
              <a:gd name="T40" fmla="*/ 8384 w 334"/>
              <a:gd name="T41" fmla="*/ 1182682 h 2998"/>
              <a:gd name="T42" fmla="*/ 5190 w 334"/>
              <a:gd name="T43" fmla="*/ 1181094 h 2998"/>
              <a:gd name="T44" fmla="*/ 3194 w 334"/>
              <a:gd name="T45" fmla="*/ 1179902 h 2998"/>
              <a:gd name="T46" fmla="*/ 1597 w 334"/>
              <a:gd name="T47" fmla="*/ 1178314 h 2998"/>
              <a:gd name="T48" fmla="*/ 399 w 334"/>
              <a:gd name="T49" fmla="*/ 1176725 h 2998"/>
              <a:gd name="T50" fmla="*/ 0 w 334"/>
              <a:gd name="T51" fmla="*/ 1175137 h 2998"/>
              <a:gd name="T52" fmla="*/ 0 w 334"/>
              <a:gd name="T53" fmla="*/ 0 h 2998"/>
              <a:gd name="T54" fmla="*/ 133350 w 334"/>
              <a:gd name="T55" fmla="*/ 0 h 29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4"/>
              <a:gd name="T85" fmla="*/ 0 h 2998"/>
              <a:gd name="T86" fmla="*/ 334 w 334"/>
              <a:gd name="T87" fmla="*/ 2998 h 29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4" h="2998">
                <a:moveTo>
                  <a:pt x="334" y="0"/>
                </a:moveTo>
                <a:lnTo>
                  <a:pt x="334" y="2959"/>
                </a:lnTo>
                <a:lnTo>
                  <a:pt x="333" y="2963"/>
                </a:lnTo>
                <a:lnTo>
                  <a:pt x="331" y="2967"/>
                </a:lnTo>
                <a:lnTo>
                  <a:pt x="326" y="2971"/>
                </a:lnTo>
                <a:lnTo>
                  <a:pt x="321" y="2974"/>
                </a:lnTo>
                <a:lnTo>
                  <a:pt x="314" y="2978"/>
                </a:lnTo>
                <a:lnTo>
                  <a:pt x="306" y="2980"/>
                </a:lnTo>
                <a:lnTo>
                  <a:pt x="296" y="2984"/>
                </a:lnTo>
                <a:lnTo>
                  <a:pt x="285" y="2987"/>
                </a:lnTo>
                <a:lnTo>
                  <a:pt x="260" y="2992"/>
                </a:lnTo>
                <a:lnTo>
                  <a:pt x="232" y="2995"/>
                </a:lnTo>
                <a:lnTo>
                  <a:pt x="201" y="2997"/>
                </a:lnTo>
                <a:lnTo>
                  <a:pt x="168" y="2998"/>
                </a:lnTo>
                <a:lnTo>
                  <a:pt x="134" y="2997"/>
                </a:lnTo>
                <a:lnTo>
                  <a:pt x="102" y="2995"/>
                </a:lnTo>
                <a:lnTo>
                  <a:pt x="74" y="2992"/>
                </a:lnTo>
                <a:lnTo>
                  <a:pt x="49" y="2987"/>
                </a:lnTo>
                <a:lnTo>
                  <a:pt x="39" y="2984"/>
                </a:lnTo>
                <a:lnTo>
                  <a:pt x="29" y="2980"/>
                </a:lnTo>
                <a:lnTo>
                  <a:pt x="21" y="2978"/>
                </a:lnTo>
                <a:lnTo>
                  <a:pt x="13" y="2974"/>
                </a:lnTo>
                <a:lnTo>
                  <a:pt x="8" y="2971"/>
                </a:lnTo>
                <a:lnTo>
                  <a:pt x="4" y="2967"/>
                </a:lnTo>
                <a:lnTo>
                  <a:pt x="1" y="2963"/>
                </a:lnTo>
                <a:lnTo>
                  <a:pt x="0" y="2959"/>
                </a:lnTo>
                <a:lnTo>
                  <a:pt x="0" y="0"/>
                </a:lnTo>
                <a:lnTo>
                  <a:pt x="334"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54" name="Freeform 86"/>
          <p:cNvSpPr>
            <a:spLocks/>
          </p:cNvSpPr>
          <p:nvPr/>
        </p:nvSpPr>
        <p:spPr bwMode="auto">
          <a:xfrm>
            <a:off x="3963987" y="1752600"/>
            <a:ext cx="133350" cy="1190625"/>
          </a:xfrm>
          <a:custGeom>
            <a:avLst/>
            <a:gdLst>
              <a:gd name="T0" fmla="*/ 133350 w 334"/>
              <a:gd name="T1" fmla="*/ 0 h 2998"/>
              <a:gd name="T2" fmla="*/ 133350 w 334"/>
              <a:gd name="T3" fmla="*/ 1175137 h 2998"/>
              <a:gd name="T4" fmla="*/ 132951 w 334"/>
              <a:gd name="T5" fmla="*/ 1176725 h 2998"/>
              <a:gd name="T6" fmla="*/ 132152 w 334"/>
              <a:gd name="T7" fmla="*/ 1178314 h 2998"/>
              <a:gd name="T8" fmla="*/ 130156 w 334"/>
              <a:gd name="T9" fmla="*/ 1179902 h 2998"/>
              <a:gd name="T10" fmla="*/ 128160 w 334"/>
              <a:gd name="T11" fmla="*/ 1181094 h 2998"/>
              <a:gd name="T12" fmla="*/ 125365 w 334"/>
              <a:gd name="T13" fmla="*/ 1182682 h 2998"/>
              <a:gd name="T14" fmla="*/ 122171 w 334"/>
              <a:gd name="T15" fmla="*/ 1183476 h 2998"/>
              <a:gd name="T16" fmla="*/ 118178 w 334"/>
              <a:gd name="T17" fmla="*/ 1185065 h 2998"/>
              <a:gd name="T18" fmla="*/ 113787 w 334"/>
              <a:gd name="T19" fmla="*/ 1186256 h 2998"/>
              <a:gd name="T20" fmla="*/ 103805 w 334"/>
              <a:gd name="T21" fmla="*/ 1188242 h 2998"/>
              <a:gd name="T22" fmla="*/ 92626 w 334"/>
              <a:gd name="T23" fmla="*/ 1189434 h 2998"/>
              <a:gd name="T24" fmla="*/ 80250 w 334"/>
              <a:gd name="T25" fmla="*/ 1190228 h 2998"/>
              <a:gd name="T26" fmla="*/ 67074 w 334"/>
              <a:gd name="T27" fmla="*/ 1190625 h 2998"/>
              <a:gd name="T28" fmla="*/ 53500 w 334"/>
              <a:gd name="T29" fmla="*/ 1190228 h 2998"/>
              <a:gd name="T30" fmla="*/ 40724 w 334"/>
              <a:gd name="T31" fmla="*/ 1189434 h 2998"/>
              <a:gd name="T32" fmla="*/ 29545 w 334"/>
              <a:gd name="T33" fmla="*/ 1188242 h 2998"/>
              <a:gd name="T34" fmla="*/ 19563 w 334"/>
              <a:gd name="T35" fmla="*/ 1186256 h 2998"/>
              <a:gd name="T36" fmla="*/ 15571 w 334"/>
              <a:gd name="T37" fmla="*/ 1185065 h 2998"/>
              <a:gd name="T38" fmla="*/ 11578 w 334"/>
              <a:gd name="T39" fmla="*/ 1183476 h 2998"/>
              <a:gd name="T40" fmla="*/ 8384 w 334"/>
              <a:gd name="T41" fmla="*/ 1182682 h 2998"/>
              <a:gd name="T42" fmla="*/ 5190 w 334"/>
              <a:gd name="T43" fmla="*/ 1181094 h 2998"/>
              <a:gd name="T44" fmla="*/ 3194 w 334"/>
              <a:gd name="T45" fmla="*/ 1179902 h 2998"/>
              <a:gd name="T46" fmla="*/ 1597 w 334"/>
              <a:gd name="T47" fmla="*/ 1178314 h 2998"/>
              <a:gd name="T48" fmla="*/ 399 w 334"/>
              <a:gd name="T49" fmla="*/ 1176725 h 2998"/>
              <a:gd name="T50" fmla="*/ 0 w 334"/>
              <a:gd name="T51" fmla="*/ 1175137 h 2998"/>
              <a:gd name="T52" fmla="*/ 0 w 334"/>
              <a:gd name="T53" fmla="*/ 0 h 29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4"/>
              <a:gd name="T82" fmla="*/ 0 h 2998"/>
              <a:gd name="T83" fmla="*/ 334 w 334"/>
              <a:gd name="T84" fmla="*/ 2998 h 29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4" h="2998">
                <a:moveTo>
                  <a:pt x="334" y="0"/>
                </a:moveTo>
                <a:lnTo>
                  <a:pt x="334" y="2959"/>
                </a:lnTo>
                <a:lnTo>
                  <a:pt x="333" y="2963"/>
                </a:lnTo>
                <a:lnTo>
                  <a:pt x="331" y="2967"/>
                </a:lnTo>
                <a:lnTo>
                  <a:pt x="326" y="2971"/>
                </a:lnTo>
                <a:lnTo>
                  <a:pt x="321" y="2974"/>
                </a:lnTo>
                <a:lnTo>
                  <a:pt x="314" y="2978"/>
                </a:lnTo>
                <a:lnTo>
                  <a:pt x="306" y="2980"/>
                </a:lnTo>
                <a:lnTo>
                  <a:pt x="296" y="2984"/>
                </a:lnTo>
                <a:lnTo>
                  <a:pt x="285" y="2987"/>
                </a:lnTo>
                <a:lnTo>
                  <a:pt x="260" y="2992"/>
                </a:lnTo>
                <a:lnTo>
                  <a:pt x="232" y="2995"/>
                </a:lnTo>
                <a:lnTo>
                  <a:pt x="201" y="2997"/>
                </a:lnTo>
                <a:lnTo>
                  <a:pt x="168" y="2998"/>
                </a:lnTo>
                <a:lnTo>
                  <a:pt x="134" y="2997"/>
                </a:lnTo>
                <a:lnTo>
                  <a:pt x="102" y="2995"/>
                </a:lnTo>
                <a:lnTo>
                  <a:pt x="74" y="2992"/>
                </a:lnTo>
                <a:lnTo>
                  <a:pt x="49" y="2987"/>
                </a:lnTo>
                <a:lnTo>
                  <a:pt x="39" y="2984"/>
                </a:lnTo>
                <a:lnTo>
                  <a:pt x="29" y="2980"/>
                </a:lnTo>
                <a:lnTo>
                  <a:pt x="21" y="2978"/>
                </a:lnTo>
                <a:lnTo>
                  <a:pt x="13" y="2974"/>
                </a:lnTo>
                <a:lnTo>
                  <a:pt x="8" y="2971"/>
                </a:lnTo>
                <a:lnTo>
                  <a:pt x="4" y="2967"/>
                </a:lnTo>
                <a:lnTo>
                  <a:pt x="1" y="2963"/>
                </a:lnTo>
                <a:lnTo>
                  <a:pt x="0" y="2959"/>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55" name="Freeform 87"/>
          <p:cNvSpPr>
            <a:spLocks/>
          </p:cNvSpPr>
          <p:nvPr/>
        </p:nvSpPr>
        <p:spPr bwMode="auto">
          <a:xfrm>
            <a:off x="3967162" y="1752600"/>
            <a:ext cx="125413" cy="1190625"/>
          </a:xfrm>
          <a:custGeom>
            <a:avLst/>
            <a:gdLst>
              <a:gd name="T0" fmla="*/ 0 w 316"/>
              <a:gd name="T1" fmla="*/ 0 h 2998"/>
              <a:gd name="T2" fmla="*/ 0 w 316"/>
              <a:gd name="T3" fmla="*/ 1176328 h 2998"/>
              <a:gd name="T4" fmla="*/ 397 w 316"/>
              <a:gd name="T5" fmla="*/ 1177519 h 2998"/>
              <a:gd name="T6" fmla="*/ 1588 w 316"/>
              <a:gd name="T7" fmla="*/ 1179108 h 2998"/>
              <a:gd name="T8" fmla="*/ 2778 w 316"/>
              <a:gd name="T9" fmla="*/ 1180299 h 2998"/>
              <a:gd name="T10" fmla="*/ 5159 w 316"/>
              <a:gd name="T11" fmla="*/ 1181888 h 2998"/>
              <a:gd name="T12" fmla="*/ 10716 w 316"/>
              <a:gd name="T13" fmla="*/ 1183874 h 2998"/>
              <a:gd name="T14" fmla="*/ 18653 w 316"/>
              <a:gd name="T15" fmla="*/ 1186256 h 2998"/>
              <a:gd name="T16" fmla="*/ 28178 w 316"/>
              <a:gd name="T17" fmla="*/ 1188242 h 2998"/>
              <a:gd name="T18" fmla="*/ 38894 w 316"/>
              <a:gd name="T19" fmla="*/ 1189434 h 2998"/>
              <a:gd name="T20" fmla="*/ 50800 w 316"/>
              <a:gd name="T21" fmla="*/ 1190228 h 2998"/>
              <a:gd name="T22" fmla="*/ 63103 w 316"/>
              <a:gd name="T23" fmla="*/ 1190625 h 2998"/>
              <a:gd name="T24" fmla="*/ 75407 w 316"/>
              <a:gd name="T25" fmla="*/ 1190228 h 2998"/>
              <a:gd name="T26" fmla="*/ 87313 w 316"/>
              <a:gd name="T27" fmla="*/ 1189434 h 2998"/>
              <a:gd name="T28" fmla="*/ 97632 w 316"/>
              <a:gd name="T29" fmla="*/ 1188242 h 2998"/>
              <a:gd name="T30" fmla="*/ 107157 w 316"/>
              <a:gd name="T31" fmla="*/ 1186256 h 2998"/>
              <a:gd name="T32" fmla="*/ 114697 w 316"/>
              <a:gd name="T33" fmla="*/ 1183874 h 2998"/>
              <a:gd name="T34" fmla="*/ 120650 w 316"/>
              <a:gd name="T35" fmla="*/ 1181888 h 2998"/>
              <a:gd name="T36" fmla="*/ 122238 w 316"/>
              <a:gd name="T37" fmla="*/ 1180299 h 2998"/>
              <a:gd name="T38" fmla="*/ 124222 w 316"/>
              <a:gd name="T39" fmla="*/ 1179108 h 2998"/>
              <a:gd name="T40" fmla="*/ 125016 w 316"/>
              <a:gd name="T41" fmla="*/ 1177519 h 2998"/>
              <a:gd name="T42" fmla="*/ 125413 w 316"/>
              <a:gd name="T43" fmla="*/ 1176328 h 2998"/>
              <a:gd name="T44" fmla="*/ 125413 w 316"/>
              <a:gd name="T45" fmla="*/ 0 h 2998"/>
              <a:gd name="T46" fmla="*/ 0 w 316"/>
              <a:gd name="T47" fmla="*/ 0 h 29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6"/>
              <a:gd name="T73" fmla="*/ 0 h 2998"/>
              <a:gd name="T74" fmla="*/ 316 w 316"/>
              <a:gd name="T75" fmla="*/ 2998 h 29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6" h="2998">
                <a:moveTo>
                  <a:pt x="0" y="0"/>
                </a:moveTo>
                <a:lnTo>
                  <a:pt x="0" y="2962"/>
                </a:lnTo>
                <a:lnTo>
                  <a:pt x="1" y="2965"/>
                </a:lnTo>
                <a:lnTo>
                  <a:pt x="4" y="2969"/>
                </a:lnTo>
                <a:lnTo>
                  <a:pt x="7" y="2972"/>
                </a:lnTo>
                <a:lnTo>
                  <a:pt x="13" y="2976"/>
                </a:lnTo>
                <a:lnTo>
                  <a:pt x="27" y="2981"/>
                </a:lnTo>
                <a:lnTo>
                  <a:pt x="47" y="2987"/>
                </a:lnTo>
                <a:lnTo>
                  <a:pt x="71" y="2992"/>
                </a:lnTo>
                <a:lnTo>
                  <a:pt x="98" y="2995"/>
                </a:lnTo>
                <a:lnTo>
                  <a:pt x="128" y="2997"/>
                </a:lnTo>
                <a:lnTo>
                  <a:pt x="159" y="2998"/>
                </a:lnTo>
                <a:lnTo>
                  <a:pt x="190" y="2997"/>
                </a:lnTo>
                <a:lnTo>
                  <a:pt x="220" y="2995"/>
                </a:lnTo>
                <a:lnTo>
                  <a:pt x="246" y="2992"/>
                </a:lnTo>
                <a:lnTo>
                  <a:pt x="270" y="2987"/>
                </a:lnTo>
                <a:lnTo>
                  <a:pt x="289" y="2981"/>
                </a:lnTo>
                <a:lnTo>
                  <a:pt x="304" y="2976"/>
                </a:lnTo>
                <a:lnTo>
                  <a:pt x="308" y="2972"/>
                </a:lnTo>
                <a:lnTo>
                  <a:pt x="313" y="2969"/>
                </a:lnTo>
                <a:lnTo>
                  <a:pt x="315" y="2965"/>
                </a:lnTo>
                <a:lnTo>
                  <a:pt x="316" y="2962"/>
                </a:lnTo>
                <a:lnTo>
                  <a:pt x="316" y="0"/>
                </a:lnTo>
                <a:lnTo>
                  <a:pt x="0"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56" name="Freeform 88"/>
          <p:cNvSpPr>
            <a:spLocks/>
          </p:cNvSpPr>
          <p:nvPr/>
        </p:nvSpPr>
        <p:spPr bwMode="auto">
          <a:xfrm>
            <a:off x="3970337" y="1752600"/>
            <a:ext cx="120650" cy="1190625"/>
          </a:xfrm>
          <a:custGeom>
            <a:avLst/>
            <a:gdLst>
              <a:gd name="T0" fmla="*/ 0 w 305"/>
              <a:gd name="T1" fmla="*/ 0 h 2998"/>
              <a:gd name="T2" fmla="*/ 0 w 305"/>
              <a:gd name="T3" fmla="*/ 1177519 h 2998"/>
              <a:gd name="T4" fmla="*/ 396 w 305"/>
              <a:gd name="T5" fmla="*/ 1179108 h 2998"/>
              <a:gd name="T6" fmla="*/ 1582 w 305"/>
              <a:gd name="T7" fmla="*/ 1180299 h 2998"/>
              <a:gd name="T8" fmla="*/ 3165 w 305"/>
              <a:gd name="T9" fmla="*/ 1181094 h 2998"/>
              <a:gd name="T10" fmla="*/ 5538 w 305"/>
              <a:gd name="T11" fmla="*/ 1182682 h 2998"/>
              <a:gd name="T12" fmla="*/ 11076 w 305"/>
              <a:gd name="T13" fmla="*/ 1185065 h 2998"/>
              <a:gd name="T14" fmla="*/ 18988 w 305"/>
              <a:gd name="T15" fmla="*/ 1186654 h 2998"/>
              <a:gd name="T16" fmla="*/ 27690 w 305"/>
              <a:gd name="T17" fmla="*/ 1188639 h 2998"/>
              <a:gd name="T18" fmla="*/ 37580 w 305"/>
              <a:gd name="T19" fmla="*/ 1189831 h 2998"/>
              <a:gd name="T20" fmla="*/ 49051 w 305"/>
              <a:gd name="T21" fmla="*/ 1190228 h 2998"/>
              <a:gd name="T22" fmla="*/ 60523 w 305"/>
              <a:gd name="T23" fmla="*/ 1190625 h 2998"/>
              <a:gd name="T24" fmla="*/ 71994 w 305"/>
              <a:gd name="T25" fmla="*/ 1190228 h 2998"/>
              <a:gd name="T26" fmla="*/ 82675 w 305"/>
              <a:gd name="T27" fmla="*/ 1189831 h 2998"/>
              <a:gd name="T28" fmla="*/ 92960 w 305"/>
              <a:gd name="T29" fmla="*/ 1188639 h 2998"/>
              <a:gd name="T30" fmla="*/ 101662 w 305"/>
              <a:gd name="T31" fmla="*/ 1186654 h 2998"/>
              <a:gd name="T32" fmla="*/ 109178 w 305"/>
              <a:gd name="T33" fmla="*/ 1185065 h 2998"/>
              <a:gd name="T34" fmla="*/ 114716 w 305"/>
              <a:gd name="T35" fmla="*/ 1182682 h 2998"/>
              <a:gd name="T36" fmla="*/ 116694 w 305"/>
              <a:gd name="T37" fmla="*/ 1181094 h 2998"/>
              <a:gd name="T38" fmla="*/ 118672 w 305"/>
              <a:gd name="T39" fmla="*/ 1180299 h 2998"/>
              <a:gd name="T40" fmla="*/ 119463 w 305"/>
              <a:gd name="T41" fmla="*/ 1179108 h 2998"/>
              <a:gd name="T42" fmla="*/ 120650 w 305"/>
              <a:gd name="T43" fmla="*/ 1177519 h 2998"/>
              <a:gd name="T44" fmla="*/ 120650 w 305"/>
              <a:gd name="T45" fmla="*/ 0 h 2998"/>
              <a:gd name="T46" fmla="*/ 0 w 305"/>
              <a:gd name="T47" fmla="*/ 0 h 29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5"/>
              <a:gd name="T73" fmla="*/ 0 h 2998"/>
              <a:gd name="T74" fmla="*/ 305 w 305"/>
              <a:gd name="T75" fmla="*/ 2998 h 29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5" h="2998">
                <a:moveTo>
                  <a:pt x="0" y="0"/>
                </a:moveTo>
                <a:lnTo>
                  <a:pt x="0" y="2965"/>
                </a:lnTo>
                <a:lnTo>
                  <a:pt x="1" y="2969"/>
                </a:lnTo>
                <a:lnTo>
                  <a:pt x="4" y="2972"/>
                </a:lnTo>
                <a:lnTo>
                  <a:pt x="8" y="2974"/>
                </a:lnTo>
                <a:lnTo>
                  <a:pt x="14" y="2978"/>
                </a:lnTo>
                <a:lnTo>
                  <a:pt x="28" y="2984"/>
                </a:lnTo>
                <a:lnTo>
                  <a:pt x="48" y="2988"/>
                </a:lnTo>
                <a:lnTo>
                  <a:pt x="70" y="2993"/>
                </a:lnTo>
                <a:lnTo>
                  <a:pt x="95" y="2996"/>
                </a:lnTo>
                <a:lnTo>
                  <a:pt x="124" y="2997"/>
                </a:lnTo>
                <a:lnTo>
                  <a:pt x="153" y="2998"/>
                </a:lnTo>
                <a:lnTo>
                  <a:pt x="182" y="2997"/>
                </a:lnTo>
                <a:lnTo>
                  <a:pt x="209" y="2996"/>
                </a:lnTo>
                <a:lnTo>
                  <a:pt x="235" y="2993"/>
                </a:lnTo>
                <a:lnTo>
                  <a:pt x="257" y="2988"/>
                </a:lnTo>
                <a:lnTo>
                  <a:pt x="276" y="2984"/>
                </a:lnTo>
                <a:lnTo>
                  <a:pt x="290" y="2978"/>
                </a:lnTo>
                <a:lnTo>
                  <a:pt x="295" y="2974"/>
                </a:lnTo>
                <a:lnTo>
                  <a:pt x="300" y="2972"/>
                </a:lnTo>
                <a:lnTo>
                  <a:pt x="302" y="2969"/>
                </a:lnTo>
                <a:lnTo>
                  <a:pt x="305" y="2965"/>
                </a:lnTo>
                <a:lnTo>
                  <a:pt x="305" y="0"/>
                </a:lnTo>
                <a:lnTo>
                  <a:pt x="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57" name="Freeform 89"/>
          <p:cNvSpPr>
            <a:spLocks/>
          </p:cNvSpPr>
          <p:nvPr/>
        </p:nvSpPr>
        <p:spPr bwMode="auto">
          <a:xfrm>
            <a:off x="3973512" y="1752600"/>
            <a:ext cx="114300" cy="1190625"/>
          </a:xfrm>
          <a:custGeom>
            <a:avLst/>
            <a:gdLst>
              <a:gd name="T0" fmla="*/ 0 w 286"/>
              <a:gd name="T1" fmla="*/ 0 h 2998"/>
              <a:gd name="T2" fmla="*/ 0 w 286"/>
              <a:gd name="T3" fmla="*/ 1178711 h 2998"/>
              <a:gd name="T4" fmla="*/ 400 w 286"/>
              <a:gd name="T5" fmla="*/ 1179902 h 2998"/>
              <a:gd name="T6" fmla="*/ 1998 w 286"/>
              <a:gd name="T7" fmla="*/ 1180697 h 2998"/>
              <a:gd name="T8" fmla="*/ 3197 w 286"/>
              <a:gd name="T9" fmla="*/ 1182285 h 2998"/>
              <a:gd name="T10" fmla="*/ 5595 w 286"/>
              <a:gd name="T11" fmla="*/ 1183079 h 2998"/>
              <a:gd name="T12" fmla="*/ 10791 w 286"/>
              <a:gd name="T13" fmla="*/ 1185462 h 2998"/>
              <a:gd name="T14" fmla="*/ 17984 w 286"/>
              <a:gd name="T15" fmla="*/ 1187051 h 2998"/>
              <a:gd name="T16" fmla="*/ 26777 w 286"/>
              <a:gd name="T17" fmla="*/ 1188639 h 2998"/>
              <a:gd name="T18" fmla="*/ 36368 w 286"/>
              <a:gd name="T19" fmla="*/ 1189831 h 2998"/>
              <a:gd name="T20" fmla="*/ 46759 w 286"/>
              <a:gd name="T21" fmla="*/ 1190228 h 2998"/>
              <a:gd name="T22" fmla="*/ 57550 w 286"/>
              <a:gd name="T23" fmla="*/ 1190625 h 2998"/>
              <a:gd name="T24" fmla="*/ 68740 w 286"/>
              <a:gd name="T25" fmla="*/ 1190228 h 2998"/>
              <a:gd name="T26" fmla="*/ 78731 w 286"/>
              <a:gd name="T27" fmla="*/ 1189831 h 2998"/>
              <a:gd name="T28" fmla="*/ 88323 w 286"/>
              <a:gd name="T29" fmla="*/ 1188639 h 2998"/>
              <a:gd name="T30" fmla="*/ 96316 w 286"/>
              <a:gd name="T31" fmla="*/ 1187051 h 2998"/>
              <a:gd name="T32" fmla="*/ 103509 w 286"/>
              <a:gd name="T33" fmla="*/ 1185462 h 2998"/>
              <a:gd name="T34" fmla="*/ 109105 w 286"/>
              <a:gd name="T35" fmla="*/ 1183079 h 2998"/>
              <a:gd name="T36" fmla="*/ 111502 w 286"/>
              <a:gd name="T37" fmla="*/ 1182285 h 2998"/>
              <a:gd name="T38" fmla="*/ 112701 w 286"/>
              <a:gd name="T39" fmla="*/ 1180697 h 2998"/>
              <a:gd name="T40" fmla="*/ 113501 w 286"/>
              <a:gd name="T41" fmla="*/ 1179902 h 2998"/>
              <a:gd name="T42" fmla="*/ 114300 w 286"/>
              <a:gd name="T43" fmla="*/ 1178711 h 2998"/>
              <a:gd name="T44" fmla="*/ 114300 w 286"/>
              <a:gd name="T45" fmla="*/ 0 h 2998"/>
              <a:gd name="T46" fmla="*/ 0 w 286"/>
              <a:gd name="T47" fmla="*/ 0 h 29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6"/>
              <a:gd name="T73" fmla="*/ 0 h 2998"/>
              <a:gd name="T74" fmla="*/ 286 w 286"/>
              <a:gd name="T75" fmla="*/ 2998 h 29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6" h="2998">
                <a:moveTo>
                  <a:pt x="0" y="0"/>
                </a:moveTo>
                <a:lnTo>
                  <a:pt x="0" y="2968"/>
                </a:lnTo>
                <a:lnTo>
                  <a:pt x="1" y="2971"/>
                </a:lnTo>
                <a:lnTo>
                  <a:pt x="5" y="2973"/>
                </a:lnTo>
                <a:lnTo>
                  <a:pt x="8" y="2977"/>
                </a:lnTo>
                <a:lnTo>
                  <a:pt x="14" y="2979"/>
                </a:lnTo>
                <a:lnTo>
                  <a:pt x="27" y="2985"/>
                </a:lnTo>
                <a:lnTo>
                  <a:pt x="45" y="2989"/>
                </a:lnTo>
                <a:lnTo>
                  <a:pt x="67" y="2993"/>
                </a:lnTo>
                <a:lnTo>
                  <a:pt x="91" y="2996"/>
                </a:lnTo>
                <a:lnTo>
                  <a:pt x="117" y="2997"/>
                </a:lnTo>
                <a:lnTo>
                  <a:pt x="144" y="2998"/>
                </a:lnTo>
                <a:lnTo>
                  <a:pt x="172" y="2997"/>
                </a:lnTo>
                <a:lnTo>
                  <a:pt x="197" y="2996"/>
                </a:lnTo>
                <a:lnTo>
                  <a:pt x="221" y="2993"/>
                </a:lnTo>
                <a:lnTo>
                  <a:pt x="241" y="2989"/>
                </a:lnTo>
                <a:lnTo>
                  <a:pt x="259" y="2985"/>
                </a:lnTo>
                <a:lnTo>
                  <a:pt x="273" y="2979"/>
                </a:lnTo>
                <a:lnTo>
                  <a:pt x="279" y="2977"/>
                </a:lnTo>
                <a:lnTo>
                  <a:pt x="282" y="2973"/>
                </a:lnTo>
                <a:lnTo>
                  <a:pt x="284" y="2971"/>
                </a:lnTo>
                <a:lnTo>
                  <a:pt x="286" y="2968"/>
                </a:lnTo>
                <a:lnTo>
                  <a:pt x="286" y="0"/>
                </a:lnTo>
                <a:lnTo>
                  <a:pt x="0"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58" name="Freeform 90"/>
          <p:cNvSpPr>
            <a:spLocks/>
          </p:cNvSpPr>
          <p:nvPr/>
        </p:nvSpPr>
        <p:spPr bwMode="auto">
          <a:xfrm>
            <a:off x="3975100" y="1752600"/>
            <a:ext cx="109537" cy="1190625"/>
          </a:xfrm>
          <a:custGeom>
            <a:avLst/>
            <a:gdLst>
              <a:gd name="T0" fmla="*/ 0 w 274"/>
              <a:gd name="T1" fmla="*/ 0 h 2998"/>
              <a:gd name="T2" fmla="*/ 0 w 274"/>
              <a:gd name="T3" fmla="*/ 1179902 h 2998"/>
              <a:gd name="T4" fmla="*/ 800 w 274"/>
              <a:gd name="T5" fmla="*/ 1180697 h 2998"/>
              <a:gd name="T6" fmla="*/ 1999 w 274"/>
              <a:gd name="T7" fmla="*/ 1182285 h 2998"/>
              <a:gd name="T8" fmla="*/ 3598 w 274"/>
              <a:gd name="T9" fmla="*/ 1183079 h 2998"/>
              <a:gd name="T10" fmla="*/ 5597 w 274"/>
              <a:gd name="T11" fmla="*/ 1183874 h 2998"/>
              <a:gd name="T12" fmla="*/ 11194 w 274"/>
              <a:gd name="T13" fmla="*/ 1185859 h 2998"/>
              <a:gd name="T14" fmla="*/ 17990 w 274"/>
              <a:gd name="T15" fmla="*/ 1187448 h 2998"/>
              <a:gd name="T16" fmla="*/ 26385 w 274"/>
              <a:gd name="T17" fmla="*/ 1189036 h 2998"/>
              <a:gd name="T18" fmla="*/ 35180 w 274"/>
              <a:gd name="T19" fmla="*/ 1189831 h 2998"/>
              <a:gd name="T20" fmla="*/ 45174 w 274"/>
              <a:gd name="T21" fmla="*/ 1190228 h 2998"/>
              <a:gd name="T22" fmla="*/ 55168 w 274"/>
              <a:gd name="T23" fmla="*/ 1190625 h 2998"/>
              <a:gd name="T24" fmla="*/ 65962 w 274"/>
              <a:gd name="T25" fmla="*/ 1190228 h 2998"/>
              <a:gd name="T26" fmla="*/ 75157 w 274"/>
              <a:gd name="T27" fmla="*/ 1189831 h 2998"/>
              <a:gd name="T28" fmla="*/ 83952 w 274"/>
              <a:gd name="T29" fmla="*/ 1189036 h 2998"/>
              <a:gd name="T30" fmla="*/ 91947 w 274"/>
              <a:gd name="T31" fmla="*/ 1187448 h 2998"/>
              <a:gd name="T32" fmla="*/ 98343 w 274"/>
              <a:gd name="T33" fmla="*/ 1185859 h 2998"/>
              <a:gd name="T34" fmla="*/ 103940 w 274"/>
              <a:gd name="T35" fmla="*/ 1183874 h 2998"/>
              <a:gd name="T36" fmla="*/ 106339 w 274"/>
              <a:gd name="T37" fmla="*/ 1183079 h 2998"/>
              <a:gd name="T38" fmla="*/ 107538 w 274"/>
              <a:gd name="T39" fmla="*/ 1182285 h 2998"/>
              <a:gd name="T40" fmla="*/ 109137 w 274"/>
              <a:gd name="T41" fmla="*/ 1180697 h 2998"/>
              <a:gd name="T42" fmla="*/ 109537 w 274"/>
              <a:gd name="T43" fmla="*/ 1179902 h 2998"/>
              <a:gd name="T44" fmla="*/ 109537 w 274"/>
              <a:gd name="T45" fmla="*/ 0 h 2998"/>
              <a:gd name="T46" fmla="*/ 0 w 274"/>
              <a:gd name="T47" fmla="*/ 0 h 29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4"/>
              <a:gd name="T73" fmla="*/ 0 h 2998"/>
              <a:gd name="T74" fmla="*/ 274 w 274"/>
              <a:gd name="T75" fmla="*/ 2998 h 29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4" h="2998">
                <a:moveTo>
                  <a:pt x="0" y="0"/>
                </a:moveTo>
                <a:lnTo>
                  <a:pt x="0" y="2971"/>
                </a:lnTo>
                <a:lnTo>
                  <a:pt x="2" y="2973"/>
                </a:lnTo>
                <a:lnTo>
                  <a:pt x="5" y="2977"/>
                </a:lnTo>
                <a:lnTo>
                  <a:pt x="9" y="2979"/>
                </a:lnTo>
                <a:lnTo>
                  <a:pt x="14" y="2981"/>
                </a:lnTo>
                <a:lnTo>
                  <a:pt x="28" y="2986"/>
                </a:lnTo>
                <a:lnTo>
                  <a:pt x="45" y="2990"/>
                </a:lnTo>
                <a:lnTo>
                  <a:pt x="66" y="2994"/>
                </a:lnTo>
                <a:lnTo>
                  <a:pt x="88" y="2996"/>
                </a:lnTo>
                <a:lnTo>
                  <a:pt x="113" y="2997"/>
                </a:lnTo>
                <a:lnTo>
                  <a:pt x="138" y="2998"/>
                </a:lnTo>
                <a:lnTo>
                  <a:pt x="165" y="2997"/>
                </a:lnTo>
                <a:lnTo>
                  <a:pt x="188" y="2996"/>
                </a:lnTo>
                <a:lnTo>
                  <a:pt x="210" y="2994"/>
                </a:lnTo>
                <a:lnTo>
                  <a:pt x="230" y="2990"/>
                </a:lnTo>
                <a:lnTo>
                  <a:pt x="246" y="2986"/>
                </a:lnTo>
                <a:lnTo>
                  <a:pt x="260" y="2981"/>
                </a:lnTo>
                <a:lnTo>
                  <a:pt x="266" y="2979"/>
                </a:lnTo>
                <a:lnTo>
                  <a:pt x="269" y="2977"/>
                </a:lnTo>
                <a:lnTo>
                  <a:pt x="273" y="2973"/>
                </a:lnTo>
                <a:lnTo>
                  <a:pt x="274" y="2971"/>
                </a:lnTo>
                <a:lnTo>
                  <a:pt x="274" y="0"/>
                </a:lnTo>
                <a:lnTo>
                  <a:pt x="0"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59" name="Freeform 91"/>
          <p:cNvSpPr>
            <a:spLocks/>
          </p:cNvSpPr>
          <p:nvPr/>
        </p:nvSpPr>
        <p:spPr bwMode="auto">
          <a:xfrm>
            <a:off x="3978275" y="1752600"/>
            <a:ext cx="103187" cy="1190625"/>
          </a:xfrm>
          <a:custGeom>
            <a:avLst/>
            <a:gdLst>
              <a:gd name="T0" fmla="*/ 0 w 262"/>
              <a:gd name="T1" fmla="*/ 0 h 2998"/>
              <a:gd name="T2" fmla="*/ 0 w 262"/>
              <a:gd name="T3" fmla="*/ 1181094 h 2998"/>
              <a:gd name="T4" fmla="*/ 2363 w 262"/>
              <a:gd name="T5" fmla="*/ 1183079 h 2998"/>
              <a:gd name="T6" fmla="*/ 5908 w 262"/>
              <a:gd name="T7" fmla="*/ 1184271 h 2998"/>
              <a:gd name="T8" fmla="*/ 11421 w 262"/>
              <a:gd name="T9" fmla="*/ 1186256 h 2998"/>
              <a:gd name="T10" fmla="*/ 18117 w 262"/>
              <a:gd name="T11" fmla="*/ 1187448 h 2998"/>
              <a:gd name="T12" fmla="*/ 25206 w 262"/>
              <a:gd name="T13" fmla="*/ 1189036 h 2998"/>
              <a:gd name="T14" fmla="*/ 33477 w 262"/>
              <a:gd name="T15" fmla="*/ 1189831 h 2998"/>
              <a:gd name="T16" fmla="*/ 42141 w 262"/>
              <a:gd name="T17" fmla="*/ 1190228 h 2998"/>
              <a:gd name="T18" fmla="*/ 50806 w 262"/>
              <a:gd name="T19" fmla="*/ 1190625 h 2998"/>
              <a:gd name="T20" fmla="*/ 60652 w 262"/>
              <a:gd name="T21" fmla="*/ 1190228 h 2998"/>
              <a:gd name="T22" fmla="*/ 69710 w 262"/>
              <a:gd name="T23" fmla="*/ 1189831 h 2998"/>
              <a:gd name="T24" fmla="*/ 77981 w 262"/>
              <a:gd name="T25" fmla="*/ 1189036 h 2998"/>
              <a:gd name="T26" fmla="*/ 85858 w 262"/>
              <a:gd name="T27" fmla="*/ 1187448 h 2998"/>
              <a:gd name="T28" fmla="*/ 92159 w 262"/>
              <a:gd name="T29" fmla="*/ 1186256 h 2998"/>
              <a:gd name="T30" fmla="*/ 97279 w 262"/>
              <a:gd name="T31" fmla="*/ 1184271 h 2998"/>
              <a:gd name="T32" fmla="*/ 100824 w 262"/>
              <a:gd name="T33" fmla="*/ 1183079 h 2998"/>
              <a:gd name="T34" fmla="*/ 103187 w 262"/>
              <a:gd name="T35" fmla="*/ 1181094 h 2998"/>
              <a:gd name="T36" fmla="*/ 103187 w 262"/>
              <a:gd name="T37" fmla="*/ 0 h 2998"/>
              <a:gd name="T38" fmla="*/ 0 w 262"/>
              <a:gd name="T39" fmla="*/ 0 h 29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2"/>
              <a:gd name="T61" fmla="*/ 0 h 2998"/>
              <a:gd name="T62" fmla="*/ 262 w 262"/>
              <a:gd name="T63" fmla="*/ 2998 h 29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2" h="2998">
                <a:moveTo>
                  <a:pt x="0" y="0"/>
                </a:moveTo>
                <a:lnTo>
                  <a:pt x="0" y="2974"/>
                </a:lnTo>
                <a:lnTo>
                  <a:pt x="6" y="2979"/>
                </a:lnTo>
                <a:lnTo>
                  <a:pt x="15" y="2982"/>
                </a:lnTo>
                <a:lnTo>
                  <a:pt x="29" y="2987"/>
                </a:lnTo>
                <a:lnTo>
                  <a:pt x="46" y="2990"/>
                </a:lnTo>
                <a:lnTo>
                  <a:pt x="64" y="2994"/>
                </a:lnTo>
                <a:lnTo>
                  <a:pt x="85" y="2996"/>
                </a:lnTo>
                <a:lnTo>
                  <a:pt x="107" y="2997"/>
                </a:lnTo>
                <a:lnTo>
                  <a:pt x="129" y="2998"/>
                </a:lnTo>
                <a:lnTo>
                  <a:pt x="154" y="2997"/>
                </a:lnTo>
                <a:lnTo>
                  <a:pt x="177" y="2996"/>
                </a:lnTo>
                <a:lnTo>
                  <a:pt x="198" y="2994"/>
                </a:lnTo>
                <a:lnTo>
                  <a:pt x="218" y="2990"/>
                </a:lnTo>
                <a:lnTo>
                  <a:pt x="234" y="2987"/>
                </a:lnTo>
                <a:lnTo>
                  <a:pt x="247" y="2982"/>
                </a:lnTo>
                <a:lnTo>
                  <a:pt x="256" y="2979"/>
                </a:lnTo>
                <a:lnTo>
                  <a:pt x="262" y="2974"/>
                </a:lnTo>
                <a:lnTo>
                  <a:pt x="262" y="0"/>
                </a:lnTo>
                <a:lnTo>
                  <a:pt x="0"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60" name="Freeform 92"/>
          <p:cNvSpPr>
            <a:spLocks/>
          </p:cNvSpPr>
          <p:nvPr/>
        </p:nvSpPr>
        <p:spPr bwMode="auto">
          <a:xfrm>
            <a:off x="3981450" y="1752600"/>
            <a:ext cx="96837" cy="1190625"/>
          </a:xfrm>
          <a:custGeom>
            <a:avLst/>
            <a:gdLst>
              <a:gd name="T0" fmla="*/ 0 w 243"/>
              <a:gd name="T1" fmla="*/ 0 h 2998"/>
              <a:gd name="T2" fmla="*/ 0 w 243"/>
              <a:gd name="T3" fmla="*/ 1182285 h 2998"/>
              <a:gd name="T4" fmla="*/ 1594 w 243"/>
              <a:gd name="T5" fmla="*/ 1183874 h 2998"/>
              <a:gd name="T6" fmla="*/ 5181 w 243"/>
              <a:gd name="T7" fmla="*/ 1185859 h 2998"/>
              <a:gd name="T8" fmla="*/ 10361 w 243"/>
              <a:gd name="T9" fmla="*/ 1187051 h 2998"/>
              <a:gd name="T10" fmla="*/ 16737 w 243"/>
              <a:gd name="T11" fmla="*/ 1188639 h 2998"/>
              <a:gd name="T12" fmla="*/ 23512 w 243"/>
              <a:gd name="T13" fmla="*/ 1189434 h 2998"/>
              <a:gd name="T14" fmla="*/ 31083 w 243"/>
              <a:gd name="T15" fmla="*/ 1189831 h 2998"/>
              <a:gd name="T16" fmla="*/ 39054 w 243"/>
              <a:gd name="T17" fmla="*/ 1190625 h 2998"/>
              <a:gd name="T18" fmla="*/ 47422 w 243"/>
              <a:gd name="T19" fmla="*/ 1190625 h 2998"/>
              <a:gd name="T20" fmla="*/ 56588 w 243"/>
              <a:gd name="T21" fmla="*/ 1190625 h 2998"/>
              <a:gd name="T22" fmla="*/ 64957 w 243"/>
              <a:gd name="T23" fmla="*/ 1189831 h 2998"/>
              <a:gd name="T24" fmla="*/ 72927 w 243"/>
              <a:gd name="T25" fmla="*/ 1189434 h 2998"/>
              <a:gd name="T26" fmla="*/ 80100 w 243"/>
              <a:gd name="T27" fmla="*/ 1188639 h 2998"/>
              <a:gd name="T28" fmla="*/ 86077 w 243"/>
              <a:gd name="T29" fmla="*/ 1187051 h 2998"/>
              <a:gd name="T30" fmla="*/ 90859 w 243"/>
              <a:gd name="T31" fmla="*/ 1185859 h 2998"/>
              <a:gd name="T32" fmla="*/ 94446 w 243"/>
              <a:gd name="T33" fmla="*/ 1183874 h 2998"/>
              <a:gd name="T34" fmla="*/ 96837 w 243"/>
              <a:gd name="T35" fmla="*/ 1182285 h 2998"/>
              <a:gd name="T36" fmla="*/ 96837 w 243"/>
              <a:gd name="T37" fmla="*/ 0 h 2998"/>
              <a:gd name="T38" fmla="*/ 0 w 243"/>
              <a:gd name="T39" fmla="*/ 0 h 29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3"/>
              <a:gd name="T61" fmla="*/ 0 h 2998"/>
              <a:gd name="T62" fmla="*/ 243 w 243"/>
              <a:gd name="T63" fmla="*/ 2998 h 29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3" h="2998">
                <a:moveTo>
                  <a:pt x="0" y="0"/>
                </a:moveTo>
                <a:lnTo>
                  <a:pt x="0" y="2977"/>
                </a:lnTo>
                <a:lnTo>
                  <a:pt x="4" y="2981"/>
                </a:lnTo>
                <a:lnTo>
                  <a:pt x="13" y="2986"/>
                </a:lnTo>
                <a:lnTo>
                  <a:pt x="26" y="2989"/>
                </a:lnTo>
                <a:lnTo>
                  <a:pt x="42" y="2993"/>
                </a:lnTo>
                <a:lnTo>
                  <a:pt x="59" y="2995"/>
                </a:lnTo>
                <a:lnTo>
                  <a:pt x="78" y="2996"/>
                </a:lnTo>
                <a:lnTo>
                  <a:pt x="98" y="2998"/>
                </a:lnTo>
                <a:lnTo>
                  <a:pt x="119" y="2998"/>
                </a:lnTo>
                <a:lnTo>
                  <a:pt x="142" y="2998"/>
                </a:lnTo>
                <a:lnTo>
                  <a:pt x="163" y="2996"/>
                </a:lnTo>
                <a:lnTo>
                  <a:pt x="183" y="2995"/>
                </a:lnTo>
                <a:lnTo>
                  <a:pt x="201" y="2993"/>
                </a:lnTo>
                <a:lnTo>
                  <a:pt x="216" y="2989"/>
                </a:lnTo>
                <a:lnTo>
                  <a:pt x="228" y="2986"/>
                </a:lnTo>
                <a:lnTo>
                  <a:pt x="237" y="2981"/>
                </a:lnTo>
                <a:lnTo>
                  <a:pt x="243" y="2977"/>
                </a:lnTo>
                <a:lnTo>
                  <a:pt x="243" y="0"/>
                </a:lnTo>
                <a:lnTo>
                  <a:pt x="0"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61" name="Freeform 93"/>
          <p:cNvSpPr>
            <a:spLocks/>
          </p:cNvSpPr>
          <p:nvPr/>
        </p:nvSpPr>
        <p:spPr bwMode="auto">
          <a:xfrm>
            <a:off x="3984625" y="1752600"/>
            <a:ext cx="92075" cy="1190625"/>
          </a:xfrm>
          <a:custGeom>
            <a:avLst/>
            <a:gdLst>
              <a:gd name="T0" fmla="*/ 0 w 232"/>
              <a:gd name="T1" fmla="*/ 0 h 2998"/>
              <a:gd name="T2" fmla="*/ 0 w 232"/>
              <a:gd name="T3" fmla="*/ 1183476 h 2998"/>
              <a:gd name="T4" fmla="*/ 2381 w 232"/>
              <a:gd name="T5" fmla="*/ 1185065 h 2998"/>
              <a:gd name="T6" fmla="*/ 6350 w 232"/>
              <a:gd name="T7" fmla="*/ 1186256 h 2998"/>
              <a:gd name="T8" fmla="*/ 11113 w 232"/>
              <a:gd name="T9" fmla="*/ 1187448 h 2998"/>
              <a:gd name="T10" fmla="*/ 16669 w 232"/>
              <a:gd name="T11" fmla="*/ 1188639 h 2998"/>
              <a:gd name="T12" fmla="*/ 23416 w 232"/>
              <a:gd name="T13" fmla="*/ 1189434 h 2998"/>
              <a:gd name="T14" fmla="*/ 30163 w 232"/>
              <a:gd name="T15" fmla="*/ 1190228 h 2998"/>
              <a:gd name="T16" fmla="*/ 38100 w 232"/>
              <a:gd name="T17" fmla="*/ 1190625 h 2998"/>
              <a:gd name="T18" fmla="*/ 45244 w 232"/>
              <a:gd name="T19" fmla="*/ 1190625 h 2998"/>
              <a:gd name="T20" fmla="*/ 53181 w 232"/>
              <a:gd name="T21" fmla="*/ 1190625 h 2998"/>
              <a:gd name="T22" fmla="*/ 61119 w 232"/>
              <a:gd name="T23" fmla="*/ 1190228 h 2998"/>
              <a:gd name="T24" fmla="*/ 68263 w 232"/>
              <a:gd name="T25" fmla="*/ 1189434 h 2998"/>
              <a:gd name="T26" fmla="*/ 75009 w 232"/>
              <a:gd name="T27" fmla="*/ 1188639 h 2998"/>
              <a:gd name="T28" fmla="*/ 80963 w 232"/>
              <a:gd name="T29" fmla="*/ 1187448 h 2998"/>
              <a:gd name="T30" fmla="*/ 85725 w 232"/>
              <a:gd name="T31" fmla="*/ 1186256 h 2998"/>
              <a:gd name="T32" fmla="*/ 89297 w 232"/>
              <a:gd name="T33" fmla="*/ 1185065 h 2998"/>
              <a:gd name="T34" fmla="*/ 92075 w 232"/>
              <a:gd name="T35" fmla="*/ 1183476 h 2998"/>
              <a:gd name="T36" fmla="*/ 92075 w 232"/>
              <a:gd name="T37" fmla="*/ 0 h 2998"/>
              <a:gd name="T38" fmla="*/ 0 w 232"/>
              <a:gd name="T39" fmla="*/ 0 h 29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2"/>
              <a:gd name="T61" fmla="*/ 0 h 2998"/>
              <a:gd name="T62" fmla="*/ 232 w 232"/>
              <a:gd name="T63" fmla="*/ 2998 h 29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2" h="2998">
                <a:moveTo>
                  <a:pt x="0" y="0"/>
                </a:moveTo>
                <a:lnTo>
                  <a:pt x="0" y="2980"/>
                </a:lnTo>
                <a:lnTo>
                  <a:pt x="6" y="2984"/>
                </a:lnTo>
                <a:lnTo>
                  <a:pt x="16" y="2987"/>
                </a:lnTo>
                <a:lnTo>
                  <a:pt x="28" y="2990"/>
                </a:lnTo>
                <a:lnTo>
                  <a:pt x="42" y="2993"/>
                </a:lnTo>
                <a:lnTo>
                  <a:pt x="59" y="2995"/>
                </a:lnTo>
                <a:lnTo>
                  <a:pt x="76" y="2997"/>
                </a:lnTo>
                <a:lnTo>
                  <a:pt x="96" y="2998"/>
                </a:lnTo>
                <a:lnTo>
                  <a:pt x="114" y="2998"/>
                </a:lnTo>
                <a:lnTo>
                  <a:pt x="134" y="2998"/>
                </a:lnTo>
                <a:lnTo>
                  <a:pt x="154" y="2997"/>
                </a:lnTo>
                <a:lnTo>
                  <a:pt x="172" y="2995"/>
                </a:lnTo>
                <a:lnTo>
                  <a:pt x="189" y="2993"/>
                </a:lnTo>
                <a:lnTo>
                  <a:pt x="204" y="2990"/>
                </a:lnTo>
                <a:lnTo>
                  <a:pt x="216" y="2987"/>
                </a:lnTo>
                <a:lnTo>
                  <a:pt x="225" y="2984"/>
                </a:lnTo>
                <a:lnTo>
                  <a:pt x="232" y="2980"/>
                </a:lnTo>
                <a:lnTo>
                  <a:pt x="232" y="0"/>
                </a:lnTo>
                <a:lnTo>
                  <a:pt x="0"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62" name="Freeform 94"/>
          <p:cNvSpPr>
            <a:spLocks/>
          </p:cNvSpPr>
          <p:nvPr/>
        </p:nvSpPr>
        <p:spPr bwMode="auto">
          <a:xfrm>
            <a:off x="3987800" y="1752600"/>
            <a:ext cx="85725" cy="1190625"/>
          </a:xfrm>
          <a:custGeom>
            <a:avLst/>
            <a:gdLst>
              <a:gd name="T0" fmla="*/ 0 w 214"/>
              <a:gd name="T1" fmla="*/ 0 h 2998"/>
              <a:gd name="T2" fmla="*/ 0 w 214"/>
              <a:gd name="T3" fmla="*/ 1185065 h 2998"/>
              <a:gd name="T4" fmla="*/ 2003 w 214"/>
              <a:gd name="T5" fmla="*/ 1185859 h 2998"/>
              <a:gd name="T6" fmla="*/ 5608 w 214"/>
              <a:gd name="T7" fmla="*/ 1186654 h 2998"/>
              <a:gd name="T8" fmla="*/ 10015 w 214"/>
              <a:gd name="T9" fmla="*/ 1187448 h 2998"/>
              <a:gd name="T10" fmla="*/ 15623 w 214"/>
              <a:gd name="T11" fmla="*/ 1188639 h 2998"/>
              <a:gd name="T12" fmla="*/ 22032 w 214"/>
              <a:gd name="T13" fmla="*/ 1189434 h 2998"/>
              <a:gd name="T14" fmla="*/ 28441 w 214"/>
              <a:gd name="T15" fmla="*/ 1190228 h 2998"/>
              <a:gd name="T16" fmla="*/ 35251 w 214"/>
              <a:gd name="T17" fmla="*/ 1190625 h 2998"/>
              <a:gd name="T18" fmla="*/ 42061 w 214"/>
              <a:gd name="T19" fmla="*/ 1190625 h 2998"/>
              <a:gd name="T20" fmla="*/ 49272 w 214"/>
              <a:gd name="T21" fmla="*/ 1190625 h 2998"/>
              <a:gd name="T22" fmla="*/ 56482 w 214"/>
              <a:gd name="T23" fmla="*/ 1190228 h 2998"/>
              <a:gd name="T24" fmla="*/ 62892 w 214"/>
              <a:gd name="T25" fmla="*/ 1189434 h 2998"/>
              <a:gd name="T26" fmla="*/ 69301 w 214"/>
              <a:gd name="T27" fmla="*/ 1188639 h 2998"/>
              <a:gd name="T28" fmla="*/ 74909 w 214"/>
              <a:gd name="T29" fmla="*/ 1187448 h 2998"/>
              <a:gd name="T30" fmla="*/ 79316 w 214"/>
              <a:gd name="T31" fmla="*/ 1186654 h 2998"/>
              <a:gd name="T32" fmla="*/ 82921 w 214"/>
              <a:gd name="T33" fmla="*/ 1185859 h 2998"/>
              <a:gd name="T34" fmla="*/ 85725 w 214"/>
              <a:gd name="T35" fmla="*/ 1185065 h 2998"/>
              <a:gd name="T36" fmla="*/ 85725 w 214"/>
              <a:gd name="T37" fmla="*/ 0 h 2998"/>
              <a:gd name="T38" fmla="*/ 0 w 214"/>
              <a:gd name="T39" fmla="*/ 0 h 29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4"/>
              <a:gd name="T61" fmla="*/ 0 h 2998"/>
              <a:gd name="T62" fmla="*/ 214 w 214"/>
              <a:gd name="T63" fmla="*/ 2998 h 29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4" h="2998">
                <a:moveTo>
                  <a:pt x="0" y="0"/>
                </a:moveTo>
                <a:lnTo>
                  <a:pt x="0" y="2984"/>
                </a:lnTo>
                <a:lnTo>
                  <a:pt x="5" y="2986"/>
                </a:lnTo>
                <a:lnTo>
                  <a:pt x="14" y="2988"/>
                </a:lnTo>
                <a:lnTo>
                  <a:pt x="25" y="2990"/>
                </a:lnTo>
                <a:lnTo>
                  <a:pt x="39" y="2993"/>
                </a:lnTo>
                <a:lnTo>
                  <a:pt x="55" y="2995"/>
                </a:lnTo>
                <a:lnTo>
                  <a:pt x="71" y="2997"/>
                </a:lnTo>
                <a:lnTo>
                  <a:pt x="88" y="2998"/>
                </a:lnTo>
                <a:lnTo>
                  <a:pt x="105" y="2998"/>
                </a:lnTo>
                <a:lnTo>
                  <a:pt x="123" y="2998"/>
                </a:lnTo>
                <a:lnTo>
                  <a:pt x="141" y="2997"/>
                </a:lnTo>
                <a:lnTo>
                  <a:pt x="157" y="2995"/>
                </a:lnTo>
                <a:lnTo>
                  <a:pt x="173" y="2993"/>
                </a:lnTo>
                <a:lnTo>
                  <a:pt x="187" y="2990"/>
                </a:lnTo>
                <a:lnTo>
                  <a:pt x="198" y="2988"/>
                </a:lnTo>
                <a:lnTo>
                  <a:pt x="207" y="2986"/>
                </a:lnTo>
                <a:lnTo>
                  <a:pt x="214" y="2984"/>
                </a:lnTo>
                <a:lnTo>
                  <a:pt x="214" y="0"/>
                </a:lnTo>
                <a:lnTo>
                  <a:pt x="0"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63" name="Freeform 95"/>
          <p:cNvSpPr>
            <a:spLocks/>
          </p:cNvSpPr>
          <p:nvPr/>
        </p:nvSpPr>
        <p:spPr bwMode="auto">
          <a:xfrm>
            <a:off x="3990975" y="1752600"/>
            <a:ext cx="79375" cy="1190625"/>
          </a:xfrm>
          <a:custGeom>
            <a:avLst/>
            <a:gdLst>
              <a:gd name="T0" fmla="*/ 0 w 202"/>
              <a:gd name="T1" fmla="*/ 0 h 2998"/>
              <a:gd name="T2" fmla="*/ 0 w 202"/>
              <a:gd name="T3" fmla="*/ 1185859 h 2998"/>
              <a:gd name="T4" fmla="*/ 2751 w 202"/>
              <a:gd name="T5" fmla="*/ 1186654 h 2998"/>
              <a:gd name="T6" fmla="*/ 5894 w 202"/>
              <a:gd name="T7" fmla="*/ 1187448 h 2998"/>
              <a:gd name="T8" fmla="*/ 10217 w 202"/>
              <a:gd name="T9" fmla="*/ 1188639 h 2998"/>
              <a:gd name="T10" fmla="*/ 15718 w 202"/>
              <a:gd name="T11" fmla="*/ 1189434 h 2998"/>
              <a:gd name="T12" fmla="*/ 21612 w 202"/>
              <a:gd name="T13" fmla="*/ 1189831 h 2998"/>
              <a:gd name="T14" fmla="*/ 27113 w 202"/>
              <a:gd name="T15" fmla="*/ 1190228 h 2998"/>
              <a:gd name="T16" fmla="*/ 33007 w 202"/>
              <a:gd name="T17" fmla="*/ 1190625 h 2998"/>
              <a:gd name="T18" fmla="*/ 38902 w 202"/>
              <a:gd name="T19" fmla="*/ 1190625 h 2998"/>
              <a:gd name="T20" fmla="*/ 45189 w 202"/>
              <a:gd name="T21" fmla="*/ 1190625 h 2998"/>
              <a:gd name="T22" fmla="*/ 51476 w 202"/>
              <a:gd name="T23" fmla="*/ 1190228 h 2998"/>
              <a:gd name="T24" fmla="*/ 57763 w 202"/>
              <a:gd name="T25" fmla="*/ 1189831 h 2998"/>
              <a:gd name="T26" fmla="*/ 62871 w 202"/>
              <a:gd name="T27" fmla="*/ 1189434 h 2998"/>
              <a:gd name="T28" fmla="*/ 68373 w 202"/>
              <a:gd name="T29" fmla="*/ 1188639 h 2998"/>
              <a:gd name="T30" fmla="*/ 72695 w 202"/>
              <a:gd name="T31" fmla="*/ 1187448 h 2998"/>
              <a:gd name="T32" fmla="*/ 76231 w 202"/>
              <a:gd name="T33" fmla="*/ 1186654 h 2998"/>
              <a:gd name="T34" fmla="*/ 79375 w 202"/>
              <a:gd name="T35" fmla="*/ 1185859 h 2998"/>
              <a:gd name="T36" fmla="*/ 79375 w 202"/>
              <a:gd name="T37" fmla="*/ 0 h 2998"/>
              <a:gd name="T38" fmla="*/ 0 w 202"/>
              <a:gd name="T39" fmla="*/ 0 h 29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2"/>
              <a:gd name="T61" fmla="*/ 0 h 2998"/>
              <a:gd name="T62" fmla="*/ 202 w 202"/>
              <a:gd name="T63" fmla="*/ 2998 h 29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2" h="2998">
                <a:moveTo>
                  <a:pt x="0" y="0"/>
                </a:moveTo>
                <a:lnTo>
                  <a:pt x="0" y="2986"/>
                </a:lnTo>
                <a:lnTo>
                  <a:pt x="7" y="2988"/>
                </a:lnTo>
                <a:lnTo>
                  <a:pt x="15" y="2990"/>
                </a:lnTo>
                <a:lnTo>
                  <a:pt x="26" y="2993"/>
                </a:lnTo>
                <a:lnTo>
                  <a:pt x="40" y="2995"/>
                </a:lnTo>
                <a:lnTo>
                  <a:pt x="55" y="2996"/>
                </a:lnTo>
                <a:lnTo>
                  <a:pt x="69" y="2997"/>
                </a:lnTo>
                <a:lnTo>
                  <a:pt x="84" y="2998"/>
                </a:lnTo>
                <a:lnTo>
                  <a:pt x="99" y="2998"/>
                </a:lnTo>
                <a:lnTo>
                  <a:pt x="115" y="2998"/>
                </a:lnTo>
                <a:lnTo>
                  <a:pt x="131" y="2997"/>
                </a:lnTo>
                <a:lnTo>
                  <a:pt x="147" y="2996"/>
                </a:lnTo>
                <a:lnTo>
                  <a:pt x="160" y="2995"/>
                </a:lnTo>
                <a:lnTo>
                  <a:pt x="174" y="2993"/>
                </a:lnTo>
                <a:lnTo>
                  <a:pt x="185" y="2990"/>
                </a:lnTo>
                <a:lnTo>
                  <a:pt x="194" y="2988"/>
                </a:lnTo>
                <a:lnTo>
                  <a:pt x="202" y="2986"/>
                </a:lnTo>
                <a:lnTo>
                  <a:pt x="202"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64" name="Freeform 96"/>
          <p:cNvSpPr>
            <a:spLocks/>
          </p:cNvSpPr>
          <p:nvPr/>
        </p:nvSpPr>
        <p:spPr bwMode="auto">
          <a:xfrm>
            <a:off x="3992562" y="1752600"/>
            <a:ext cx="74613" cy="1190625"/>
          </a:xfrm>
          <a:custGeom>
            <a:avLst/>
            <a:gdLst>
              <a:gd name="T0" fmla="*/ 0 w 187"/>
              <a:gd name="T1" fmla="*/ 0 h 2998"/>
              <a:gd name="T2" fmla="*/ 0 w 187"/>
              <a:gd name="T3" fmla="*/ 1187051 h 2998"/>
              <a:gd name="T4" fmla="*/ 3192 w 187"/>
              <a:gd name="T5" fmla="*/ 1187448 h 2998"/>
              <a:gd name="T6" fmla="*/ 6783 w 187"/>
              <a:gd name="T7" fmla="*/ 1188242 h 2998"/>
              <a:gd name="T8" fmla="*/ 11172 w 187"/>
              <a:gd name="T9" fmla="*/ 1189036 h 2998"/>
              <a:gd name="T10" fmla="*/ 15960 w 187"/>
              <a:gd name="T11" fmla="*/ 1189434 h 2998"/>
              <a:gd name="T12" fmla="*/ 21147 w 187"/>
              <a:gd name="T13" fmla="*/ 1189831 h 2998"/>
              <a:gd name="T14" fmla="*/ 26733 w 187"/>
              <a:gd name="T15" fmla="*/ 1190228 h 2998"/>
              <a:gd name="T16" fmla="*/ 31920 w 187"/>
              <a:gd name="T17" fmla="*/ 1190625 h 2998"/>
              <a:gd name="T18" fmla="*/ 37107 w 187"/>
              <a:gd name="T19" fmla="*/ 1190625 h 2998"/>
              <a:gd name="T20" fmla="*/ 43092 w 187"/>
              <a:gd name="T21" fmla="*/ 1190625 h 2998"/>
              <a:gd name="T22" fmla="*/ 48279 w 187"/>
              <a:gd name="T23" fmla="*/ 1190228 h 2998"/>
              <a:gd name="T24" fmla="*/ 53865 w 187"/>
              <a:gd name="T25" fmla="*/ 1189831 h 2998"/>
              <a:gd name="T26" fmla="*/ 59052 w 187"/>
              <a:gd name="T27" fmla="*/ 1189434 h 2998"/>
              <a:gd name="T28" fmla="*/ 63840 w 187"/>
              <a:gd name="T29" fmla="*/ 1189036 h 2998"/>
              <a:gd name="T30" fmla="*/ 68229 w 187"/>
              <a:gd name="T31" fmla="*/ 1188242 h 2998"/>
              <a:gd name="T32" fmla="*/ 72219 w 187"/>
              <a:gd name="T33" fmla="*/ 1187448 h 2998"/>
              <a:gd name="T34" fmla="*/ 74613 w 187"/>
              <a:gd name="T35" fmla="*/ 1187051 h 2998"/>
              <a:gd name="T36" fmla="*/ 74613 w 187"/>
              <a:gd name="T37" fmla="*/ 0 h 2998"/>
              <a:gd name="T38" fmla="*/ 0 w 187"/>
              <a:gd name="T39" fmla="*/ 0 h 29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7"/>
              <a:gd name="T61" fmla="*/ 0 h 2998"/>
              <a:gd name="T62" fmla="*/ 187 w 187"/>
              <a:gd name="T63" fmla="*/ 2998 h 29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7" h="2998">
                <a:moveTo>
                  <a:pt x="0" y="0"/>
                </a:moveTo>
                <a:lnTo>
                  <a:pt x="0" y="2989"/>
                </a:lnTo>
                <a:lnTo>
                  <a:pt x="8" y="2990"/>
                </a:lnTo>
                <a:lnTo>
                  <a:pt x="17" y="2992"/>
                </a:lnTo>
                <a:lnTo>
                  <a:pt x="28" y="2994"/>
                </a:lnTo>
                <a:lnTo>
                  <a:pt x="40" y="2995"/>
                </a:lnTo>
                <a:lnTo>
                  <a:pt x="53" y="2996"/>
                </a:lnTo>
                <a:lnTo>
                  <a:pt x="67" y="2997"/>
                </a:lnTo>
                <a:lnTo>
                  <a:pt x="80" y="2998"/>
                </a:lnTo>
                <a:lnTo>
                  <a:pt x="93" y="2998"/>
                </a:lnTo>
                <a:lnTo>
                  <a:pt x="108" y="2998"/>
                </a:lnTo>
                <a:lnTo>
                  <a:pt x="121" y="2997"/>
                </a:lnTo>
                <a:lnTo>
                  <a:pt x="135" y="2996"/>
                </a:lnTo>
                <a:lnTo>
                  <a:pt x="148" y="2995"/>
                </a:lnTo>
                <a:lnTo>
                  <a:pt x="160" y="2994"/>
                </a:lnTo>
                <a:lnTo>
                  <a:pt x="171" y="2992"/>
                </a:lnTo>
                <a:lnTo>
                  <a:pt x="181" y="2990"/>
                </a:lnTo>
                <a:lnTo>
                  <a:pt x="187" y="2989"/>
                </a:lnTo>
                <a:lnTo>
                  <a:pt x="187" y="0"/>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10265" name="Freeform 97"/>
          <p:cNvSpPr>
            <a:spLocks/>
          </p:cNvSpPr>
          <p:nvPr/>
        </p:nvSpPr>
        <p:spPr bwMode="auto">
          <a:xfrm>
            <a:off x="3995737" y="1752600"/>
            <a:ext cx="68263" cy="1190625"/>
          </a:xfrm>
          <a:custGeom>
            <a:avLst/>
            <a:gdLst>
              <a:gd name="T0" fmla="*/ 68263 w 172"/>
              <a:gd name="T1" fmla="*/ 0 h 2998"/>
              <a:gd name="T2" fmla="*/ 68263 w 172"/>
              <a:gd name="T3" fmla="*/ 1188639 h 2998"/>
              <a:gd name="T4" fmla="*/ 65485 w 172"/>
              <a:gd name="T5" fmla="*/ 1189036 h 2998"/>
              <a:gd name="T6" fmla="*/ 61119 w 172"/>
              <a:gd name="T7" fmla="*/ 1189434 h 2998"/>
              <a:gd name="T8" fmla="*/ 57150 w 172"/>
              <a:gd name="T9" fmla="*/ 1189434 h 2998"/>
              <a:gd name="T10" fmla="*/ 52785 w 172"/>
              <a:gd name="T11" fmla="*/ 1189831 h 2998"/>
              <a:gd name="T12" fmla="*/ 47625 w 172"/>
              <a:gd name="T13" fmla="*/ 1190228 h 2998"/>
              <a:gd name="T14" fmla="*/ 42863 w 172"/>
              <a:gd name="T15" fmla="*/ 1190228 h 2998"/>
              <a:gd name="T16" fmla="*/ 38100 w 172"/>
              <a:gd name="T17" fmla="*/ 1190625 h 2998"/>
              <a:gd name="T18" fmla="*/ 33338 w 172"/>
              <a:gd name="T19" fmla="*/ 1190625 h 2998"/>
              <a:gd name="T20" fmla="*/ 29369 w 172"/>
              <a:gd name="T21" fmla="*/ 1190625 h 2998"/>
              <a:gd name="T22" fmla="*/ 24606 w 172"/>
              <a:gd name="T23" fmla="*/ 1190228 h 2998"/>
              <a:gd name="T24" fmla="*/ 19844 w 172"/>
              <a:gd name="T25" fmla="*/ 1190228 h 2998"/>
              <a:gd name="T26" fmla="*/ 14684 w 172"/>
              <a:gd name="T27" fmla="*/ 1189831 h 2998"/>
              <a:gd name="T28" fmla="*/ 10319 w 172"/>
              <a:gd name="T29" fmla="*/ 1189434 h 2998"/>
              <a:gd name="T30" fmla="*/ 6350 w 172"/>
              <a:gd name="T31" fmla="*/ 1189434 h 2998"/>
              <a:gd name="T32" fmla="*/ 2778 w 172"/>
              <a:gd name="T33" fmla="*/ 1189036 h 2998"/>
              <a:gd name="T34" fmla="*/ 0 w 172"/>
              <a:gd name="T35" fmla="*/ 1188639 h 2998"/>
              <a:gd name="T36" fmla="*/ 0 w 172"/>
              <a:gd name="T37" fmla="*/ 0 h 2998"/>
              <a:gd name="T38" fmla="*/ 68263 w 172"/>
              <a:gd name="T39" fmla="*/ 0 h 29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2"/>
              <a:gd name="T61" fmla="*/ 0 h 2998"/>
              <a:gd name="T62" fmla="*/ 172 w 172"/>
              <a:gd name="T63" fmla="*/ 2998 h 29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2" h="2998">
                <a:moveTo>
                  <a:pt x="172" y="0"/>
                </a:moveTo>
                <a:lnTo>
                  <a:pt x="172" y="2993"/>
                </a:lnTo>
                <a:lnTo>
                  <a:pt x="165" y="2994"/>
                </a:lnTo>
                <a:lnTo>
                  <a:pt x="154" y="2995"/>
                </a:lnTo>
                <a:lnTo>
                  <a:pt x="144" y="2995"/>
                </a:lnTo>
                <a:lnTo>
                  <a:pt x="133" y="2996"/>
                </a:lnTo>
                <a:lnTo>
                  <a:pt x="120" y="2997"/>
                </a:lnTo>
                <a:lnTo>
                  <a:pt x="108" y="2997"/>
                </a:lnTo>
                <a:lnTo>
                  <a:pt x="96" y="2998"/>
                </a:lnTo>
                <a:lnTo>
                  <a:pt x="84" y="2998"/>
                </a:lnTo>
                <a:lnTo>
                  <a:pt x="74" y="2998"/>
                </a:lnTo>
                <a:lnTo>
                  <a:pt x="62" y="2997"/>
                </a:lnTo>
                <a:lnTo>
                  <a:pt x="50" y="2997"/>
                </a:lnTo>
                <a:lnTo>
                  <a:pt x="37" y="2996"/>
                </a:lnTo>
                <a:lnTo>
                  <a:pt x="26" y="2995"/>
                </a:lnTo>
                <a:lnTo>
                  <a:pt x="16" y="2995"/>
                </a:lnTo>
                <a:lnTo>
                  <a:pt x="7" y="2994"/>
                </a:lnTo>
                <a:lnTo>
                  <a:pt x="0" y="2993"/>
                </a:lnTo>
                <a:lnTo>
                  <a:pt x="0" y="0"/>
                </a:lnTo>
                <a:lnTo>
                  <a:pt x="1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endParaRPr lang="zh-CN" altLang="en-US" sz="1200">
              <a:latin typeface="宋体" panose="02010600030101010101" pitchFamily="2" charset="-122"/>
              <a:ea typeface="宋体" panose="02010600030101010101" pitchFamily="2" charset="-122"/>
            </a:endParaRPr>
          </a:p>
        </p:txBody>
      </p:sp>
      <p:sp>
        <p:nvSpPr>
          <p:cNvPr id="80" name="Rectangle 2">
            <a:extLst>
              <a:ext uri="{FF2B5EF4-FFF2-40B4-BE49-F238E27FC236}">
                <a16:creationId xmlns:a16="http://schemas.microsoft.com/office/drawing/2014/main" id="{A809CA7F-5491-4ECE-8D7F-26773959A7FA}"/>
              </a:ext>
            </a:extLst>
          </p:cNvPr>
          <p:cNvSpPr txBox="1">
            <a:spLocks noChangeArrowheads="1"/>
          </p:cNvSpPr>
          <p:nvPr/>
        </p:nvSpPr>
        <p:spPr bwMode="black">
          <a:xfrm>
            <a:off x="2226394" y="495300"/>
            <a:ext cx="29973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动态接触角</a:t>
            </a:r>
            <a:r>
              <a:rPr lang="en-US" altLang="zh-CN" sz="1600" dirty="0" err="1">
                <a:solidFill>
                  <a:srgbClr val="244279"/>
                </a:solidFill>
                <a:latin typeface="Adobe 黑体 Std R" panose="020B0400000000000000" pitchFamily="34" charset="-122"/>
                <a:ea typeface="Adobe 黑体 Std R" panose="020B0400000000000000" pitchFamily="34" charset="-122"/>
              </a:rPr>
              <a:t>Wilhelmy</a:t>
            </a:r>
            <a:r>
              <a:rPr lang="zh-CN" altLang="en-US" sz="1600" dirty="0">
                <a:solidFill>
                  <a:srgbClr val="244279"/>
                </a:solidFill>
                <a:latin typeface="Adobe 黑体 Std R" panose="020B0400000000000000" pitchFamily="34" charset="-122"/>
                <a:ea typeface="Adobe 黑体 Std R" panose="020B0400000000000000" pitchFamily="34" charset="-122"/>
              </a:rPr>
              <a:t>板法</a:t>
            </a:r>
            <a:r>
              <a:rPr lang="en-US" altLang="zh-CN" sz="1600" dirty="0">
                <a:solidFill>
                  <a:srgbClr val="244279"/>
                </a:solidFill>
                <a:latin typeface="Adobe 黑体 Std R" panose="020B0400000000000000" pitchFamily="34" charset="-122"/>
                <a:ea typeface="Adobe 黑体 Std R" panose="020B0400000000000000" pitchFamily="34" charset="-122"/>
              </a:rPr>
              <a:t> </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81" name="图片 80">
            <a:extLst>
              <a:ext uri="{FF2B5EF4-FFF2-40B4-BE49-F238E27FC236}">
                <a16:creationId xmlns:a16="http://schemas.microsoft.com/office/drawing/2014/main" id="{EE7E6357-A838-4C81-B58D-EDFD35AB12BF}"/>
              </a:ext>
            </a:extLst>
          </p:cNvPr>
          <p:cNvPicPr>
            <a:picLocks noChangeAspect="1"/>
          </p:cNvPicPr>
          <p:nvPr/>
        </p:nvPicPr>
        <p:blipFill>
          <a:blip r:embed="rId5"/>
          <a:stretch>
            <a:fillRect/>
          </a:stretch>
        </p:blipFill>
        <p:spPr>
          <a:xfrm>
            <a:off x="1295400" y="341731"/>
            <a:ext cx="968375" cy="886095"/>
          </a:xfrm>
          <a:prstGeom prst="rect">
            <a:avLst/>
          </a:prstGeom>
        </p:spPr>
      </p:pic>
    </p:spTree>
    <p:extLst>
      <p:ext uri="{BB962C8B-B14F-4D97-AF65-F5344CB8AC3E}">
        <p14:creationId xmlns:p14="http://schemas.microsoft.com/office/powerpoint/2010/main" val="777462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矩形 1">
            <a:extLst>
              <a:ext uri="{FF2B5EF4-FFF2-40B4-BE49-F238E27FC236}">
                <a16:creationId xmlns:a16="http://schemas.microsoft.com/office/drawing/2014/main" id="{C1FF94EB-206F-4A71-B617-0D0467C3E34E}"/>
              </a:ext>
            </a:extLst>
          </p:cNvPr>
          <p:cNvSpPr/>
          <p:nvPr/>
        </p:nvSpPr>
        <p:spPr>
          <a:xfrm>
            <a:off x="915241" y="1491347"/>
            <a:ext cx="4572000" cy="276999"/>
          </a:xfrm>
          <a:prstGeom prst="rect">
            <a:avLst/>
          </a:prstGeom>
        </p:spPr>
        <p:txBody>
          <a:bodyPr>
            <a:spAutoFit/>
          </a:bodyPr>
          <a:lstStyle/>
          <a:p>
            <a:r>
              <a:rPr lang="zh-CN" altLang="en-US" sz="1200" b="1" dirty="0">
                <a:latin typeface="宋体" panose="02010600030101010101" pitchFamily="2" charset="-122"/>
                <a:ea typeface="宋体" panose="02010600030101010101" pitchFamily="2" charset="-122"/>
                <a:cs typeface="Times New Roman" panose="02020603050405020304" pitchFamily="18" charset="0"/>
              </a:rPr>
              <a:t>动态白金板法（</a:t>
            </a:r>
            <a:r>
              <a:rPr lang="de-DE" altLang="zh-CN" sz="1200" b="1" dirty="0">
                <a:latin typeface="宋体" panose="02010600030101010101" pitchFamily="2" charset="-122"/>
                <a:ea typeface="宋体" panose="02010600030101010101" pitchFamily="2" charset="-122"/>
                <a:cs typeface="Times New Roman" panose="02020603050405020304" pitchFamily="18" charset="0"/>
              </a:rPr>
              <a:t> Wilhelmy Method</a:t>
            </a:r>
            <a:r>
              <a:rPr lang="zh-CN" altLang="en-US" sz="1200" b="1" dirty="0">
                <a:latin typeface="宋体" panose="02010600030101010101" pitchFamily="2" charset="-122"/>
                <a:ea typeface="宋体" panose="02010600030101010101" pitchFamily="2" charset="-122"/>
                <a:cs typeface="Times New Roman" panose="02020603050405020304" pitchFamily="18" charset="0"/>
              </a:rPr>
              <a:t>）测试接触角过程示意图</a:t>
            </a:r>
            <a:endParaRPr lang="de-DE" altLang="zh-CN" sz="1200" b="1" dirty="0">
              <a:latin typeface="宋体" panose="02010600030101010101" pitchFamily="2" charset="-122"/>
              <a:ea typeface="宋体" panose="02010600030101010101" pitchFamily="2" charset="-122"/>
              <a:cs typeface="Times New Roman" panose="02020603050405020304" pitchFamily="18" charset="0"/>
            </a:endParaRPr>
          </a:p>
        </p:txBody>
      </p:sp>
      <p:graphicFrame>
        <p:nvGraphicFramePr>
          <p:cNvPr id="9" name="Object 3">
            <a:extLst>
              <a:ext uri="{FF2B5EF4-FFF2-40B4-BE49-F238E27FC236}">
                <a16:creationId xmlns:a16="http://schemas.microsoft.com/office/drawing/2014/main" id="{38B6EFCC-4F7D-43FE-95E5-0B4132A34EC2}"/>
              </a:ext>
            </a:extLst>
          </p:cNvPr>
          <p:cNvGraphicFramePr>
            <a:graphicFrameLocks/>
          </p:cNvGraphicFramePr>
          <p:nvPr>
            <p:extLst>
              <p:ext uri="{D42A27DB-BD31-4B8C-83A1-F6EECF244321}">
                <p14:modId xmlns:p14="http://schemas.microsoft.com/office/powerpoint/2010/main" val="2905834551"/>
              </p:ext>
            </p:extLst>
          </p:nvPr>
        </p:nvGraphicFramePr>
        <p:xfrm>
          <a:off x="915241" y="1969786"/>
          <a:ext cx="7623175" cy="2612962"/>
        </p:xfrm>
        <a:graphic>
          <a:graphicData uri="http://schemas.openxmlformats.org/presentationml/2006/ole">
            <mc:AlternateContent xmlns:mc="http://schemas.openxmlformats.org/markup-compatibility/2006">
              <mc:Choice xmlns:v="urn:schemas-microsoft-com:vml" Requires="v">
                <p:oleObj spid="_x0000_s125070" name="Designer Zeichnung" r:id="rId3" imgW="9440640" imgH="3246120" progId="Designer.Drawing.6">
                  <p:embed/>
                </p:oleObj>
              </mc:Choice>
              <mc:Fallback>
                <p:oleObj name="Designer Zeichnung" r:id="rId3" imgW="9440640" imgH="3246120" progId="Designer.Drawing.6">
                  <p:embed/>
                  <p:pic>
                    <p:nvPicPr>
                      <p:cNvPr id="13315" name="Object 3">
                        <a:extLst>
                          <a:ext uri="{FF2B5EF4-FFF2-40B4-BE49-F238E27FC236}">
                            <a16:creationId xmlns:a16="http://schemas.microsoft.com/office/drawing/2014/main" id="{2C21D72A-A828-4311-A9B6-6BF3AD2C784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241" y="1969786"/>
                        <a:ext cx="7623175" cy="2612962"/>
                      </a:xfrm>
                      <a:prstGeom prst="rect">
                        <a:avLst/>
                      </a:prstGeom>
                      <a:noFill/>
                      <a:ln>
                        <a:noFill/>
                      </a:ln>
                      <a:effectLst/>
                    </p:spPr>
                  </p:pic>
                </p:oleObj>
              </mc:Fallback>
            </mc:AlternateContent>
          </a:graphicData>
        </a:graphic>
      </p:graphicFrame>
      <p:grpSp>
        <p:nvGrpSpPr>
          <p:cNvPr id="8" name="组合 7">
            <a:extLst>
              <a:ext uri="{FF2B5EF4-FFF2-40B4-BE49-F238E27FC236}">
                <a16:creationId xmlns:a16="http://schemas.microsoft.com/office/drawing/2014/main" id="{B1E5FB7D-4748-4C1A-8695-6F2C08968F14}"/>
              </a:ext>
            </a:extLst>
          </p:cNvPr>
          <p:cNvGrpSpPr/>
          <p:nvPr/>
        </p:nvGrpSpPr>
        <p:grpSpPr>
          <a:xfrm>
            <a:off x="1911401" y="5020913"/>
            <a:ext cx="221003" cy="1532287"/>
            <a:chOff x="5724524" y="5117673"/>
            <a:chExt cx="142875" cy="990600"/>
          </a:xfrm>
        </p:grpSpPr>
        <p:sp>
          <p:nvSpPr>
            <p:cNvPr id="3" name="矩形 2">
              <a:extLst>
                <a:ext uri="{FF2B5EF4-FFF2-40B4-BE49-F238E27FC236}">
                  <a16:creationId xmlns:a16="http://schemas.microsoft.com/office/drawing/2014/main" id="{B2AF605D-D001-4407-A850-3CB6F4DE0C95}"/>
                </a:ext>
              </a:extLst>
            </p:cNvPr>
            <p:cNvSpPr/>
            <p:nvPr/>
          </p:nvSpPr>
          <p:spPr bwMode="auto">
            <a:xfrm>
              <a:off x="5724524" y="5117673"/>
              <a:ext cx="142875" cy="990600"/>
            </a:xfrm>
            <a:prstGeom prst="rect">
              <a:avLst/>
            </a:prstGeom>
            <a:solidFill>
              <a:srgbClr val="3399FF"/>
            </a:solidFill>
            <a:ln w="9525" cap="flat" cmpd="sng" algn="ctr">
              <a:solidFill>
                <a:srgbClr val="3399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cxnSp>
          <p:nvCxnSpPr>
            <p:cNvPr id="5" name="直接连接符 4">
              <a:extLst>
                <a:ext uri="{FF2B5EF4-FFF2-40B4-BE49-F238E27FC236}">
                  <a16:creationId xmlns:a16="http://schemas.microsoft.com/office/drawing/2014/main" id="{E1792C5E-21A6-4D63-8AE1-0CF03BA0E3B8}"/>
                </a:ext>
              </a:extLst>
            </p:cNvPr>
            <p:cNvCxnSpPr>
              <a:cxnSpLocks/>
              <a:stCxn id="3" idx="1"/>
              <a:endCxn id="3" idx="3"/>
            </p:cNvCxnSpPr>
            <p:nvPr/>
          </p:nvCxnSpPr>
          <p:spPr bwMode="auto">
            <a:xfrm>
              <a:off x="5724524" y="5612973"/>
              <a:ext cx="142875"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弧形 6">
            <a:extLst>
              <a:ext uri="{FF2B5EF4-FFF2-40B4-BE49-F238E27FC236}">
                <a16:creationId xmlns:a16="http://schemas.microsoft.com/office/drawing/2014/main" id="{D3E3CA3F-CA2F-42A6-B8F1-88D3E1CC031A}"/>
              </a:ext>
            </a:extLst>
          </p:cNvPr>
          <p:cNvSpPr/>
          <p:nvPr/>
        </p:nvSpPr>
        <p:spPr bwMode="auto">
          <a:xfrm flipH="1" flipV="1">
            <a:off x="2133599" y="5242055"/>
            <a:ext cx="1676401" cy="1092416"/>
          </a:xfrm>
          <a:prstGeom prst="arc">
            <a:avLst>
              <a:gd name="adj1" fmla="val 16685518"/>
              <a:gd name="adj2" fmla="val 0"/>
            </a:avLst>
          </a:prstGeom>
          <a:noFill/>
          <a:ln w="9525" cap="flat" cmpd="sng" algn="ctr">
            <a:solidFill>
              <a:schemeClr val="tx2">
                <a:lumMod val="60000"/>
                <a:lumOff val="4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cxnSp>
        <p:nvCxnSpPr>
          <p:cNvPr id="12" name="直接连接符 11">
            <a:extLst>
              <a:ext uri="{FF2B5EF4-FFF2-40B4-BE49-F238E27FC236}">
                <a16:creationId xmlns:a16="http://schemas.microsoft.com/office/drawing/2014/main" id="{4DCD509B-DE6B-45D0-9B43-DE213AC7B4BC}"/>
              </a:ext>
            </a:extLst>
          </p:cNvPr>
          <p:cNvCxnSpPr>
            <a:cxnSpLocks/>
          </p:cNvCxnSpPr>
          <p:nvPr/>
        </p:nvCxnSpPr>
        <p:spPr bwMode="auto">
          <a:xfrm flipH="1">
            <a:off x="1449983" y="6334472"/>
            <a:ext cx="16002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弧形 20">
            <a:extLst>
              <a:ext uri="{FF2B5EF4-FFF2-40B4-BE49-F238E27FC236}">
                <a16:creationId xmlns:a16="http://schemas.microsoft.com/office/drawing/2014/main" id="{793F9BB2-9E76-4429-B098-47EC581C75A2}"/>
              </a:ext>
            </a:extLst>
          </p:cNvPr>
          <p:cNvSpPr/>
          <p:nvPr/>
        </p:nvSpPr>
        <p:spPr bwMode="auto">
          <a:xfrm flipH="1" flipV="1">
            <a:off x="2133598" y="5410200"/>
            <a:ext cx="1676401" cy="924271"/>
          </a:xfrm>
          <a:prstGeom prst="arc">
            <a:avLst>
              <a:gd name="adj1" fmla="val 16685518"/>
              <a:gd name="adj2" fmla="val 0"/>
            </a:avLst>
          </a:prstGeom>
          <a:noFill/>
          <a:ln w="9525" cap="flat" cmpd="sng" algn="ctr">
            <a:solidFill>
              <a:srgbClr val="00B0F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22" name="弧形 21">
            <a:extLst>
              <a:ext uri="{FF2B5EF4-FFF2-40B4-BE49-F238E27FC236}">
                <a16:creationId xmlns:a16="http://schemas.microsoft.com/office/drawing/2014/main" id="{622D6759-9AD5-4297-8342-38C44F5363E9}"/>
              </a:ext>
            </a:extLst>
          </p:cNvPr>
          <p:cNvSpPr/>
          <p:nvPr/>
        </p:nvSpPr>
        <p:spPr bwMode="auto">
          <a:xfrm flipH="1" flipV="1">
            <a:off x="2132402" y="5487067"/>
            <a:ext cx="1676401" cy="847402"/>
          </a:xfrm>
          <a:prstGeom prst="arc">
            <a:avLst>
              <a:gd name="adj1" fmla="val 16685518"/>
              <a:gd name="adj2" fmla="val 21420478"/>
            </a:avLst>
          </a:prstGeom>
          <a:no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23" name="弧形 22">
            <a:extLst>
              <a:ext uri="{FF2B5EF4-FFF2-40B4-BE49-F238E27FC236}">
                <a16:creationId xmlns:a16="http://schemas.microsoft.com/office/drawing/2014/main" id="{C6D10D66-722E-4D8E-BDCA-73102F0DBFC1}"/>
              </a:ext>
            </a:extLst>
          </p:cNvPr>
          <p:cNvSpPr/>
          <p:nvPr/>
        </p:nvSpPr>
        <p:spPr bwMode="auto">
          <a:xfrm flipH="1" flipV="1">
            <a:off x="2084226" y="5868067"/>
            <a:ext cx="1676401" cy="466402"/>
          </a:xfrm>
          <a:prstGeom prst="arc">
            <a:avLst>
              <a:gd name="adj1" fmla="val 16685518"/>
              <a:gd name="adj2" fmla="val 21259221"/>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grpSp>
        <p:nvGrpSpPr>
          <p:cNvPr id="24" name="组合 23">
            <a:extLst>
              <a:ext uri="{FF2B5EF4-FFF2-40B4-BE49-F238E27FC236}">
                <a16:creationId xmlns:a16="http://schemas.microsoft.com/office/drawing/2014/main" id="{88F8D341-BDC7-4124-803D-A0686C0BFFF5}"/>
              </a:ext>
            </a:extLst>
          </p:cNvPr>
          <p:cNvGrpSpPr/>
          <p:nvPr/>
        </p:nvGrpSpPr>
        <p:grpSpPr>
          <a:xfrm>
            <a:off x="4576863" y="5012330"/>
            <a:ext cx="221003" cy="1532287"/>
            <a:chOff x="5724524" y="5117673"/>
            <a:chExt cx="142875" cy="990600"/>
          </a:xfrm>
        </p:grpSpPr>
        <p:sp>
          <p:nvSpPr>
            <p:cNvPr id="25" name="矩形 24">
              <a:extLst>
                <a:ext uri="{FF2B5EF4-FFF2-40B4-BE49-F238E27FC236}">
                  <a16:creationId xmlns:a16="http://schemas.microsoft.com/office/drawing/2014/main" id="{AA3F6106-C2E9-412C-8225-AAD56763DF14}"/>
                </a:ext>
              </a:extLst>
            </p:cNvPr>
            <p:cNvSpPr/>
            <p:nvPr/>
          </p:nvSpPr>
          <p:spPr bwMode="auto">
            <a:xfrm>
              <a:off x="5724524" y="5117673"/>
              <a:ext cx="142875" cy="990600"/>
            </a:xfrm>
            <a:prstGeom prst="rect">
              <a:avLst/>
            </a:prstGeom>
            <a:solidFill>
              <a:srgbClr val="3399FF"/>
            </a:solidFill>
            <a:ln w="9525" cap="flat" cmpd="sng" algn="ctr">
              <a:solidFill>
                <a:srgbClr val="3399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dirty="0">
                <a:ln>
                  <a:noFill/>
                </a:ln>
                <a:solidFill>
                  <a:schemeClr val="tx1"/>
                </a:solidFill>
                <a:effectLst/>
                <a:latin typeface="Times New Roman" pitchFamily="18" charset="0"/>
              </a:endParaRPr>
            </a:p>
          </p:txBody>
        </p:sp>
        <p:cxnSp>
          <p:nvCxnSpPr>
            <p:cNvPr id="26" name="直接连接符 25">
              <a:extLst>
                <a:ext uri="{FF2B5EF4-FFF2-40B4-BE49-F238E27FC236}">
                  <a16:creationId xmlns:a16="http://schemas.microsoft.com/office/drawing/2014/main" id="{4B58C35B-AB28-4F95-9082-1C3BE644AFED}"/>
                </a:ext>
              </a:extLst>
            </p:cNvPr>
            <p:cNvCxnSpPr>
              <a:cxnSpLocks/>
              <a:stCxn id="25" idx="1"/>
              <a:endCxn id="25" idx="3"/>
            </p:cNvCxnSpPr>
            <p:nvPr/>
          </p:nvCxnSpPr>
          <p:spPr bwMode="auto">
            <a:xfrm>
              <a:off x="5724524" y="5612973"/>
              <a:ext cx="142875"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弧形 26">
            <a:extLst>
              <a:ext uri="{FF2B5EF4-FFF2-40B4-BE49-F238E27FC236}">
                <a16:creationId xmlns:a16="http://schemas.microsoft.com/office/drawing/2014/main" id="{F3B79EAD-9B81-4CC2-B228-56B8735CDAEC}"/>
              </a:ext>
            </a:extLst>
          </p:cNvPr>
          <p:cNvSpPr/>
          <p:nvPr/>
        </p:nvSpPr>
        <p:spPr bwMode="auto">
          <a:xfrm flipH="1" flipV="1">
            <a:off x="4798142" y="5232265"/>
            <a:ext cx="1676401" cy="1092416"/>
          </a:xfrm>
          <a:prstGeom prst="arc">
            <a:avLst>
              <a:gd name="adj1" fmla="val 16685518"/>
              <a:gd name="adj2" fmla="val 0"/>
            </a:avLst>
          </a:prstGeom>
          <a:noFill/>
          <a:ln w="9525" cap="flat" cmpd="sng" algn="ctr">
            <a:solidFill>
              <a:schemeClr val="tx2">
                <a:lumMod val="60000"/>
                <a:lumOff val="4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cxnSp>
        <p:nvCxnSpPr>
          <p:cNvPr id="28" name="直接连接符 27">
            <a:extLst>
              <a:ext uri="{FF2B5EF4-FFF2-40B4-BE49-F238E27FC236}">
                <a16:creationId xmlns:a16="http://schemas.microsoft.com/office/drawing/2014/main" id="{5DA2056C-064D-47FA-B086-D386F7B29D67}"/>
              </a:ext>
            </a:extLst>
          </p:cNvPr>
          <p:cNvCxnSpPr>
            <a:cxnSpLocks/>
          </p:cNvCxnSpPr>
          <p:nvPr/>
        </p:nvCxnSpPr>
        <p:spPr bwMode="auto">
          <a:xfrm flipH="1">
            <a:off x="4140757" y="6324681"/>
            <a:ext cx="16002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弧形 28">
            <a:extLst>
              <a:ext uri="{FF2B5EF4-FFF2-40B4-BE49-F238E27FC236}">
                <a16:creationId xmlns:a16="http://schemas.microsoft.com/office/drawing/2014/main" id="{B067B167-EFC5-4297-8896-09C25446B19C}"/>
              </a:ext>
            </a:extLst>
          </p:cNvPr>
          <p:cNvSpPr/>
          <p:nvPr/>
        </p:nvSpPr>
        <p:spPr bwMode="auto">
          <a:xfrm flipH="1" flipV="1">
            <a:off x="4800599" y="5389187"/>
            <a:ext cx="1676401" cy="766144"/>
          </a:xfrm>
          <a:prstGeom prst="arc">
            <a:avLst>
              <a:gd name="adj1" fmla="val 16967991"/>
              <a:gd name="adj2" fmla="val 0"/>
            </a:avLst>
          </a:prstGeom>
          <a:noFill/>
          <a:ln w="9525" cap="flat" cmpd="sng" algn="ctr">
            <a:solidFill>
              <a:srgbClr val="00B0F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0" name="弧形 29">
            <a:extLst>
              <a:ext uri="{FF2B5EF4-FFF2-40B4-BE49-F238E27FC236}">
                <a16:creationId xmlns:a16="http://schemas.microsoft.com/office/drawing/2014/main" id="{15307756-1A73-484B-9534-CD46825DAD4B}"/>
              </a:ext>
            </a:extLst>
          </p:cNvPr>
          <p:cNvSpPr/>
          <p:nvPr/>
        </p:nvSpPr>
        <p:spPr bwMode="auto">
          <a:xfrm flipH="1" flipV="1">
            <a:off x="4795685" y="5424754"/>
            <a:ext cx="1676401" cy="626824"/>
          </a:xfrm>
          <a:prstGeom prst="arc">
            <a:avLst>
              <a:gd name="adj1" fmla="val 17137067"/>
              <a:gd name="adj2" fmla="val 21420478"/>
            </a:avLst>
          </a:prstGeom>
          <a:no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31" name="弧形 30">
            <a:extLst>
              <a:ext uri="{FF2B5EF4-FFF2-40B4-BE49-F238E27FC236}">
                <a16:creationId xmlns:a16="http://schemas.microsoft.com/office/drawing/2014/main" id="{33207178-8500-4D3F-B5C2-038AD849DEDE}"/>
              </a:ext>
            </a:extLst>
          </p:cNvPr>
          <p:cNvSpPr/>
          <p:nvPr/>
        </p:nvSpPr>
        <p:spPr bwMode="auto">
          <a:xfrm flipH="1" flipV="1">
            <a:off x="4770530" y="5385277"/>
            <a:ext cx="1633528" cy="602908"/>
          </a:xfrm>
          <a:prstGeom prst="arc">
            <a:avLst>
              <a:gd name="adj1" fmla="val 16685518"/>
              <a:gd name="adj2" fmla="val 21240461"/>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grpSp>
        <p:nvGrpSpPr>
          <p:cNvPr id="170" name="组合 169">
            <a:extLst>
              <a:ext uri="{FF2B5EF4-FFF2-40B4-BE49-F238E27FC236}">
                <a16:creationId xmlns:a16="http://schemas.microsoft.com/office/drawing/2014/main" id="{C7769C83-DCBD-4ACC-8989-28E81242D287}"/>
              </a:ext>
            </a:extLst>
          </p:cNvPr>
          <p:cNvGrpSpPr/>
          <p:nvPr/>
        </p:nvGrpSpPr>
        <p:grpSpPr>
          <a:xfrm>
            <a:off x="7046058" y="5020913"/>
            <a:ext cx="221003" cy="1532287"/>
            <a:chOff x="5724524" y="5117673"/>
            <a:chExt cx="142875" cy="990600"/>
          </a:xfrm>
        </p:grpSpPr>
        <p:sp>
          <p:nvSpPr>
            <p:cNvPr id="171" name="矩形 170">
              <a:extLst>
                <a:ext uri="{FF2B5EF4-FFF2-40B4-BE49-F238E27FC236}">
                  <a16:creationId xmlns:a16="http://schemas.microsoft.com/office/drawing/2014/main" id="{C44989C8-B1B2-4AD6-A145-E3DA729FAADE}"/>
                </a:ext>
              </a:extLst>
            </p:cNvPr>
            <p:cNvSpPr/>
            <p:nvPr/>
          </p:nvSpPr>
          <p:spPr bwMode="auto">
            <a:xfrm>
              <a:off x="5724524" y="5117673"/>
              <a:ext cx="142875" cy="990600"/>
            </a:xfrm>
            <a:prstGeom prst="rect">
              <a:avLst/>
            </a:prstGeom>
            <a:solidFill>
              <a:srgbClr val="3399FF"/>
            </a:solidFill>
            <a:ln w="9525" cap="flat" cmpd="sng" algn="ctr">
              <a:solidFill>
                <a:srgbClr val="3399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cxnSp>
          <p:nvCxnSpPr>
            <p:cNvPr id="172" name="直接连接符 171">
              <a:extLst>
                <a:ext uri="{FF2B5EF4-FFF2-40B4-BE49-F238E27FC236}">
                  <a16:creationId xmlns:a16="http://schemas.microsoft.com/office/drawing/2014/main" id="{77CA4FCE-0DC0-4C06-B6C6-685B8B47B55E}"/>
                </a:ext>
              </a:extLst>
            </p:cNvPr>
            <p:cNvCxnSpPr>
              <a:cxnSpLocks/>
              <a:stCxn id="171" idx="1"/>
              <a:endCxn id="171" idx="3"/>
            </p:cNvCxnSpPr>
            <p:nvPr/>
          </p:nvCxnSpPr>
          <p:spPr bwMode="auto">
            <a:xfrm>
              <a:off x="5724524" y="5612973"/>
              <a:ext cx="142875"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3" name="弧形 172">
            <a:extLst>
              <a:ext uri="{FF2B5EF4-FFF2-40B4-BE49-F238E27FC236}">
                <a16:creationId xmlns:a16="http://schemas.microsoft.com/office/drawing/2014/main" id="{CB64C471-44CA-4314-A478-FA99F0AF5E2C}"/>
              </a:ext>
            </a:extLst>
          </p:cNvPr>
          <p:cNvSpPr/>
          <p:nvPr/>
        </p:nvSpPr>
        <p:spPr bwMode="auto">
          <a:xfrm rot="10800000" flipV="1">
            <a:off x="7267061" y="5605143"/>
            <a:ext cx="1676401" cy="396275"/>
          </a:xfrm>
          <a:prstGeom prst="arc">
            <a:avLst>
              <a:gd name="adj1" fmla="val 16685518"/>
              <a:gd name="adj2" fmla="val 21578653"/>
            </a:avLst>
          </a:prstGeom>
          <a:noFill/>
          <a:ln w="9525" cap="flat" cmpd="sng" algn="ctr">
            <a:solidFill>
              <a:schemeClr val="tx2">
                <a:lumMod val="60000"/>
                <a:lumOff val="4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grpSp>
        <p:nvGrpSpPr>
          <p:cNvPr id="18537" name="组合 18536">
            <a:extLst>
              <a:ext uri="{FF2B5EF4-FFF2-40B4-BE49-F238E27FC236}">
                <a16:creationId xmlns:a16="http://schemas.microsoft.com/office/drawing/2014/main" id="{E8F24814-84EC-4F26-90AC-3CB80554C469}"/>
              </a:ext>
            </a:extLst>
          </p:cNvPr>
          <p:cNvGrpSpPr/>
          <p:nvPr/>
        </p:nvGrpSpPr>
        <p:grpSpPr>
          <a:xfrm>
            <a:off x="7276074" y="5603698"/>
            <a:ext cx="1547415" cy="0"/>
            <a:chOff x="7200996" y="5246627"/>
            <a:chExt cx="1547415" cy="0"/>
          </a:xfrm>
        </p:grpSpPr>
        <p:cxnSp>
          <p:nvCxnSpPr>
            <p:cNvPr id="174" name="直接连接符 173">
              <a:extLst>
                <a:ext uri="{FF2B5EF4-FFF2-40B4-BE49-F238E27FC236}">
                  <a16:creationId xmlns:a16="http://schemas.microsoft.com/office/drawing/2014/main" id="{ADC159DB-B5A4-47C9-B24B-00678E3BF7AE}"/>
                </a:ext>
              </a:extLst>
            </p:cNvPr>
            <p:cNvCxnSpPr>
              <a:cxnSpLocks/>
            </p:cNvCxnSpPr>
            <p:nvPr/>
          </p:nvCxnSpPr>
          <p:spPr bwMode="auto">
            <a:xfrm flipH="1">
              <a:off x="7986411" y="5246627"/>
              <a:ext cx="7620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直接连接符 177">
              <a:extLst>
                <a:ext uri="{FF2B5EF4-FFF2-40B4-BE49-F238E27FC236}">
                  <a16:creationId xmlns:a16="http://schemas.microsoft.com/office/drawing/2014/main" id="{D4BD37AA-ABC5-4E7B-B02D-F68E411458FD}"/>
                </a:ext>
              </a:extLst>
            </p:cNvPr>
            <p:cNvCxnSpPr>
              <a:cxnSpLocks/>
            </p:cNvCxnSpPr>
            <p:nvPr/>
          </p:nvCxnSpPr>
          <p:spPr bwMode="auto">
            <a:xfrm flipH="1">
              <a:off x="7200996" y="5246627"/>
              <a:ext cx="785416" cy="0"/>
            </a:xfrm>
            <a:prstGeom prst="line">
              <a:avLst/>
            </a:prstGeom>
            <a:solidFill>
              <a:schemeClr val="accent1"/>
            </a:solidFill>
            <a:ln w="952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3" name="弧形 182">
            <a:extLst>
              <a:ext uri="{FF2B5EF4-FFF2-40B4-BE49-F238E27FC236}">
                <a16:creationId xmlns:a16="http://schemas.microsoft.com/office/drawing/2014/main" id="{E6080AE5-05CA-43D8-8835-01F9562208C7}"/>
              </a:ext>
            </a:extLst>
          </p:cNvPr>
          <p:cNvSpPr/>
          <p:nvPr/>
        </p:nvSpPr>
        <p:spPr bwMode="auto">
          <a:xfrm rot="10800000" flipV="1">
            <a:off x="7267059" y="5543260"/>
            <a:ext cx="1676401" cy="530256"/>
          </a:xfrm>
          <a:prstGeom prst="arc">
            <a:avLst>
              <a:gd name="adj1" fmla="val 16685518"/>
              <a:gd name="adj2" fmla="val 21578653"/>
            </a:avLst>
          </a:prstGeom>
          <a:noFill/>
          <a:ln w="9525" cap="flat" cmpd="sng" algn="ctr">
            <a:solidFill>
              <a:srgbClr val="00B0F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184" name="弧形 183">
            <a:extLst>
              <a:ext uri="{FF2B5EF4-FFF2-40B4-BE49-F238E27FC236}">
                <a16:creationId xmlns:a16="http://schemas.microsoft.com/office/drawing/2014/main" id="{C3FA68AC-C608-479B-8B4D-C6CB636B328D}"/>
              </a:ext>
            </a:extLst>
          </p:cNvPr>
          <p:cNvSpPr/>
          <p:nvPr/>
        </p:nvSpPr>
        <p:spPr bwMode="auto">
          <a:xfrm rot="10800000" flipV="1">
            <a:off x="7267056" y="5387716"/>
            <a:ext cx="1665962" cy="838200"/>
          </a:xfrm>
          <a:prstGeom prst="arc">
            <a:avLst>
              <a:gd name="adj1" fmla="val 16685518"/>
              <a:gd name="adj2" fmla="val 21578653"/>
            </a:avLst>
          </a:prstGeom>
          <a:no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185" name="弧形 184">
            <a:extLst>
              <a:ext uri="{FF2B5EF4-FFF2-40B4-BE49-F238E27FC236}">
                <a16:creationId xmlns:a16="http://schemas.microsoft.com/office/drawing/2014/main" id="{55FD57FE-91D6-4459-8A03-58B00D66E50C}"/>
              </a:ext>
            </a:extLst>
          </p:cNvPr>
          <p:cNvSpPr/>
          <p:nvPr/>
        </p:nvSpPr>
        <p:spPr bwMode="auto">
          <a:xfrm rot="10800000" flipV="1">
            <a:off x="7276074" y="5251996"/>
            <a:ext cx="1665962" cy="1005615"/>
          </a:xfrm>
          <a:prstGeom prst="arc">
            <a:avLst>
              <a:gd name="adj1" fmla="val 16685518"/>
              <a:gd name="adj2" fmla="val 21578653"/>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pitchFamily="18" charset="0"/>
            </a:endParaRPr>
          </a:p>
        </p:txBody>
      </p:sp>
      <p:sp>
        <p:nvSpPr>
          <p:cNvPr id="196" name="Rectangle 2">
            <a:extLst>
              <a:ext uri="{FF2B5EF4-FFF2-40B4-BE49-F238E27FC236}">
                <a16:creationId xmlns:a16="http://schemas.microsoft.com/office/drawing/2014/main" id="{2773B6E6-B2FB-47C3-9587-CA491133ECD2}"/>
              </a:ext>
            </a:extLst>
          </p:cNvPr>
          <p:cNvSpPr txBox="1">
            <a:spLocks noChangeArrowheads="1"/>
          </p:cNvSpPr>
          <p:nvPr/>
        </p:nvSpPr>
        <p:spPr bwMode="black">
          <a:xfrm>
            <a:off x="2226394" y="495300"/>
            <a:ext cx="29973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动态接触角</a:t>
            </a:r>
            <a:r>
              <a:rPr lang="en-US" altLang="zh-CN" sz="1600" dirty="0" err="1">
                <a:solidFill>
                  <a:srgbClr val="244279"/>
                </a:solidFill>
                <a:latin typeface="Adobe 黑体 Std R" panose="020B0400000000000000" pitchFamily="34" charset="-122"/>
                <a:ea typeface="Adobe 黑体 Std R" panose="020B0400000000000000" pitchFamily="34" charset="-122"/>
              </a:rPr>
              <a:t>Wilhelmy</a:t>
            </a:r>
            <a:r>
              <a:rPr lang="zh-CN" altLang="en-US" sz="1600" dirty="0">
                <a:solidFill>
                  <a:srgbClr val="244279"/>
                </a:solidFill>
                <a:latin typeface="Adobe 黑体 Std R" panose="020B0400000000000000" pitchFamily="34" charset="-122"/>
                <a:ea typeface="Adobe 黑体 Std R" panose="020B0400000000000000" pitchFamily="34" charset="-122"/>
              </a:rPr>
              <a:t>板法</a:t>
            </a:r>
            <a:r>
              <a:rPr lang="en-US" altLang="zh-CN" sz="1600" dirty="0">
                <a:solidFill>
                  <a:srgbClr val="244279"/>
                </a:solidFill>
                <a:latin typeface="Adobe 黑体 Std R" panose="020B0400000000000000" pitchFamily="34" charset="-122"/>
                <a:ea typeface="Adobe 黑体 Std R" panose="020B0400000000000000" pitchFamily="34" charset="-122"/>
              </a:rPr>
              <a:t> </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97" name="图片 196">
            <a:extLst>
              <a:ext uri="{FF2B5EF4-FFF2-40B4-BE49-F238E27FC236}">
                <a16:creationId xmlns:a16="http://schemas.microsoft.com/office/drawing/2014/main" id="{71CDA0D9-3794-4B75-B704-BB2DF94C8D4E}"/>
              </a:ext>
            </a:extLst>
          </p:cNvPr>
          <p:cNvPicPr>
            <a:picLocks noChangeAspect="1"/>
          </p:cNvPicPr>
          <p:nvPr/>
        </p:nvPicPr>
        <p:blipFill>
          <a:blip r:embed="rId5"/>
          <a:stretch>
            <a:fillRect/>
          </a:stretch>
        </p:blipFill>
        <p:spPr>
          <a:xfrm>
            <a:off x="1295400" y="341731"/>
            <a:ext cx="968375" cy="886095"/>
          </a:xfrm>
          <a:prstGeom prst="rect">
            <a:avLst/>
          </a:prstGeom>
        </p:spPr>
      </p:pic>
    </p:spTree>
    <p:extLst>
      <p:ext uri="{BB962C8B-B14F-4D97-AF65-F5344CB8AC3E}">
        <p14:creationId xmlns:p14="http://schemas.microsoft.com/office/powerpoint/2010/main" val="373666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500"/>
                                        <p:tgtEl>
                                          <p:spTgt spid="19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p:stCondLst>
                              <p:cond delay="1500"/>
                            </p:stCondLst>
                            <p:childTnLst>
                              <p:par>
                                <p:cTn id="32" presetID="42" presetClass="path" presetSubtype="0" accel="50000" decel="50000" fill="hold" nodeType="afterEffect">
                                  <p:stCondLst>
                                    <p:cond delay="0"/>
                                  </p:stCondLst>
                                  <p:childTnLst>
                                    <p:animMotion origin="layout" path="M 3.05556E-6 1.11022E-16 L 3.05556E-6 0.00995 " pathEditMode="relative" rAng="0" ptsTypes="AA">
                                      <p:cBhvr>
                                        <p:cTn id="33" dur="2000" fill="hold"/>
                                        <p:tgtEl>
                                          <p:spTgt spid="8"/>
                                        </p:tgtEl>
                                        <p:attrNameLst>
                                          <p:attrName>ppt_x</p:attrName>
                                          <p:attrName>ppt_y</p:attrName>
                                        </p:attrNameLst>
                                      </p:cBhvr>
                                      <p:rCtr x="0" y="486"/>
                                    </p:animMotion>
                                  </p:childTnLst>
                                </p:cTn>
                              </p:par>
                            </p:childTnLst>
                          </p:cTn>
                        </p:par>
                        <p:par>
                          <p:cTn id="34" fill="hold">
                            <p:stCondLst>
                              <p:cond delay="3500"/>
                            </p:stCondLst>
                            <p:childTnLst>
                              <p:par>
                                <p:cTn id="35" presetID="1" presetClass="exit" presetSubtype="0" fill="hold" grpId="1" nodeType="after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par>
                          <p:cTn id="37" fill="hold">
                            <p:stCondLst>
                              <p:cond delay="3500"/>
                            </p:stCondLst>
                            <p:childTnLst>
                              <p:par>
                                <p:cTn id="38" presetID="22" presetClass="entr" presetSubtype="4" fill="hold" grpId="2"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par>
                          <p:cTn id="41" fill="hold">
                            <p:stCondLst>
                              <p:cond delay="4000"/>
                            </p:stCondLst>
                            <p:childTnLst>
                              <p:par>
                                <p:cTn id="42" presetID="42" presetClass="path" presetSubtype="0" accel="50000" decel="50000" fill="hold" nodeType="afterEffect">
                                  <p:stCondLst>
                                    <p:cond delay="0"/>
                                  </p:stCondLst>
                                  <p:childTnLst>
                                    <p:animMotion origin="layout" path="M 3.05556E-6 0.00995 L 3.05556E-6 0.02292 " pathEditMode="relative" rAng="0" ptsTypes="AA">
                                      <p:cBhvr>
                                        <p:cTn id="43" dur="2000" fill="hold"/>
                                        <p:tgtEl>
                                          <p:spTgt spid="8"/>
                                        </p:tgtEl>
                                        <p:attrNameLst>
                                          <p:attrName>ppt_x</p:attrName>
                                          <p:attrName>ppt_y</p:attrName>
                                        </p:attrNameLst>
                                      </p:cBhvr>
                                      <p:rCtr x="0" y="648"/>
                                    </p:animMotion>
                                  </p:childTnLst>
                                </p:cTn>
                              </p:par>
                            </p:childTnLst>
                          </p:cTn>
                        </p:par>
                        <p:par>
                          <p:cTn id="44" fill="hold">
                            <p:stCondLst>
                              <p:cond delay="6000"/>
                            </p:stCondLst>
                            <p:childTnLst>
                              <p:par>
                                <p:cTn id="45" presetID="1" presetClass="exit" presetSubtype="0" fill="hold" grpId="3" nodeType="after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par>
                          <p:cTn id="47" fill="hold">
                            <p:stCondLst>
                              <p:cond delay="6000"/>
                            </p:stCondLst>
                            <p:childTnLst>
                              <p:par>
                                <p:cTn id="48" presetID="22" presetClass="entr" presetSubtype="4"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par>
                          <p:cTn id="51" fill="hold">
                            <p:stCondLst>
                              <p:cond delay="6500"/>
                            </p:stCondLst>
                            <p:childTnLst>
                              <p:par>
                                <p:cTn id="52" presetID="42" presetClass="path" presetSubtype="0" accel="50000" decel="50000" fill="hold" nodeType="afterEffect">
                                  <p:stCondLst>
                                    <p:cond delay="0"/>
                                  </p:stCondLst>
                                  <p:childTnLst>
                                    <p:animMotion origin="layout" path="M 3.05556E-6 0.02292 L 3.05556E-6 0.05625 " pathEditMode="relative" rAng="0" ptsTypes="AA">
                                      <p:cBhvr>
                                        <p:cTn id="53" dur="2000" fill="hold"/>
                                        <p:tgtEl>
                                          <p:spTgt spid="8"/>
                                        </p:tgtEl>
                                        <p:attrNameLst>
                                          <p:attrName>ppt_x</p:attrName>
                                          <p:attrName>ppt_y</p:attrName>
                                        </p:attrNameLst>
                                      </p:cBhvr>
                                      <p:rCtr x="0" y="1667"/>
                                    </p:animMotion>
                                  </p:childTnLst>
                                </p:cTn>
                              </p:par>
                            </p:childTnLst>
                          </p:cTn>
                        </p:par>
                        <p:par>
                          <p:cTn id="54" fill="hold">
                            <p:stCondLst>
                              <p:cond delay="8500"/>
                            </p:stCondLst>
                            <p:childTnLst>
                              <p:par>
                                <p:cTn id="55" presetID="1" presetClass="exit" presetSubtype="0" fill="hold" grpId="1" nodeType="afterEffect">
                                  <p:stCondLst>
                                    <p:cond delay="0"/>
                                  </p:stCondLst>
                                  <p:childTnLst>
                                    <p:set>
                                      <p:cBhvr>
                                        <p:cTn id="56" dur="1" fill="hold">
                                          <p:stCondLst>
                                            <p:cond delay="0"/>
                                          </p:stCondLst>
                                        </p:cTn>
                                        <p:tgtEl>
                                          <p:spTgt spid="22"/>
                                        </p:tgtEl>
                                        <p:attrNameLst>
                                          <p:attrName>style.visibility</p:attrName>
                                        </p:attrNameLst>
                                      </p:cBhvr>
                                      <p:to>
                                        <p:strVal val="hidden"/>
                                      </p:to>
                                    </p:set>
                                  </p:childTnLst>
                                </p:cTn>
                              </p:par>
                            </p:childTnLst>
                          </p:cTn>
                        </p:par>
                        <p:par>
                          <p:cTn id="57" fill="hold">
                            <p:stCondLst>
                              <p:cond delay="8500"/>
                            </p:stCondLst>
                            <p:childTnLst>
                              <p:par>
                                <p:cTn id="58" presetID="22" presetClass="entr" presetSubtype="4"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28"/>
                                        </p:tgtEl>
                                        <p:attrNameLst>
                                          <p:attrName>style.visibility</p:attrName>
                                        </p:attrNameLst>
                                      </p:cBhvr>
                                      <p:to>
                                        <p:strVal val="visible"/>
                                      </p:to>
                                    </p:set>
                                  </p:childTnLst>
                                </p:cTn>
                              </p:par>
                            </p:childTnLst>
                          </p:cTn>
                        </p:par>
                        <p:par>
                          <p:cTn id="68" fill="hold">
                            <p:stCondLst>
                              <p:cond delay="0"/>
                            </p:stCondLst>
                            <p:childTnLst>
                              <p:par>
                                <p:cTn id="69" presetID="42" presetClass="path" presetSubtype="0" accel="50000" decel="50000" fill="hold" nodeType="afterEffect">
                                  <p:stCondLst>
                                    <p:cond delay="0"/>
                                  </p:stCondLst>
                                  <p:childTnLst>
                                    <p:animMotion origin="layout" path="M 2.22222E-6 -2.22222E-6 L 0.00399 0.05347 " pathEditMode="relative" rAng="0" ptsTypes="AA">
                                      <p:cBhvr>
                                        <p:cTn id="70" dur="2000" spd="-100000" fill="hold"/>
                                        <p:tgtEl>
                                          <p:spTgt spid="28"/>
                                        </p:tgtEl>
                                        <p:attrNameLst>
                                          <p:attrName>ppt_x</p:attrName>
                                          <p:attrName>ppt_y</p:attrName>
                                        </p:attrNameLst>
                                      </p:cBhvr>
                                      <p:rCtr x="191" y="2662"/>
                                    </p:animMotion>
                                  </p:childTnLst>
                                </p:cTn>
                              </p:par>
                            </p:childTnLst>
                          </p:cTn>
                        </p:par>
                        <p:par>
                          <p:cTn id="71" fill="hold">
                            <p:stCondLst>
                              <p:cond delay="2000"/>
                            </p:stCondLst>
                            <p:childTnLst>
                              <p:par>
                                <p:cTn id="72" presetID="22" presetClass="entr" presetSubtype="4"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down)">
                                      <p:cBhvr>
                                        <p:cTn id="74" dur="500"/>
                                        <p:tgtEl>
                                          <p:spTgt spid="27"/>
                                        </p:tgtEl>
                                      </p:cBhvr>
                                    </p:animEffect>
                                  </p:childTnLst>
                                </p:cTn>
                              </p:par>
                            </p:childTnLst>
                          </p:cTn>
                        </p:par>
                        <p:par>
                          <p:cTn id="75" fill="hold">
                            <p:stCondLst>
                              <p:cond delay="2500"/>
                            </p:stCondLst>
                            <p:childTnLst>
                              <p:par>
                                <p:cTn id="76" presetID="42" presetClass="path" presetSubtype="0" accel="50000" decel="50000" fill="hold" nodeType="afterEffect">
                                  <p:stCondLst>
                                    <p:cond delay="0"/>
                                  </p:stCondLst>
                                  <p:childTnLst>
                                    <p:animMotion origin="layout" path="M 2.22222E-6 -2.22222E-6 L 2.22222E-6 -0.02477 " pathEditMode="relative" rAng="0" ptsTypes="AA">
                                      <p:cBhvr>
                                        <p:cTn id="77" dur="2000" fill="hold"/>
                                        <p:tgtEl>
                                          <p:spTgt spid="28"/>
                                        </p:tgtEl>
                                        <p:attrNameLst>
                                          <p:attrName>ppt_x</p:attrName>
                                          <p:attrName>ppt_y</p:attrName>
                                        </p:attrNameLst>
                                      </p:cBhvr>
                                      <p:rCtr x="0" y="-1250"/>
                                    </p:animMotion>
                                  </p:childTnLst>
                                </p:cTn>
                              </p:par>
                            </p:childTnLst>
                          </p:cTn>
                        </p:par>
                        <p:par>
                          <p:cTn id="78" fill="hold">
                            <p:stCondLst>
                              <p:cond delay="4500"/>
                            </p:stCondLst>
                            <p:childTnLst>
                              <p:par>
                                <p:cTn id="79" presetID="1" presetClass="exit" presetSubtype="0" fill="hold" grpId="1" nodeType="afterEffect">
                                  <p:stCondLst>
                                    <p:cond delay="0"/>
                                  </p:stCondLst>
                                  <p:childTnLst>
                                    <p:set>
                                      <p:cBhvr>
                                        <p:cTn id="80" dur="1" fill="hold">
                                          <p:stCondLst>
                                            <p:cond delay="0"/>
                                          </p:stCondLst>
                                        </p:cTn>
                                        <p:tgtEl>
                                          <p:spTgt spid="27"/>
                                        </p:tgtEl>
                                        <p:attrNameLst>
                                          <p:attrName>style.visibility</p:attrName>
                                        </p:attrNameLst>
                                      </p:cBhvr>
                                      <p:to>
                                        <p:strVal val="hidden"/>
                                      </p:to>
                                    </p:set>
                                  </p:childTnLst>
                                </p:cTn>
                              </p:par>
                            </p:childTnLst>
                          </p:cTn>
                        </p:par>
                        <p:par>
                          <p:cTn id="81" fill="hold">
                            <p:stCondLst>
                              <p:cond delay="4500"/>
                            </p:stCondLst>
                            <p:childTnLst>
                              <p:par>
                                <p:cTn id="82" presetID="22" presetClass="entr" presetSubtype="4" fill="hold" grpId="0"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down)">
                                      <p:cBhvr>
                                        <p:cTn id="84" dur="500"/>
                                        <p:tgtEl>
                                          <p:spTgt spid="29"/>
                                        </p:tgtEl>
                                      </p:cBhvr>
                                    </p:animEffect>
                                  </p:childTnLst>
                                </p:cTn>
                              </p:par>
                            </p:childTnLst>
                          </p:cTn>
                        </p:par>
                        <p:par>
                          <p:cTn id="85" fill="hold">
                            <p:stCondLst>
                              <p:cond delay="5000"/>
                            </p:stCondLst>
                            <p:childTnLst>
                              <p:par>
                                <p:cTn id="86" presetID="42" presetClass="path" presetSubtype="0" accel="50000" decel="50000" fill="hold" nodeType="afterEffect">
                                  <p:stCondLst>
                                    <p:cond delay="0"/>
                                  </p:stCondLst>
                                  <p:childTnLst>
                                    <p:animMotion origin="layout" path="M 2.22222E-6 -0.02477 L 2.22222E-6 -0.03796 " pathEditMode="relative" rAng="0" ptsTypes="AA">
                                      <p:cBhvr>
                                        <p:cTn id="87" dur="2000" fill="hold"/>
                                        <p:tgtEl>
                                          <p:spTgt spid="28"/>
                                        </p:tgtEl>
                                        <p:attrNameLst>
                                          <p:attrName>ppt_x</p:attrName>
                                          <p:attrName>ppt_y</p:attrName>
                                        </p:attrNameLst>
                                      </p:cBhvr>
                                      <p:rCtr x="0" y="-671"/>
                                    </p:animMotion>
                                  </p:childTnLst>
                                </p:cTn>
                              </p:par>
                            </p:childTnLst>
                          </p:cTn>
                        </p:par>
                        <p:par>
                          <p:cTn id="88" fill="hold">
                            <p:stCondLst>
                              <p:cond delay="7000"/>
                            </p:stCondLst>
                            <p:childTnLst>
                              <p:par>
                                <p:cTn id="89" presetID="1" presetClass="exit" presetSubtype="0" fill="hold" grpId="1" nodeType="afterEffect">
                                  <p:stCondLst>
                                    <p:cond delay="0"/>
                                  </p:stCondLst>
                                  <p:childTnLst>
                                    <p:set>
                                      <p:cBhvr>
                                        <p:cTn id="90" dur="1" fill="hold">
                                          <p:stCondLst>
                                            <p:cond delay="0"/>
                                          </p:stCondLst>
                                        </p:cTn>
                                        <p:tgtEl>
                                          <p:spTgt spid="29"/>
                                        </p:tgtEl>
                                        <p:attrNameLst>
                                          <p:attrName>style.visibility</p:attrName>
                                        </p:attrNameLst>
                                      </p:cBhvr>
                                      <p:to>
                                        <p:strVal val="hidden"/>
                                      </p:to>
                                    </p:set>
                                  </p:childTnLst>
                                </p:cTn>
                              </p:par>
                            </p:childTnLst>
                          </p:cTn>
                        </p:par>
                        <p:par>
                          <p:cTn id="91" fill="hold">
                            <p:stCondLst>
                              <p:cond delay="7000"/>
                            </p:stCondLst>
                            <p:childTnLst>
                              <p:par>
                                <p:cTn id="92" presetID="22" presetClass="entr" presetSubtype="4" fill="hold" grpId="0" nodeType="after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500"/>
                                        <p:tgtEl>
                                          <p:spTgt spid="30"/>
                                        </p:tgtEl>
                                      </p:cBhvr>
                                    </p:animEffect>
                                  </p:childTnLst>
                                </p:cTn>
                              </p:par>
                            </p:childTnLst>
                          </p:cTn>
                        </p:par>
                        <p:par>
                          <p:cTn id="95" fill="hold">
                            <p:stCondLst>
                              <p:cond delay="7500"/>
                            </p:stCondLst>
                            <p:childTnLst>
                              <p:par>
                                <p:cTn id="96" presetID="42" presetClass="path" presetSubtype="0" accel="50000" decel="50000" fill="hold" nodeType="afterEffect">
                                  <p:stCondLst>
                                    <p:cond delay="0"/>
                                  </p:stCondLst>
                                  <p:childTnLst>
                                    <p:animMotion origin="layout" path="M 2.22222E-6 -0.03796 L 2.22222E-6 -0.04907 " pathEditMode="relative" rAng="0" ptsTypes="AA">
                                      <p:cBhvr>
                                        <p:cTn id="97" dur="2000" fill="hold"/>
                                        <p:tgtEl>
                                          <p:spTgt spid="28"/>
                                        </p:tgtEl>
                                        <p:attrNameLst>
                                          <p:attrName>ppt_x</p:attrName>
                                          <p:attrName>ppt_y</p:attrName>
                                        </p:attrNameLst>
                                      </p:cBhvr>
                                      <p:rCtr x="0" y="-556"/>
                                    </p:animMotion>
                                  </p:childTnLst>
                                </p:cTn>
                              </p:par>
                            </p:childTnLst>
                          </p:cTn>
                        </p:par>
                        <p:par>
                          <p:cTn id="98" fill="hold">
                            <p:stCondLst>
                              <p:cond delay="9500"/>
                            </p:stCondLst>
                            <p:childTnLst>
                              <p:par>
                                <p:cTn id="99" presetID="1" presetClass="exit" presetSubtype="0" fill="hold" grpId="1" nodeType="afterEffect">
                                  <p:stCondLst>
                                    <p:cond delay="0"/>
                                  </p:stCondLst>
                                  <p:childTnLst>
                                    <p:set>
                                      <p:cBhvr>
                                        <p:cTn id="100" dur="1" fill="hold">
                                          <p:stCondLst>
                                            <p:cond delay="0"/>
                                          </p:stCondLst>
                                        </p:cTn>
                                        <p:tgtEl>
                                          <p:spTgt spid="30"/>
                                        </p:tgtEl>
                                        <p:attrNameLst>
                                          <p:attrName>style.visibility</p:attrName>
                                        </p:attrNameLst>
                                      </p:cBhvr>
                                      <p:to>
                                        <p:strVal val="hidden"/>
                                      </p:to>
                                    </p:set>
                                  </p:childTnLst>
                                </p:cTn>
                              </p:par>
                            </p:childTnLst>
                          </p:cTn>
                        </p:par>
                        <p:par>
                          <p:cTn id="101" fill="hold">
                            <p:stCondLst>
                              <p:cond delay="9500"/>
                            </p:stCondLst>
                            <p:childTnLst>
                              <p:par>
                                <p:cTn id="102" presetID="22" presetClass="entr" presetSubtype="4" fill="hold" grpId="0" nodeType="after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wipe(down)">
                                      <p:cBhvr>
                                        <p:cTn id="104" dur="500"/>
                                        <p:tgtEl>
                                          <p:spTgt spid="31"/>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70"/>
                                        </p:tgtEl>
                                        <p:attrNameLst>
                                          <p:attrName>style.visibility</p:attrName>
                                        </p:attrNameLst>
                                      </p:cBhvr>
                                      <p:to>
                                        <p:strVal val="visible"/>
                                      </p:to>
                                    </p:set>
                                  </p:childTnLst>
                                </p:cTn>
                              </p:par>
                            </p:childTnLst>
                          </p:cTn>
                        </p:par>
                        <p:par>
                          <p:cTn id="109" fill="hold">
                            <p:stCondLst>
                              <p:cond delay="0"/>
                            </p:stCondLst>
                            <p:childTnLst>
                              <p:par>
                                <p:cTn id="110" presetID="22" presetClass="entr" presetSubtype="2" fill="hold" nodeType="afterEffect">
                                  <p:stCondLst>
                                    <p:cond delay="0"/>
                                  </p:stCondLst>
                                  <p:childTnLst>
                                    <p:set>
                                      <p:cBhvr>
                                        <p:cTn id="111" dur="1" fill="hold">
                                          <p:stCondLst>
                                            <p:cond delay="0"/>
                                          </p:stCondLst>
                                        </p:cTn>
                                        <p:tgtEl>
                                          <p:spTgt spid="18537"/>
                                        </p:tgtEl>
                                        <p:attrNameLst>
                                          <p:attrName>style.visibility</p:attrName>
                                        </p:attrNameLst>
                                      </p:cBhvr>
                                      <p:to>
                                        <p:strVal val="visible"/>
                                      </p:to>
                                    </p:set>
                                    <p:animEffect transition="in" filter="wipe(right)">
                                      <p:cBhvr>
                                        <p:cTn id="112" dur="500"/>
                                        <p:tgtEl>
                                          <p:spTgt spid="18537"/>
                                        </p:tgtEl>
                                      </p:cBhvr>
                                    </p:animEffect>
                                  </p:childTnLst>
                                </p:cTn>
                              </p:par>
                            </p:childTnLst>
                          </p:cTn>
                        </p:par>
                        <p:par>
                          <p:cTn id="113" fill="hold">
                            <p:stCondLst>
                              <p:cond delay="500"/>
                            </p:stCondLst>
                            <p:childTnLst>
                              <p:par>
                                <p:cTn id="114" presetID="22" presetClass="entr" presetSubtype="1" fill="hold" grpId="0" nodeType="afterEffect">
                                  <p:stCondLst>
                                    <p:cond delay="0"/>
                                  </p:stCondLst>
                                  <p:childTnLst>
                                    <p:set>
                                      <p:cBhvr>
                                        <p:cTn id="115" dur="1" fill="hold">
                                          <p:stCondLst>
                                            <p:cond delay="0"/>
                                          </p:stCondLst>
                                        </p:cTn>
                                        <p:tgtEl>
                                          <p:spTgt spid="173"/>
                                        </p:tgtEl>
                                        <p:attrNameLst>
                                          <p:attrName>style.visibility</p:attrName>
                                        </p:attrNameLst>
                                      </p:cBhvr>
                                      <p:to>
                                        <p:strVal val="visible"/>
                                      </p:to>
                                    </p:set>
                                    <p:animEffect transition="in" filter="wipe(up)">
                                      <p:cBhvr>
                                        <p:cTn id="116" dur="500"/>
                                        <p:tgtEl>
                                          <p:spTgt spid="173"/>
                                        </p:tgtEl>
                                      </p:cBhvr>
                                    </p:animEffect>
                                  </p:childTnLst>
                                </p:cTn>
                              </p:par>
                            </p:childTnLst>
                          </p:cTn>
                        </p:par>
                        <p:par>
                          <p:cTn id="117" fill="hold">
                            <p:stCondLst>
                              <p:cond delay="1000"/>
                            </p:stCondLst>
                            <p:childTnLst>
                              <p:par>
                                <p:cTn id="118" presetID="42" presetClass="path" presetSubtype="0" accel="50000" decel="50000" fill="hold" nodeType="afterEffect">
                                  <p:stCondLst>
                                    <p:cond delay="0"/>
                                  </p:stCondLst>
                                  <p:childTnLst>
                                    <p:animMotion origin="layout" path="M 1.66667E-6 3.7037E-7 L 1.66667E-6 -0.00903 " pathEditMode="relative" rAng="0" ptsTypes="AA">
                                      <p:cBhvr>
                                        <p:cTn id="119" dur="2000" fill="hold"/>
                                        <p:tgtEl>
                                          <p:spTgt spid="18537"/>
                                        </p:tgtEl>
                                        <p:attrNameLst>
                                          <p:attrName>ppt_x</p:attrName>
                                          <p:attrName>ppt_y</p:attrName>
                                        </p:attrNameLst>
                                      </p:cBhvr>
                                      <p:rCtr x="0" y="-463"/>
                                    </p:animMotion>
                                  </p:childTnLst>
                                </p:cTn>
                              </p:par>
                            </p:childTnLst>
                          </p:cTn>
                        </p:par>
                        <p:par>
                          <p:cTn id="120" fill="hold">
                            <p:stCondLst>
                              <p:cond delay="3000"/>
                            </p:stCondLst>
                            <p:childTnLst>
                              <p:par>
                                <p:cTn id="121" presetID="1" presetClass="exit" presetSubtype="0" fill="hold" grpId="1" nodeType="afterEffect">
                                  <p:stCondLst>
                                    <p:cond delay="0"/>
                                  </p:stCondLst>
                                  <p:childTnLst>
                                    <p:set>
                                      <p:cBhvr>
                                        <p:cTn id="122" dur="1" fill="hold">
                                          <p:stCondLst>
                                            <p:cond delay="0"/>
                                          </p:stCondLst>
                                        </p:cTn>
                                        <p:tgtEl>
                                          <p:spTgt spid="173"/>
                                        </p:tgtEl>
                                        <p:attrNameLst>
                                          <p:attrName>style.visibility</p:attrName>
                                        </p:attrNameLst>
                                      </p:cBhvr>
                                      <p:to>
                                        <p:strVal val="hidden"/>
                                      </p:to>
                                    </p:set>
                                  </p:childTnLst>
                                </p:cTn>
                              </p:par>
                            </p:childTnLst>
                          </p:cTn>
                        </p:par>
                        <p:par>
                          <p:cTn id="123" fill="hold">
                            <p:stCondLst>
                              <p:cond delay="3000"/>
                            </p:stCondLst>
                            <p:childTnLst>
                              <p:par>
                                <p:cTn id="124" presetID="22" presetClass="entr" presetSubtype="1" fill="hold" grpId="0" nodeType="afterEffect">
                                  <p:stCondLst>
                                    <p:cond delay="0"/>
                                  </p:stCondLst>
                                  <p:childTnLst>
                                    <p:set>
                                      <p:cBhvr>
                                        <p:cTn id="125" dur="1" fill="hold">
                                          <p:stCondLst>
                                            <p:cond delay="0"/>
                                          </p:stCondLst>
                                        </p:cTn>
                                        <p:tgtEl>
                                          <p:spTgt spid="183"/>
                                        </p:tgtEl>
                                        <p:attrNameLst>
                                          <p:attrName>style.visibility</p:attrName>
                                        </p:attrNameLst>
                                      </p:cBhvr>
                                      <p:to>
                                        <p:strVal val="visible"/>
                                      </p:to>
                                    </p:set>
                                    <p:animEffect transition="in" filter="wipe(up)">
                                      <p:cBhvr>
                                        <p:cTn id="126" dur="500"/>
                                        <p:tgtEl>
                                          <p:spTgt spid="183"/>
                                        </p:tgtEl>
                                      </p:cBhvr>
                                    </p:animEffect>
                                  </p:childTnLst>
                                </p:cTn>
                              </p:par>
                            </p:childTnLst>
                          </p:cTn>
                        </p:par>
                        <p:par>
                          <p:cTn id="127" fill="hold">
                            <p:stCondLst>
                              <p:cond delay="3500"/>
                            </p:stCondLst>
                            <p:childTnLst>
                              <p:par>
                                <p:cTn id="128" presetID="42" presetClass="path" presetSubtype="0" accel="50000" decel="50000" fill="hold" nodeType="afterEffect">
                                  <p:stCondLst>
                                    <p:cond delay="0"/>
                                  </p:stCondLst>
                                  <p:childTnLst>
                                    <p:animMotion origin="layout" path="M 1.66667E-6 -0.00903 L 1.66667E-6 -0.03148 " pathEditMode="relative" rAng="0" ptsTypes="AA">
                                      <p:cBhvr>
                                        <p:cTn id="129" dur="2000" fill="hold"/>
                                        <p:tgtEl>
                                          <p:spTgt spid="18537"/>
                                        </p:tgtEl>
                                        <p:attrNameLst>
                                          <p:attrName>ppt_x</p:attrName>
                                          <p:attrName>ppt_y</p:attrName>
                                        </p:attrNameLst>
                                      </p:cBhvr>
                                      <p:rCtr x="0" y="-1134"/>
                                    </p:animMotion>
                                  </p:childTnLst>
                                </p:cTn>
                              </p:par>
                            </p:childTnLst>
                          </p:cTn>
                        </p:par>
                        <p:par>
                          <p:cTn id="130" fill="hold">
                            <p:stCondLst>
                              <p:cond delay="5500"/>
                            </p:stCondLst>
                            <p:childTnLst>
                              <p:par>
                                <p:cTn id="131" presetID="1" presetClass="exit" presetSubtype="0" fill="hold" grpId="1" nodeType="afterEffect">
                                  <p:stCondLst>
                                    <p:cond delay="0"/>
                                  </p:stCondLst>
                                  <p:childTnLst>
                                    <p:set>
                                      <p:cBhvr>
                                        <p:cTn id="132" dur="1" fill="hold">
                                          <p:stCondLst>
                                            <p:cond delay="0"/>
                                          </p:stCondLst>
                                        </p:cTn>
                                        <p:tgtEl>
                                          <p:spTgt spid="183"/>
                                        </p:tgtEl>
                                        <p:attrNameLst>
                                          <p:attrName>style.visibility</p:attrName>
                                        </p:attrNameLst>
                                      </p:cBhvr>
                                      <p:to>
                                        <p:strVal val="hidden"/>
                                      </p:to>
                                    </p:set>
                                  </p:childTnLst>
                                </p:cTn>
                              </p:par>
                            </p:childTnLst>
                          </p:cTn>
                        </p:par>
                        <p:par>
                          <p:cTn id="133" fill="hold">
                            <p:stCondLst>
                              <p:cond delay="5500"/>
                            </p:stCondLst>
                            <p:childTnLst>
                              <p:par>
                                <p:cTn id="134" presetID="22" presetClass="entr" presetSubtype="1" fill="hold" grpId="0" nodeType="afterEffect">
                                  <p:stCondLst>
                                    <p:cond delay="0"/>
                                  </p:stCondLst>
                                  <p:childTnLst>
                                    <p:set>
                                      <p:cBhvr>
                                        <p:cTn id="135" dur="1" fill="hold">
                                          <p:stCondLst>
                                            <p:cond delay="0"/>
                                          </p:stCondLst>
                                        </p:cTn>
                                        <p:tgtEl>
                                          <p:spTgt spid="184"/>
                                        </p:tgtEl>
                                        <p:attrNameLst>
                                          <p:attrName>style.visibility</p:attrName>
                                        </p:attrNameLst>
                                      </p:cBhvr>
                                      <p:to>
                                        <p:strVal val="visible"/>
                                      </p:to>
                                    </p:set>
                                    <p:animEffect transition="in" filter="wipe(up)">
                                      <p:cBhvr>
                                        <p:cTn id="136" dur="500"/>
                                        <p:tgtEl>
                                          <p:spTgt spid="184"/>
                                        </p:tgtEl>
                                      </p:cBhvr>
                                    </p:animEffect>
                                  </p:childTnLst>
                                </p:cTn>
                              </p:par>
                            </p:childTnLst>
                          </p:cTn>
                        </p:par>
                        <p:par>
                          <p:cTn id="137" fill="hold">
                            <p:stCondLst>
                              <p:cond delay="6000"/>
                            </p:stCondLst>
                            <p:childTnLst>
                              <p:par>
                                <p:cTn id="138" presetID="42" presetClass="path" presetSubtype="0" accel="50000" decel="50000" fill="hold" nodeType="afterEffect">
                                  <p:stCondLst>
                                    <p:cond delay="0"/>
                                  </p:stCondLst>
                                  <p:childTnLst>
                                    <p:animMotion origin="layout" path="M 1.66667E-6 -0.03148 L 1.66667E-6 -0.0537 " pathEditMode="relative" rAng="0" ptsTypes="AA">
                                      <p:cBhvr>
                                        <p:cTn id="139" dur="2000" fill="hold"/>
                                        <p:tgtEl>
                                          <p:spTgt spid="18537"/>
                                        </p:tgtEl>
                                        <p:attrNameLst>
                                          <p:attrName>ppt_x</p:attrName>
                                          <p:attrName>ppt_y</p:attrName>
                                        </p:attrNameLst>
                                      </p:cBhvr>
                                      <p:rCtr x="0" y="-1111"/>
                                    </p:animMotion>
                                  </p:childTnLst>
                                </p:cTn>
                              </p:par>
                            </p:childTnLst>
                          </p:cTn>
                        </p:par>
                        <p:par>
                          <p:cTn id="140" fill="hold">
                            <p:stCondLst>
                              <p:cond delay="8000"/>
                            </p:stCondLst>
                            <p:childTnLst>
                              <p:par>
                                <p:cTn id="141" presetID="1" presetClass="exit" presetSubtype="0" fill="hold" nodeType="afterEffect">
                                  <p:stCondLst>
                                    <p:cond delay="0"/>
                                  </p:stCondLst>
                                  <p:childTnLst>
                                    <p:set>
                                      <p:cBhvr>
                                        <p:cTn id="142" dur="1" fill="hold">
                                          <p:stCondLst>
                                            <p:cond delay="0"/>
                                          </p:stCondLst>
                                        </p:cTn>
                                        <p:tgtEl>
                                          <p:spTgt spid="18537"/>
                                        </p:tgtEl>
                                        <p:attrNameLst>
                                          <p:attrName>style.visibility</p:attrName>
                                        </p:attrNameLst>
                                      </p:cBhvr>
                                      <p:to>
                                        <p:strVal val="hidden"/>
                                      </p:to>
                                    </p:set>
                                  </p:childTnLst>
                                </p:cTn>
                              </p:par>
                            </p:childTnLst>
                          </p:cTn>
                        </p:par>
                        <p:par>
                          <p:cTn id="143" fill="hold">
                            <p:stCondLst>
                              <p:cond delay="8000"/>
                            </p:stCondLst>
                            <p:childTnLst>
                              <p:par>
                                <p:cTn id="144" presetID="1" presetClass="exit" presetSubtype="0" fill="hold" grpId="1" nodeType="afterEffect">
                                  <p:stCondLst>
                                    <p:cond delay="0"/>
                                  </p:stCondLst>
                                  <p:childTnLst>
                                    <p:set>
                                      <p:cBhvr>
                                        <p:cTn id="145" dur="1" fill="hold">
                                          <p:stCondLst>
                                            <p:cond delay="0"/>
                                          </p:stCondLst>
                                        </p:cTn>
                                        <p:tgtEl>
                                          <p:spTgt spid="184"/>
                                        </p:tgtEl>
                                        <p:attrNameLst>
                                          <p:attrName>style.visibility</p:attrName>
                                        </p:attrNameLst>
                                      </p:cBhvr>
                                      <p:to>
                                        <p:strVal val="hidden"/>
                                      </p:to>
                                    </p:set>
                                  </p:childTnLst>
                                </p:cTn>
                              </p:par>
                            </p:childTnLst>
                          </p:cTn>
                        </p:par>
                        <p:par>
                          <p:cTn id="146" fill="hold">
                            <p:stCondLst>
                              <p:cond delay="8000"/>
                            </p:stCondLst>
                            <p:childTnLst>
                              <p:par>
                                <p:cTn id="147" presetID="22" presetClass="entr" presetSubtype="1" fill="hold" grpId="0" nodeType="afterEffect">
                                  <p:stCondLst>
                                    <p:cond delay="0"/>
                                  </p:stCondLst>
                                  <p:childTnLst>
                                    <p:set>
                                      <p:cBhvr>
                                        <p:cTn id="148" dur="1" fill="hold">
                                          <p:stCondLst>
                                            <p:cond delay="0"/>
                                          </p:stCondLst>
                                        </p:cTn>
                                        <p:tgtEl>
                                          <p:spTgt spid="185"/>
                                        </p:tgtEl>
                                        <p:attrNameLst>
                                          <p:attrName>style.visibility</p:attrName>
                                        </p:attrNameLst>
                                      </p:cBhvr>
                                      <p:to>
                                        <p:strVal val="visible"/>
                                      </p:to>
                                    </p:set>
                                    <p:animEffect transition="in" filter="wipe(up)">
                                      <p:cBhvr>
                                        <p:cTn id="149"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21" grpId="2" animBg="1"/>
      <p:bldP spid="21" grpId="3" animBg="1"/>
      <p:bldP spid="22" grpId="0" animBg="1"/>
      <p:bldP spid="22" grpId="1" animBg="1"/>
      <p:bldP spid="23" grpId="0" animBg="1"/>
      <p:bldP spid="27" grpId="0" animBg="1"/>
      <p:bldP spid="27" grpId="1" animBg="1"/>
      <p:bldP spid="29" grpId="0" animBg="1"/>
      <p:bldP spid="29" grpId="1" animBg="1"/>
      <p:bldP spid="30" grpId="0" animBg="1"/>
      <p:bldP spid="30" grpId="1" animBg="1"/>
      <p:bldP spid="31" grpId="0" animBg="1"/>
      <p:bldP spid="173" grpId="0" animBg="1"/>
      <p:bldP spid="173" grpId="1" animBg="1"/>
      <p:bldP spid="183" grpId="0" animBg="1"/>
      <p:bldP spid="183" grpId="1" animBg="1"/>
      <p:bldP spid="184" grpId="0" animBg="1"/>
      <p:bldP spid="184" grpId="1" animBg="1"/>
      <p:bldP spid="185" grpId="0" animBg="1"/>
      <p:bldP spid="19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矩形 1">
            <a:extLst>
              <a:ext uri="{FF2B5EF4-FFF2-40B4-BE49-F238E27FC236}">
                <a16:creationId xmlns:a16="http://schemas.microsoft.com/office/drawing/2014/main" id="{C1FF94EB-206F-4A71-B617-0D0467C3E34E}"/>
              </a:ext>
            </a:extLst>
          </p:cNvPr>
          <p:cNvSpPr/>
          <p:nvPr/>
        </p:nvSpPr>
        <p:spPr>
          <a:xfrm>
            <a:off x="915241" y="1491347"/>
            <a:ext cx="4572000" cy="276999"/>
          </a:xfrm>
          <a:prstGeom prst="rect">
            <a:avLst/>
          </a:prstGeom>
        </p:spPr>
        <p:txBody>
          <a:bodyPr>
            <a:spAutoFit/>
          </a:bodyPr>
          <a:lstStyle/>
          <a:p>
            <a:r>
              <a:rPr lang="zh-CN" altLang="en-US" sz="1200" b="1" dirty="0">
                <a:latin typeface="宋体" panose="02010600030101010101" pitchFamily="2" charset="-122"/>
                <a:ea typeface="宋体" panose="02010600030101010101" pitchFamily="2" charset="-122"/>
                <a:cs typeface="Times New Roman" panose="02020603050405020304" pitchFamily="18" charset="0"/>
              </a:rPr>
              <a:t>动态白金板法（</a:t>
            </a:r>
            <a:r>
              <a:rPr lang="de-DE" altLang="zh-CN" sz="1200" b="1" dirty="0">
                <a:latin typeface="宋体" panose="02010600030101010101" pitchFamily="2" charset="-122"/>
                <a:ea typeface="宋体" panose="02010600030101010101" pitchFamily="2" charset="-122"/>
                <a:cs typeface="Times New Roman" panose="02020603050405020304" pitchFamily="18" charset="0"/>
              </a:rPr>
              <a:t> Wilhelmy Method</a:t>
            </a:r>
            <a:r>
              <a:rPr lang="zh-CN" altLang="en-US" sz="1200" b="1" dirty="0">
                <a:latin typeface="宋体" panose="02010600030101010101" pitchFamily="2" charset="-122"/>
                <a:ea typeface="宋体" panose="02010600030101010101" pitchFamily="2" charset="-122"/>
                <a:cs typeface="Times New Roman" panose="02020603050405020304" pitchFamily="18" charset="0"/>
              </a:rPr>
              <a:t>）测试接触角过程示意图</a:t>
            </a:r>
            <a:endParaRPr lang="de-DE" altLang="zh-CN" sz="1200" b="1" dirty="0">
              <a:latin typeface="宋体" panose="02010600030101010101" pitchFamily="2" charset="-122"/>
              <a:ea typeface="宋体" panose="02010600030101010101" pitchFamily="2" charset="-122"/>
              <a:cs typeface="Times New Roman" panose="02020603050405020304" pitchFamily="18" charset="0"/>
            </a:endParaRPr>
          </a:p>
        </p:txBody>
      </p:sp>
      <p:graphicFrame>
        <p:nvGraphicFramePr>
          <p:cNvPr id="10" name="Object 3">
            <a:extLst>
              <a:ext uri="{FF2B5EF4-FFF2-40B4-BE49-F238E27FC236}">
                <a16:creationId xmlns:a16="http://schemas.microsoft.com/office/drawing/2014/main" id="{18B22759-0B64-4993-B285-A3A2564AB63E}"/>
              </a:ext>
            </a:extLst>
          </p:cNvPr>
          <p:cNvGraphicFramePr>
            <a:graphicFrameLocks/>
          </p:cNvGraphicFramePr>
          <p:nvPr>
            <p:extLst>
              <p:ext uri="{D42A27DB-BD31-4B8C-83A1-F6EECF244321}">
                <p14:modId xmlns:p14="http://schemas.microsoft.com/office/powerpoint/2010/main" val="3340076938"/>
              </p:ext>
            </p:extLst>
          </p:nvPr>
        </p:nvGraphicFramePr>
        <p:xfrm>
          <a:off x="762000" y="1984163"/>
          <a:ext cx="7412037" cy="3998565"/>
        </p:xfrm>
        <a:graphic>
          <a:graphicData uri="http://schemas.openxmlformats.org/presentationml/2006/ole">
            <mc:AlternateContent xmlns:mc="http://schemas.openxmlformats.org/markup-compatibility/2006">
              <mc:Choice xmlns:v="urn:schemas-microsoft-com:vml" Requires="v">
                <p:oleObj spid="_x0000_s127110" name="Designer Zeichnung" r:id="rId3" imgW="9452520" imgH="5105880" progId="Designer.Drawing.6">
                  <p:embed/>
                </p:oleObj>
              </mc:Choice>
              <mc:Fallback>
                <p:oleObj name="Designer Zeichnung" r:id="rId3" imgW="9452520" imgH="5105880" progId="Designer.Drawing.6">
                  <p:embed/>
                  <p:pic>
                    <p:nvPicPr>
                      <p:cNvPr id="10" name="Object 3">
                        <a:extLst>
                          <a:ext uri="{FF2B5EF4-FFF2-40B4-BE49-F238E27FC236}">
                            <a16:creationId xmlns:a16="http://schemas.microsoft.com/office/drawing/2014/main" id="{18B22759-0B64-4993-B285-A3A2564AB63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84163"/>
                        <a:ext cx="7412037" cy="3998565"/>
                      </a:xfrm>
                      <a:prstGeom prst="rect">
                        <a:avLst/>
                      </a:prstGeom>
                      <a:noFill/>
                      <a:ln>
                        <a:noFill/>
                      </a:ln>
                      <a:effectLst/>
                    </p:spPr>
                  </p:pic>
                </p:oleObj>
              </mc:Fallback>
            </mc:AlternateContent>
          </a:graphicData>
        </a:graphic>
      </p:graphicFrame>
      <p:sp>
        <p:nvSpPr>
          <p:cNvPr id="9" name="Rectangle 2">
            <a:extLst>
              <a:ext uri="{FF2B5EF4-FFF2-40B4-BE49-F238E27FC236}">
                <a16:creationId xmlns:a16="http://schemas.microsoft.com/office/drawing/2014/main" id="{BA34BABB-881A-4A95-B900-4B0F111B09E4}"/>
              </a:ext>
            </a:extLst>
          </p:cNvPr>
          <p:cNvSpPr txBox="1">
            <a:spLocks noChangeArrowheads="1"/>
          </p:cNvSpPr>
          <p:nvPr/>
        </p:nvSpPr>
        <p:spPr bwMode="black">
          <a:xfrm>
            <a:off x="2226394" y="495300"/>
            <a:ext cx="29973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动态接触角</a:t>
            </a:r>
            <a:r>
              <a:rPr lang="en-US" altLang="zh-CN" sz="1600" dirty="0" err="1">
                <a:solidFill>
                  <a:srgbClr val="244279"/>
                </a:solidFill>
                <a:latin typeface="Adobe 黑体 Std R" panose="020B0400000000000000" pitchFamily="34" charset="-122"/>
                <a:ea typeface="Adobe 黑体 Std R" panose="020B0400000000000000" pitchFamily="34" charset="-122"/>
              </a:rPr>
              <a:t>Wilhelmy</a:t>
            </a:r>
            <a:r>
              <a:rPr lang="zh-CN" altLang="en-US" sz="1600" dirty="0">
                <a:solidFill>
                  <a:srgbClr val="244279"/>
                </a:solidFill>
                <a:latin typeface="Adobe 黑体 Std R" panose="020B0400000000000000" pitchFamily="34" charset="-122"/>
                <a:ea typeface="Adobe 黑体 Std R" panose="020B0400000000000000" pitchFamily="34" charset="-122"/>
              </a:rPr>
              <a:t>板法</a:t>
            </a:r>
            <a:r>
              <a:rPr lang="en-US" altLang="zh-CN" sz="1600" dirty="0">
                <a:solidFill>
                  <a:srgbClr val="244279"/>
                </a:solidFill>
                <a:latin typeface="Adobe 黑体 Std R" panose="020B0400000000000000" pitchFamily="34" charset="-122"/>
                <a:ea typeface="Adobe 黑体 Std R" panose="020B0400000000000000" pitchFamily="34" charset="-122"/>
              </a:rPr>
              <a:t> </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2" name="图片 11">
            <a:extLst>
              <a:ext uri="{FF2B5EF4-FFF2-40B4-BE49-F238E27FC236}">
                <a16:creationId xmlns:a16="http://schemas.microsoft.com/office/drawing/2014/main" id="{9B29F765-9BB6-4FEC-8410-2D475AE5867D}"/>
              </a:ext>
            </a:extLst>
          </p:cNvPr>
          <p:cNvPicPr>
            <a:picLocks noChangeAspect="1"/>
          </p:cNvPicPr>
          <p:nvPr/>
        </p:nvPicPr>
        <p:blipFill>
          <a:blip r:embed="rId5"/>
          <a:stretch>
            <a:fillRect/>
          </a:stretch>
        </p:blipFill>
        <p:spPr>
          <a:xfrm>
            <a:off x="1295400" y="341731"/>
            <a:ext cx="968375" cy="886095"/>
          </a:xfrm>
          <a:prstGeom prst="rect">
            <a:avLst/>
          </a:prstGeom>
        </p:spPr>
      </p:pic>
    </p:spTree>
    <p:extLst>
      <p:ext uri="{BB962C8B-B14F-4D97-AF65-F5344CB8AC3E}">
        <p14:creationId xmlns:p14="http://schemas.microsoft.com/office/powerpoint/2010/main" val="75013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矩形 1">
            <a:extLst>
              <a:ext uri="{FF2B5EF4-FFF2-40B4-BE49-F238E27FC236}">
                <a16:creationId xmlns:a16="http://schemas.microsoft.com/office/drawing/2014/main" id="{C1FF94EB-206F-4A71-B617-0D0467C3E34E}"/>
              </a:ext>
            </a:extLst>
          </p:cNvPr>
          <p:cNvSpPr/>
          <p:nvPr/>
        </p:nvSpPr>
        <p:spPr>
          <a:xfrm>
            <a:off x="915241" y="1491347"/>
            <a:ext cx="4572000" cy="276999"/>
          </a:xfrm>
          <a:prstGeom prst="rect">
            <a:avLst/>
          </a:prstGeom>
        </p:spPr>
        <p:txBody>
          <a:bodyPr>
            <a:spAutoFit/>
          </a:bodyPr>
          <a:lstStyle/>
          <a:p>
            <a:r>
              <a:rPr lang="zh-CN" altLang="en-US" sz="1200" b="1" dirty="0">
                <a:latin typeface="宋体" panose="02010600030101010101" pitchFamily="2" charset="-122"/>
                <a:ea typeface="宋体" panose="02010600030101010101" pitchFamily="2" charset="-122"/>
                <a:cs typeface="Times New Roman" panose="02020603050405020304" pitchFamily="18" charset="0"/>
              </a:rPr>
              <a:t>动态白金板法（</a:t>
            </a:r>
            <a:r>
              <a:rPr lang="de-DE" altLang="zh-CN" sz="1200" b="1" dirty="0">
                <a:latin typeface="宋体" panose="02010600030101010101" pitchFamily="2" charset="-122"/>
                <a:ea typeface="宋体" panose="02010600030101010101" pitchFamily="2" charset="-122"/>
                <a:cs typeface="Times New Roman" panose="02020603050405020304" pitchFamily="18" charset="0"/>
              </a:rPr>
              <a:t> Wilhelmy Method</a:t>
            </a:r>
            <a:r>
              <a:rPr lang="zh-CN" altLang="en-US" sz="1200" b="1" dirty="0">
                <a:latin typeface="宋体" panose="02010600030101010101" pitchFamily="2" charset="-122"/>
                <a:ea typeface="宋体" panose="02010600030101010101" pitchFamily="2" charset="-122"/>
                <a:cs typeface="Times New Roman" panose="02020603050405020304" pitchFamily="18" charset="0"/>
              </a:rPr>
              <a:t>）测试接触角过程示意图</a:t>
            </a:r>
            <a:endParaRPr lang="de-DE" altLang="zh-CN" sz="1200" b="1" dirty="0">
              <a:latin typeface="宋体" panose="02010600030101010101" pitchFamily="2" charset="-122"/>
              <a:ea typeface="宋体" panose="0201060003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616B1BC4-EC49-4817-852E-524D801CAD0B}"/>
              </a:ext>
            </a:extLst>
          </p:cNvPr>
          <p:cNvPicPr>
            <a:picLocks noChangeAspect="1"/>
          </p:cNvPicPr>
          <p:nvPr/>
        </p:nvPicPr>
        <p:blipFill>
          <a:blip r:embed="rId2"/>
          <a:stretch>
            <a:fillRect/>
          </a:stretch>
        </p:blipFill>
        <p:spPr>
          <a:xfrm>
            <a:off x="5833151" y="1873054"/>
            <a:ext cx="2602558" cy="3685576"/>
          </a:xfrm>
          <a:prstGeom prst="rect">
            <a:avLst/>
          </a:prstGeom>
        </p:spPr>
      </p:pic>
      <p:pic>
        <p:nvPicPr>
          <p:cNvPr id="6" name="图片 5">
            <a:extLst>
              <a:ext uri="{FF2B5EF4-FFF2-40B4-BE49-F238E27FC236}">
                <a16:creationId xmlns:a16="http://schemas.microsoft.com/office/drawing/2014/main" id="{0C1183E0-54C7-47CB-A357-58EE237DB64A}"/>
              </a:ext>
            </a:extLst>
          </p:cNvPr>
          <p:cNvPicPr>
            <a:picLocks noChangeAspect="1"/>
          </p:cNvPicPr>
          <p:nvPr/>
        </p:nvPicPr>
        <p:blipFill>
          <a:blip r:embed="rId3"/>
          <a:stretch>
            <a:fillRect/>
          </a:stretch>
        </p:blipFill>
        <p:spPr>
          <a:xfrm>
            <a:off x="137213" y="1873054"/>
            <a:ext cx="5671619" cy="3685576"/>
          </a:xfrm>
          <a:prstGeom prst="rect">
            <a:avLst/>
          </a:prstGeom>
        </p:spPr>
      </p:pic>
      <p:sp>
        <p:nvSpPr>
          <p:cNvPr id="10" name="Rectangle 2">
            <a:extLst>
              <a:ext uri="{FF2B5EF4-FFF2-40B4-BE49-F238E27FC236}">
                <a16:creationId xmlns:a16="http://schemas.microsoft.com/office/drawing/2014/main" id="{7F695D6A-8575-4393-96A9-7A047F560A6F}"/>
              </a:ext>
            </a:extLst>
          </p:cNvPr>
          <p:cNvSpPr txBox="1">
            <a:spLocks noChangeArrowheads="1"/>
          </p:cNvSpPr>
          <p:nvPr/>
        </p:nvSpPr>
        <p:spPr bwMode="black">
          <a:xfrm>
            <a:off x="2226394" y="495300"/>
            <a:ext cx="29973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动态接触角</a:t>
            </a:r>
            <a:r>
              <a:rPr lang="en-US" altLang="zh-CN" sz="1600" dirty="0" err="1">
                <a:solidFill>
                  <a:srgbClr val="244279"/>
                </a:solidFill>
                <a:latin typeface="Adobe 黑体 Std R" panose="020B0400000000000000" pitchFamily="34" charset="-122"/>
                <a:ea typeface="Adobe 黑体 Std R" panose="020B0400000000000000" pitchFamily="34" charset="-122"/>
              </a:rPr>
              <a:t>Wilhelmy</a:t>
            </a:r>
            <a:r>
              <a:rPr lang="zh-CN" altLang="en-US" sz="1600" dirty="0">
                <a:solidFill>
                  <a:srgbClr val="244279"/>
                </a:solidFill>
                <a:latin typeface="Adobe 黑体 Std R" panose="020B0400000000000000" pitchFamily="34" charset="-122"/>
                <a:ea typeface="Adobe 黑体 Std R" panose="020B0400000000000000" pitchFamily="34" charset="-122"/>
              </a:rPr>
              <a:t>板法</a:t>
            </a:r>
            <a:r>
              <a:rPr lang="en-US" altLang="zh-CN" sz="1600" dirty="0">
                <a:solidFill>
                  <a:srgbClr val="244279"/>
                </a:solidFill>
                <a:latin typeface="Adobe 黑体 Std R" panose="020B0400000000000000" pitchFamily="34" charset="-122"/>
                <a:ea typeface="Adobe 黑体 Std R" panose="020B0400000000000000" pitchFamily="34" charset="-122"/>
              </a:rPr>
              <a:t> </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2" name="图片 11">
            <a:extLst>
              <a:ext uri="{FF2B5EF4-FFF2-40B4-BE49-F238E27FC236}">
                <a16:creationId xmlns:a16="http://schemas.microsoft.com/office/drawing/2014/main" id="{0BE8E22E-0E9B-4989-B61E-C7F8336C6289}"/>
              </a:ext>
            </a:extLst>
          </p:cNvPr>
          <p:cNvPicPr>
            <a:picLocks noChangeAspect="1"/>
          </p:cNvPicPr>
          <p:nvPr/>
        </p:nvPicPr>
        <p:blipFill>
          <a:blip r:embed="rId4"/>
          <a:stretch>
            <a:fillRect/>
          </a:stretch>
        </p:blipFill>
        <p:spPr>
          <a:xfrm>
            <a:off x="1295400" y="341731"/>
            <a:ext cx="968375" cy="886095"/>
          </a:xfrm>
          <a:prstGeom prst="rect">
            <a:avLst/>
          </a:prstGeom>
        </p:spPr>
      </p:pic>
    </p:spTree>
    <p:extLst>
      <p:ext uri="{BB962C8B-B14F-4D97-AF65-F5344CB8AC3E}">
        <p14:creationId xmlns:p14="http://schemas.microsoft.com/office/powerpoint/2010/main" val="118792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 name="Object 6">
            <a:extLst>
              <a:ext uri="{FF2B5EF4-FFF2-40B4-BE49-F238E27FC236}">
                <a16:creationId xmlns:a16="http://schemas.microsoft.com/office/drawing/2014/main" id="{3B74AFB1-50A2-41B5-8E62-18C7211C97ED}"/>
              </a:ext>
            </a:extLst>
          </p:cNvPr>
          <p:cNvGraphicFramePr>
            <a:graphicFrameLocks/>
          </p:cNvGraphicFramePr>
          <p:nvPr>
            <p:extLst>
              <p:ext uri="{D42A27DB-BD31-4B8C-83A1-F6EECF244321}">
                <p14:modId xmlns:p14="http://schemas.microsoft.com/office/powerpoint/2010/main" val="3235646151"/>
              </p:ext>
            </p:extLst>
          </p:nvPr>
        </p:nvGraphicFramePr>
        <p:xfrm>
          <a:off x="381000" y="1600200"/>
          <a:ext cx="6430963" cy="4110037"/>
        </p:xfrm>
        <a:graphic>
          <a:graphicData uri="http://schemas.openxmlformats.org/presentationml/2006/ole">
            <mc:AlternateContent xmlns:mc="http://schemas.openxmlformats.org/markup-compatibility/2006">
              <mc:Choice xmlns:v="urn:schemas-microsoft-com:vml" Requires="v">
                <p:oleObj spid="_x0000_s138357" name="Document" r:id="rId3" imgW="3600360" imgH="2303280" progId="Word.Document.8">
                  <p:embed/>
                </p:oleObj>
              </mc:Choice>
              <mc:Fallback>
                <p:oleObj name="Document" r:id="rId3" imgW="3600360" imgH="2303280" progId="Word.Document.8">
                  <p:embed/>
                  <p:pic>
                    <p:nvPicPr>
                      <p:cNvPr id="75782" name="Object 6">
                        <a:extLst>
                          <a:ext uri="{FF2B5EF4-FFF2-40B4-BE49-F238E27FC236}">
                            <a16:creationId xmlns:a16="http://schemas.microsoft.com/office/drawing/2014/main" id="{5E5468BC-6083-4746-9175-04F187ED5CE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6430963" cy="411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7">
            <a:extLst>
              <a:ext uri="{FF2B5EF4-FFF2-40B4-BE49-F238E27FC236}">
                <a16:creationId xmlns:a16="http://schemas.microsoft.com/office/drawing/2014/main" id="{F9B878F0-B144-4550-B904-311CBCC4FF91}"/>
              </a:ext>
            </a:extLst>
          </p:cNvPr>
          <p:cNvSpPr>
            <a:spLocks noChangeArrowheads="1"/>
          </p:cNvSpPr>
          <p:nvPr/>
        </p:nvSpPr>
        <p:spPr bwMode="auto">
          <a:xfrm>
            <a:off x="2565292" y="1354381"/>
            <a:ext cx="2648161"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zh-CN" altLang="en-GB" sz="1200" b="1" dirty="0">
                <a:latin typeface="宋体" panose="02010600030101010101" pitchFamily="2" charset="-122"/>
                <a:ea typeface="宋体" panose="02010600030101010101" pitchFamily="2" charset="-122"/>
                <a:cs typeface="Times New Roman" panose="02020603050405020304" pitchFamily="18" charset="0"/>
              </a:rPr>
              <a:t>单纤维动态接触角</a:t>
            </a:r>
            <a:r>
              <a:rPr lang="en-GB" altLang="zh-CN" sz="1200" b="1" dirty="0">
                <a:latin typeface="宋体" panose="02010600030101010101" pitchFamily="2" charset="-122"/>
                <a:ea typeface="宋体" panose="02010600030101010101" pitchFamily="2" charset="-122"/>
                <a:cs typeface="Times New Roman" panose="02020603050405020304" pitchFamily="18" charset="0"/>
              </a:rPr>
              <a:t>:  </a:t>
            </a:r>
            <a:r>
              <a:rPr lang="zh-CN" altLang="en-GB" sz="1200" b="1" dirty="0">
                <a:latin typeface="宋体" panose="02010600030101010101" pitchFamily="2" charset="-122"/>
                <a:ea typeface="宋体" panose="02010600030101010101" pitchFamily="2" charset="-122"/>
                <a:cs typeface="Times New Roman" panose="02020603050405020304" pitchFamily="18" charset="0"/>
              </a:rPr>
              <a:t>单根头发丝</a:t>
            </a:r>
            <a:r>
              <a:rPr lang="en-GB" altLang="zh-CN" sz="1200" b="1" dirty="0">
                <a:latin typeface="宋体" panose="02010600030101010101" pitchFamily="2" charset="-122"/>
                <a:ea typeface="宋体" panose="02010600030101010101" pitchFamily="2" charset="-122"/>
                <a:cs typeface="Times New Roman" panose="02020603050405020304" pitchFamily="18" charset="0"/>
              </a:rPr>
              <a:t>/</a:t>
            </a:r>
            <a:r>
              <a:rPr lang="zh-CN" altLang="en-GB" sz="1200" b="1" dirty="0">
                <a:latin typeface="宋体" panose="02010600030101010101" pitchFamily="2" charset="-122"/>
                <a:ea typeface="宋体" panose="02010600030101010101" pitchFamily="2" charset="-122"/>
                <a:cs typeface="Times New Roman" panose="02020603050405020304" pitchFamily="18" charset="0"/>
              </a:rPr>
              <a:t>水</a:t>
            </a:r>
          </a:p>
        </p:txBody>
      </p:sp>
      <p:pic>
        <p:nvPicPr>
          <p:cNvPr id="13" name="Picture 8">
            <a:extLst>
              <a:ext uri="{FF2B5EF4-FFF2-40B4-BE49-F238E27FC236}">
                <a16:creationId xmlns:a16="http://schemas.microsoft.com/office/drawing/2014/main" id="{92328E23-F515-410E-A03C-70995EF990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41"/>
          <a:stretch/>
        </p:blipFill>
        <p:spPr bwMode="auto">
          <a:xfrm>
            <a:off x="4309353" y="5710237"/>
            <a:ext cx="4800600" cy="114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2">
            <a:extLst>
              <a:ext uri="{FF2B5EF4-FFF2-40B4-BE49-F238E27FC236}">
                <a16:creationId xmlns:a16="http://schemas.microsoft.com/office/drawing/2014/main" id="{1D6BFD33-7555-45DD-9DEF-49073B2798F8}"/>
              </a:ext>
            </a:extLst>
          </p:cNvPr>
          <p:cNvSpPr txBox="1">
            <a:spLocks noChangeArrowheads="1"/>
          </p:cNvSpPr>
          <p:nvPr/>
        </p:nvSpPr>
        <p:spPr bwMode="black">
          <a:xfrm>
            <a:off x="2226394" y="495300"/>
            <a:ext cx="29973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动态接触角</a:t>
            </a:r>
            <a:r>
              <a:rPr lang="en-US" altLang="zh-CN" sz="1600" dirty="0" err="1">
                <a:solidFill>
                  <a:srgbClr val="244279"/>
                </a:solidFill>
                <a:latin typeface="Adobe 黑体 Std R" panose="020B0400000000000000" pitchFamily="34" charset="-122"/>
                <a:ea typeface="Adobe 黑体 Std R" panose="020B0400000000000000" pitchFamily="34" charset="-122"/>
              </a:rPr>
              <a:t>Wilhelmy</a:t>
            </a:r>
            <a:r>
              <a:rPr lang="zh-CN" altLang="en-US" sz="1600" dirty="0">
                <a:solidFill>
                  <a:srgbClr val="244279"/>
                </a:solidFill>
                <a:latin typeface="Adobe 黑体 Std R" panose="020B0400000000000000" pitchFamily="34" charset="-122"/>
                <a:ea typeface="Adobe 黑体 Std R" panose="020B0400000000000000" pitchFamily="34" charset="-122"/>
              </a:rPr>
              <a:t>板法</a:t>
            </a:r>
            <a:r>
              <a:rPr lang="en-US" altLang="zh-CN" sz="1600" dirty="0">
                <a:solidFill>
                  <a:srgbClr val="244279"/>
                </a:solidFill>
                <a:latin typeface="Adobe 黑体 Std R" panose="020B0400000000000000" pitchFamily="34" charset="-122"/>
                <a:ea typeface="Adobe 黑体 Std R" panose="020B0400000000000000" pitchFamily="34" charset="-122"/>
              </a:rPr>
              <a:t> </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5" name="图片 14">
            <a:extLst>
              <a:ext uri="{FF2B5EF4-FFF2-40B4-BE49-F238E27FC236}">
                <a16:creationId xmlns:a16="http://schemas.microsoft.com/office/drawing/2014/main" id="{4D350A0A-DFFF-465D-B5F8-3927313D1DA0}"/>
              </a:ext>
            </a:extLst>
          </p:cNvPr>
          <p:cNvPicPr>
            <a:picLocks noChangeAspect="1"/>
          </p:cNvPicPr>
          <p:nvPr/>
        </p:nvPicPr>
        <p:blipFill>
          <a:blip r:embed="rId6"/>
          <a:stretch>
            <a:fillRect/>
          </a:stretch>
        </p:blipFill>
        <p:spPr>
          <a:xfrm>
            <a:off x="1295400" y="341731"/>
            <a:ext cx="968375" cy="886095"/>
          </a:xfrm>
          <a:prstGeom prst="rect">
            <a:avLst/>
          </a:prstGeom>
        </p:spPr>
      </p:pic>
    </p:spTree>
    <p:extLst>
      <p:ext uri="{BB962C8B-B14F-4D97-AF65-F5344CB8AC3E}">
        <p14:creationId xmlns:p14="http://schemas.microsoft.com/office/powerpoint/2010/main" val="179411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矩形 1">
            <a:extLst>
              <a:ext uri="{FF2B5EF4-FFF2-40B4-BE49-F238E27FC236}">
                <a16:creationId xmlns:a16="http://schemas.microsoft.com/office/drawing/2014/main" id="{C1FF94EB-206F-4A71-B617-0D0467C3E34E}"/>
              </a:ext>
            </a:extLst>
          </p:cNvPr>
          <p:cNvSpPr/>
          <p:nvPr/>
        </p:nvSpPr>
        <p:spPr>
          <a:xfrm>
            <a:off x="915240" y="1491347"/>
            <a:ext cx="6018959" cy="276999"/>
          </a:xfrm>
          <a:prstGeom prst="rect">
            <a:avLst/>
          </a:prstGeom>
        </p:spPr>
        <p:txBody>
          <a:bodyPr wrap="square">
            <a:spAutoFit/>
          </a:bodyPr>
          <a:lstStyle/>
          <a:p>
            <a:r>
              <a:rPr lang="zh-CN" altLang="en-US" sz="1200" b="1" dirty="0">
                <a:latin typeface="宋体" panose="02010600030101010101" pitchFamily="2" charset="-122"/>
                <a:ea typeface="宋体" panose="02010600030101010101" pitchFamily="2" charset="-122"/>
                <a:cs typeface="Times New Roman" panose="02020603050405020304" pitchFamily="18" charset="0"/>
              </a:rPr>
              <a:t>白金板法（</a:t>
            </a:r>
            <a:r>
              <a:rPr lang="de-DE" altLang="zh-CN" sz="1200" b="1" dirty="0">
                <a:latin typeface="宋体" panose="02010600030101010101" pitchFamily="2" charset="-122"/>
                <a:ea typeface="宋体" panose="02010600030101010101" pitchFamily="2" charset="-122"/>
                <a:cs typeface="Times New Roman" panose="02020603050405020304" pitchFamily="18" charset="0"/>
              </a:rPr>
              <a:t> Wilhelmy Method</a:t>
            </a:r>
            <a:r>
              <a:rPr lang="zh-CN" altLang="en-US" sz="1200" b="1" dirty="0">
                <a:latin typeface="宋体" panose="02010600030101010101" pitchFamily="2" charset="-122"/>
                <a:ea typeface="宋体" panose="02010600030101010101" pitchFamily="2" charset="-122"/>
                <a:cs typeface="Times New Roman" panose="02020603050405020304" pitchFamily="18" charset="0"/>
              </a:rPr>
              <a:t>）光学法时与称重法时接触角对比情况</a:t>
            </a:r>
            <a:endParaRPr lang="de-DE" altLang="zh-CN" sz="1200" b="1" dirty="0">
              <a:latin typeface="宋体" panose="02010600030101010101" pitchFamily="2" charset="-122"/>
              <a:ea typeface="宋体" panose="02010600030101010101" pitchFamily="2" charset="-122"/>
              <a:cs typeface="Times New Roman" panose="02020603050405020304" pitchFamily="18" charset="0"/>
            </a:endParaRPr>
          </a:p>
        </p:txBody>
      </p:sp>
      <p:sp>
        <p:nvSpPr>
          <p:cNvPr id="8" name="Rectangle 2">
            <a:extLst>
              <a:ext uri="{FF2B5EF4-FFF2-40B4-BE49-F238E27FC236}">
                <a16:creationId xmlns:a16="http://schemas.microsoft.com/office/drawing/2014/main" id="{E4C979C5-C651-4B64-8F58-097806F943CF}"/>
              </a:ext>
            </a:extLst>
          </p:cNvPr>
          <p:cNvSpPr txBox="1">
            <a:spLocks noChangeArrowheads="1"/>
          </p:cNvSpPr>
          <p:nvPr/>
        </p:nvSpPr>
        <p:spPr bwMode="black">
          <a:xfrm>
            <a:off x="2226394" y="495300"/>
            <a:ext cx="29973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动态接触角</a:t>
            </a:r>
            <a:r>
              <a:rPr lang="en-US" altLang="zh-CN" sz="1600" dirty="0" err="1">
                <a:solidFill>
                  <a:srgbClr val="244279"/>
                </a:solidFill>
                <a:latin typeface="Adobe 黑体 Std R" panose="020B0400000000000000" pitchFamily="34" charset="-122"/>
                <a:ea typeface="Adobe 黑体 Std R" panose="020B0400000000000000" pitchFamily="34" charset="-122"/>
              </a:rPr>
              <a:t>Wilhelmy</a:t>
            </a:r>
            <a:r>
              <a:rPr lang="zh-CN" altLang="en-US" sz="1600" dirty="0">
                <a:solidFill>
                  <a:srgbClr val="244279"/>
                </a:solidFill>
                <a:latin typeface="Adobe 黑体 Std R" panose="020B0400000000000000" pitchFamily="34" charset="-122"/>
                <a:ea typeface="Adobe 黑体 Std R" panose="020B0400000000000000" pitchFamily="34" charset="-122"/>
              </a:rPr>
              <a:t>板法</a:t>
            </a:r>
            <a:r>
              <a:rPr lang="en-US" altLang="zh-CN" sz="1600" dirty="0">
                <a:solidFill>
                  <a:srgbClr val="244279"/>
                </a:solidFill>
                <a:latin typeface="Adobe 黑体 Std R" panose="020B0400000000000000" pitchFamily="34" charset="-122"/>
                <a:ea typeface="Adobe 黑体 Std R" panose="020B0400000000000000" pitchFamily="34" charset="-122"/>
              </a:rPr>
              <a:t> </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9" name="图片 8">
            <a:extLst>
              <a:ext uri="{FF2B5EF4-FFF2-40B4-BE49-F238E27FC236}">
                <a16:creationId xmlns:a16="http://schemas.microsoft.com/office/drawing/2014/main" id="{EB8A6CB8-067D-4F6D-9FB0-3F48A215C3D8}"/>
              </a:ext>
            </a:extLst>
          </p:cNvPr>
          <p:cNvPicPr>
            <a:picLocks noChangeAspect="1"/>
          </p:cNvPicPr>
          <p:nvPr/>
        </p:nvPicPr>
        <p:blipFill>
          <a:blip r:embed="rId2"/>
          <a:stretch>
            <a:fillRect/>
          </a:stretch>
        </p:blipFill>
        <p:spPr>
          <a:xfrm>
            <a:off x="1295400" y="341731"/>
            <a:ext cx="968375" cy="886095"/>
          </a:xfrm>
          <a:prstGeom prst="rect">
            <a:avLst/>
          </a:prstGeom>
        </p:spPr>
      </p:pic>
      <p:sp>
        <p:nvSpPr>
          <p:cNvPr id="11" name="文本框 2">
            <a:extLst>
              <a:ext uri="{FF2B5EF4-FFF2-40B4-BE49-F238E27FC236}">
                <a16:creationId xmlns:a16="http://schemas.microsoft.com/office/drawing/2014/main" id="{472B5112-25B9-49E3-B903-3807F79818B6}"/>
              </a:ext>
            </a:extLst>
          </p:cNvPr>
          <p:cNvSpPr txBox="1"/>
          <p:nvPr/>
        </p:nvSpPr>
        <p:spPr>
          <a:xfrm>
            <a:off x="3179349" y="3244334"/>
            <a:ext cx="278530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zh-CN" altLang="en-US" dirty="0"/>
              <a:t>缺视频资料</a:t>
            </a:r>
          </a:p>
        </p:txBody>
      </p:sp>
    </p:spTree>
    <p:extLst>
      <p:ext uri="{BB962C8B-B14F-4D97-AF65-F5344CB8AC3E}">
        <p14:creationId xmlns:p14="http://schemas.microsoft.com/office/powerpoint/2010/main" val="94201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矩形 11">
            <a:extLst>
              <a:ext uri="{FF2B5EF4-FFF2-40B4-BE49-F238E27FC236}">
                <a16:creationId xmlns:a16="http://schemas.microsoft.com/office/drawing/2014/main" id="{BAD3F334-967F-403F-A24D-A58A95163BC1}"/>
              </a:ext>
            </a:extLst>
          </p:cNvPr>
          <p:cNvSpPr/>
          <p:nvPr/>
        </p:nvSpPr>
        <p:spPr>
          <a:xfrm>
            <a:off x="701253" y="1930712"/>
            <a:ext cx="7086600" cy="1477328"/>
          </a:xfrm>
          <a:prstGeom prst="rect">
            <a:avLst/>
          </a:prstGeom>
        </p:spPr>
        <p:txBody>
          <a:bodyPr wrap="square">
            <a:spAutoFit/>
          </a:bodyPr>
          <a:lstStyle/>
          <a:p>
            <a:pPr>
              <a:lnSpc>
                <a:spcPct val="150000"/>
              </a:lnSpc>
            </a:pPr>
            <a:r>
              <a:rPr lang="en-US" altLang="zh-CN" sz="1200" dirty="0"/>
              <a:t>1</a:t>
            </a:r>
            <a:r>
              <a:rPr lang="zh-CN" altLang="en-US" sz="1200" dirty="0"/>
              <a:t>，可以测试各个位置的平均接触角值，测试位移密度比较高</a:t>
            </a:r>
            <a:endParaRPr lang="en-US" altLang="zh-CN" sz="1200" dirty="0"/>
          </a:p>
          <a:p>
            <a:pPr>
              <a:lnSpc>
                <a:spcPct val="150000"/>
              </a:lnSpc>
            </a:pPr>
            <a:r>
              <a:rPr lang="en-US" altLang="zh-CN" sz="1200" dirty="0"/>
              <a:t>2</a:t>
            </a:r>
            <a:r>
              <a:rPr lang="zh-CN" altLang="en-US" sz="1200" dirty="0"/>
              <a:t>，可以测试比较多的运动速度条件下的润湿性能（改变速度）</a:t>
            </a:r>
            <a:endParaRPr lang="en-US" altLang="zh-CN" sz="1200" dirty="0"/>
          </a:p>
          <a:p>
            <a:pPr>
              <a:lnSpc>
                <a:spcPct val="150000"/>
              </a:lnSpc>
            </a:pPr>
            <a:r>
              <a:rPr lang="en-US" altLang="zh-CN" sz="1200" dirty="0"/>
              <a:t>3</a:t>
            </a:r>
            <a:r>
              <a:rPr lang="zh-CN" altLang="en-US" sz="1200" dirty="0"/>
              <a:t>，在测试进后、后退角时是一种可选的方法</a:t>
            </a:r>
            <a:endParaRPr lang="en-US" altLang="zh-CN" sz="1200" dirty="0"/>
          </a:p>
          <a:p>
            <a:pPr>
              <a:lnSpc>
                <a:spcPct val="150000"/>
              </a:lnSpc>
            </a:pPr>
            <a:r>
              <a:rPr lang="en-US" altLang="zh-CN" sz="1200" dirty="0"/>
              <a:t>4</a:t>
            </a:r>
            <a:r>
              <a:rPr lang="zh-CN" altLang="en-US" sz="1200" dirty="0"/>
              <a:t>，可多循环测试表面的润湿性</a:t>
            </a:r>
            <a:endParaRPr lang="en-US" altLang="zh-CN" sz="1200" dirty="0"/>
          </a:p>
          <a:p>
            <a:pPr>
              <a:lnSpc>
                <a:spcPct val="150000"/>
              </a:lnSpc>
            </a:pPr>
            <a:r>
              <a:rPr lang="en-US" altLang="zh-CN" sz="1200" dirty="0"/>
              <a:t>5</a:t>
            </a:r>
            <a:r>
              <a:rPr lang="zh-CN" altLang="en-US" sz="1200" dirty="0"/>
              <a:t>，可以测试细纤维的润湿性（要求分析天平精度达到</a:t>
            </a:r>
            <a:r>
              <a:rPr lang="en-US" altLang="zh-CN" sz="1200" dirty="0"/>
              <a:t>1ug)</a:t>
            </a:r>
          </a:p>
        </p:txBody>
      </p:sp>
      <p:sp>
        <p:nvSpPr>
          <p:cNvPr id="13" name="矩形 12">
            <a:extLst>
              <a:ext uri="{FF2B5EF4-FFF2-40B4-BE49-F238E27FC236}">
                <a16:creationId xmlns:a16="http://schemas.microsoft.com/office/drawing/2014/main" id="{C37A814C-60C5-40E3-B95C-51CFA63097B5}"/>
              </a:ext>
            </a:extLst>
          </p:cNvPr>
          <p:cNvSpPr/>
          <p:nvPr/>
        </p:nvSpPr>
        <p:spPr>
          <a:xfrm>
            <a:off x="701253" y="1561380"/>
            <a:ext cx="646331" cy="369332"/>
          </a:xfrm>
          <a:prstGeom prst="rect">
            <a:avLst/>
          </a:prstGeom>
        </p:spPr>
        <p:txBody>
          <a:bodyPr wrap="none">
            <a:spAutoFit/>
          </a:bodyPr>
          <a:lstStyle/>
          <a:p>
            <a:r>
              <a:rPr lang="zh-CN" altLang="en-US" dirty="0">
                <a:solidFill>
                  <a:srgbClr val="244279"/>
                </a:solidFill>
                <a:ea typeface="宋体" panose="02010600030101010101" pitchFamily="2" charset="-122"/>
              </a:rPr>
              <a:t>优点</a:t>
            </a:r>
          </a:p>
        </p:txBody>
      </p:sp>
      <p:sp>
        <p:nvSpPr>
          <p:cNvPr id="14" name="矩形 13">
            <a:extLst>
              <a:ext uri="{FF2B5EF4-FFF2-40B4-BE49-F238E27FC236}">
                <a16:creationId xmlns:a16="http://schemas.microsoft.com/office/drawing/2014/main" id="{B8710FE9-3067-4E81-8D92-1F6677DF1AC5}"/>
              </a:ext>
            </a:extLst>
          </p:cNvPr>
          <p:cNvSpPr/>
          <p:nvPr/>
        </p:nvSpPr>
        <p:spPr>
          <a:xfrm>
            <a:off x="701253" y="3839717"/>
            <a:ext cx="7086600" cy="2308324"/>
          </a:xfrm>
          <a:prstGeom prst="rect">
            <a:avLst/>
          </a:prstGeom>
        </p:spPr>
        <p:txBody>
          <a:bodyPr wrap="square">
            <a:spAutoFit/>
          </a:bodyPr>
          <a:lstStyle/>
          <a:p>
            <a:pPr>
              <a:lnSpc>
                <a:spcPct val="150000"/>
              </a:lnSpc>
            </a:pPr>
            <a:r>
              <a:rPr lang="en-US" altLang="zh-CN" sz="1200" dirty="0"/>
              <a:t>1</a:t>
            </a:r>
            <a:r>
              <a:rPr lang="zh-CN" altLang="en-US" sz="1200" dirty="0"/>
              <a:t>，所测接触角值与光学法接触角测试是否具有一致性值得商榷</a:t>
            </a:r>
            <a:endParaRPr lang="en-US" altLang="zh-CN" sz="1200" dirty="0"/>
          </a:p>
          <a:p>
            <a:pPr>
              <a:lnSpc>
                <a:spcPct val="150000"/>
              </a:lnSpc>
            </a:pPr>
            <a:r>
              <a:rPr lang="en-US" altLang="zh-CN" sz="1200" dirty="0"/>
              <a:t>2</a:t>
            </a:r>
            <a:r>
              <a:rPr lang="zh-CN" altLang="en-US" sz="1200" dirty="0"/>
              <a:t>，需要的液体量比较大</a:t>
            </a:r>
            <a:endParaRPr lang="en-US" altLang="zh-CN" sz="1200" dirty="0"/>
          </a:p>
          <a:p>
            <a:pPr>
              <a:lnSpc>
                <a:spcPct val="150000"/>
              </a:lnSpc>
            </a:pPr>
            <a:r>
              <a:rPr lang="en-US" altLang="zh-CN" sz="1200" dirty="0"/>
              <a:t>3</a:t>
            </a:r>
            <a:r>
              <a:rPr lang="zh-CN" altLang="en-US" sz="1200" dirty="0"/>
              <a:t>，对材料两侧的匀质度要求比较高</a:t>
            </a:r>
            <a:endParaRPr lang="en-US" altLang="zh-CN" sz="1200" dirty="0"/>
          </a:p>
          <a:p>
            <a:pPr>
              <a:lnSpc>
                <a:spcPct val="150000"/>
              </a:lnSpc>
            </a:pPr>
            <a:r>
              <a:rPr lang="en-US" altLang="zh-CN" sz="1200" dirty="0"/>
              <a:t>4</a:t>
            </a:r>
            <a:r>
              <a:rPr lang="zh-CN" altLang="en-US" sz="1200" dirty="0"/>
              <a:t>，要求必须知道所测样品的几何尺寸，对于存在表面粗糙度的样品，所测得的值精度较差</a:t>
            </a:r>
            <a:endParaRPr lang="en-US" altLang="zh-CN" sz="1200" dirty="0"/>
          </a:p>
          <a:p>
            <a:pPr>
              <a:lnSpc>
                <a:spcPct val="150000"/>
              </a:lnSpc>
            </a:pPr>
            <a:r>
              <a:rPr lang="en-US" altLang="zh-CN" sz="1200" dirty="0"/>
              <a:t>5</a:t>
            </a:r>
            <a:r>
              <a:rPr lang="zh-CN" altLang="en-US" sz="1200" dirty="0"/>
              <a:t>，浮力值的修正问题无法得到解决</a:t>
            </a:r>
            <a:endParaRPr lang="en-US" altLang="zh-CN" sz="1200" dirty="0"/>
          </a:p>
          <a:p>
            <a:pPr>
              <a:lnSpc>
                <a:spcPct val="150000"/>
              </a:lnSpc>
            </a:pPr>
            <a:r>
              <a:rPr lang="en-US" altLang="zh-CN" sz="1200" dirty="0"/>
              <a:t>6</a:t>
            </a:r>
            <a:r>
              <a:rPr lang="zh-CN" altLang="en-US" sz="1200" dirty="0"/>
              <a:t>，是否能够实现真正的保持润湿接触线位置不变，直至滞后至不能保持时为止？这才是动态接触角测值的真正意义所在。而</a:t>
            </a:r>
            <a:r>
              <a:rPr lang="en-US" altLang="zh-CN" sz="1200" dirty="0" err="1"/>
              <a:t>Wilhelmy</a:t>
            </a:r>
            <a:r>
              <a:rPr lang="en-US" altLang="zh-CN" sz="1200" dirty="0"/>
              <a:t> Plate</a:t>
            </a:r>
            <a:r>
              <a:rPr lang="zh-CN" altLang="en-US" sz="1200" dirty="0"/>
              <a:t>是否可以实现，目前没有实际试验证实。</a:t>
            </a:r>
            <a:endParaRPr lang="en-US" altLang="zh-CN" sz="1200" dirty="0"/>
          </a:p>
          <a:p>
            <a:pPr>
              <a:lnSpc>
                <a:spcPct val="150000"/>
              </a:lnSpc>
            </a:pPr>
            <a:r>
              <a:rPr lang="en-US" altLang="zh-CN" sz="1200" dirty="0"/>
              <a:t>7, </a:t>
            </a:r>
            <a:r>
              <a:rPr lang="zh-CN" altLang="en-US" sz="1200" dirty="0"/>
              <a:t>测试的接触角值的精度以及重复性一般。</a:t>
            </a:r>
            <a:endParaRPr lang="en-US" altLang="zh-CN" sz="1200" dirty="0"/>
          </a:p>
        </p:txBody>
      </p:sp>
      <p:sp>
        <p:nvSpPr>
          <p:cNvPr id="15" name="矩形 14">
            <a:extLst>
              <a:ext uri="{FF2B5EF4-FFF2-40B4-BE49-F238E27FC236}">
                <a16:creationId xmlns:a16="http://schemas.microsoft.com/office/drawing/2014/main" id="{70A0F6AF-5896-4F82-A49E-6FE4F20B8A52}"/>
              </a:ext>
            </a:extLst>
          </p:cNvPr>
          <p:cNvSpPr/>
          <p:nvPr/>
        </p:nvSpPr>
        <p:spPr>
          <a:xfrm>
            <a:off x="701253" y="3451308"/>
            <a:ext cx="646331" cy="369332"/>
          </a:xfrm>
          <a:prstGeom prst="rect">
            <a:avLst/>
          </a:prstGeom>
        </p:spPr>
        <p:txBody>
          <a:bodyPr wrap="none">
            <a:spAutoFit/>
          </a:bodyPr>
          <a:lstStyle/>
          <a:p>
            <a:r>
              <a:rPr lang="zh-CN" altLang="en-US" dirty="0">
                <a:solidFill>
                  <a:srgbClr val="244279"/>
                </a:solidFill>
                <a:ea typeface="宋体" panose="02010600030101010101" pitchFamily="2" charset="-122"/>
              </a:rPr>
              <a:t>缺点</a:t>
            </a:r>
          </a:p>
        </p:txBody>
      </p:sp>
      <p:sp>
        <p:nvSpPr>
          <p:cNvPr id="16" name="Rectangle 2">
            <a:extLst>
              <a:ext uri="{FF2B5EF4-FFF2-40B4-BE49-F238E27FC236}">
                <a16:creationId xmlns:a16="http://schemas.microsoft.com/office/drawing/2014/main" id="{3C5D1C63-E5BA-467D-8B7A-73A1125D3EDA}"/>
              </a:ext>
            </a:extLst>
          </p:cNvPr>
          <p:cNvSpPr txBox="1">
            <a:spLocks noChangeArrowheads="1"/>
          </p:cNvSpPr>
          <p:nvPr/>
        </p:nvSpPr>
        <p:spPr bwMode="black">
          <a:xfrm>
            <a:off x="2226394" y="495300"/>
            <a:ext cx="2997308" cy="607261"/>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动态接触角</a:t>
            </a:r>
            <a:r>
              <a:rPr lang="en-US" altLang="zh-CN" sz="1600" dirty="0" err="1">
                <a:solidFill>
                  <a:srgbClr val="244279"/>
                </a:solidFill>
                <a:latin typeface="Adobe 黑体 Std R" panose="020B0400000000000000" pitchFamily="34" charset="-122"/>
                <a:ea typeface="Adobe 黑体 Std R" panose="020B0400000000000000" pitchFamily="34" charset="-122"/>
              </a:rPr>
              <a:t>Wilhelmy</a:t>
            </a:r>
            <a:r>
              <a:rPr lang="zh-CN" altLang="en-US" sz="1600" dirty="0">
                <a:solidFill>
                  <a:srgbClr val="244279"/>
                </a:solidFill>
                <a:latin typeface="Adobe 黑体 Std R" panose="020B0400000000000000" pitchFamily="34" charset="-122"/>
                <a:ea typeface="Adobe 黑体 Std R" panose="020B0400000000000000" pitchFamily="34" charset="-122"/>
              </a:rPr>
              <a:t>板法</a:t>
            </a:r>
            <a:r>
              <a:rPr lang="en-US" altLang="zh-CN" sz="1600" dirty="0">
                <a:solidFill>
                  <a:srgbClr val="244279"/>
                </a:solidFill>
                <a:latin typeface="Adobe 黑体 Std R" panose="020B0400000000000000" pitchFamily="34" charset="-122"/>
                <a:ea typeface="Adobe 黑体 Std R" panose="020B0400000000000000" pitchFamily="34" charset="-122"/>
              </a:rPr>
              <a:t> </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7" name="图片 16">
            <a:extLst>
              <a:ext uri="{FF2B5EF4-FFF2-40B4-BE49-F238E27FC236}">
                <a16:creationId xmlns:a16="http://schemas.microsoft.com/office/drawing/2014/main" id="{BF774CB6-E63A-4C13-8080-A29E9BBC8733}"/>
              </a:ext>
            </a:extLst>
          </p:cNvPr>
          <p:cNvPicPr>
            <a:picLocks noChangeAspect="1"/>
          </p:cNvPicPr>
          <p:nvPr/>
        </p:nvPicPr>
        <p:blipFill>
          <a:blip r:embed="rId2"/>
          <a:stretch>
            <a:fillRect/>
          </a:stretch>
        </p:blipFill>
        <p:spPr>
          <a:xfrm>
            <a:off x="1295400" y="341731"/>
            <a:ext cx="968375" cy="886095"/>
          </a:xfrm>
          <a:prstGeom prst="rect">
            <a:avLst/>
          </a:prstGeom>
        </p:spPr>
      </p:pic>
    </p:spTree>
    <p:extLst>
      <p:ext uri="{BB962C8B-B14F-4D97-AF65-F5344CB8AC3E}">
        <p14:creationId xmlns:p14="http://schemas.microsoft.com/office/powerpoint/2010/main" val="337570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left)">
                                      <p:cBhvr>
                                        <p:cTn id="19" dur="500"/>
                                        <p:tgtEl>
                                          <p:spTgt spid="12">
                                            <p:txEl>
                                              <p:pRg st="0" end="0"/>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left)">
                                      <p:cBhvr>
                                        <p:cTn id="22" dur="500"/>
                                        <p:tgtEl>
                                          <p:spTgt spid="12">
                                            <p:txEl>
                                              <p:pRg st="1" end="1"/>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wipe(left)">
                                      <p:cBhvr>
                                        <p:cTn id="25" dur="500"/>
                                        <p:tgtEl>
                                          <p:spTgt spid="12">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wipe(left)">
                                      <p:cBhvr>
                                        <p:cTn id="28" dur="500"/>
                                        <p:tgtEl>
                                          <p:spTgt spid="12">
                                            <p:txEl>
                                              <p:pRg st="3" end="3"/>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wipe(left)">
                                      <p:cBhvr>
                                        <p:cTn id="31" dur="500"/>
                                        <p:tgtEl>
                                          <p:spTgt spid="1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0-#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par>
                                <p:cTn id="38" presetID="22" presetClass="entr" presetSubtype="8" fill="hold" nodeType="with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wipe(left)">
                                      <p:cBhvr>
                                        <p:cTn id="40" dur="500"/>
                                        <p:tgtEl>
                                          <p:spTgt spid="14">
                                            <p:txEl>
                                              <p:pRg st="0" end="0"/>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animEffect transition="in" filter="wipe(left)">
                                      <p:cBhvr>
                                        <p:cTn id="43" dur="500"/>
                                        <p:tgtEl>
                                          <p:spTgt spid="14">
                                            <p:txEl>
                                              <p:pRg st="1" end="1"/>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xEl>
                                              <p:pRg st="2" end="2"/>
                                            </p:txEl>
                                          </p:spTgt>
                                        </p:tgtEl>
                                        <p:attrNameLst>
                                          <p:attrName>style.visibility</p:attrName>
                                        </p:attrNameLst>
                                      </p:cBhvr>
                                      <p:to>
                                        <p:strVal val="visible"/>
                                      </p:to>
                                    </p:set>
                                    <p:animEffect transition="in" filter="wipe(left)">
                                      <p:cBhvr>
                                        <p:cTn id="46" dur="500"/>
                                        <p:tgtEl>
                                          <p:spTgt spid="14">
                                            <p:txEl>
                                              <p:pRg st="2" end="2"/>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14">
                                            <p:txEl>
                                              <p:pRg st="3" end="3"/>
                                            </p:txEl>
                                          </p:spTgt>
                                        </p:tgtEl>
                                        <p:attrNameLst>
                                          <p:attrName>style.visibility</p:attrName>
                                        </p:attrNameLst>
                                      </p:cBhvr>
                                      <p:to>
                                        <p:strVal val="visible"/>
                                      </p:to>
                                    </p:set>
                                    <p:animEffect transition="in" filter="wipe(left)">
                                      <p:cBhvr>
                                        <p:cTn id="49" dur="500"/>
                                        <p:tgtEl>
                                          <p:spTgt spid="14">
                                            <p:txEl>
                                              <p:pRg st="3" end="3"/>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xEl>
                                              <p:pRg st="4" end="4"/>
                                            </p:txEl>
                                          </p:spTgt>
                                        </p:tgtEl>
                                        <p:attrNameLst>
                                          <p:attrName>style.visibility</p:attrName>
                                        </p:attrNameLst>
                                      </p:cBhvr>
                                      <p:to>
                                        <p:strVal val="visible"/>
                                      </p:to>
                                    </p:set>
                                    <p:animEffect transition="in" filter="wipe(left)">
                                      <p:cBhvr>
                                        <p:cTn id="52" dur="500"/>
                                        <p:tgtEl>
                                          <p:spTgt spid="14">
                                            <p:txEl>
                                              <p:pRg st="4" end="4"/>
                                            </p:txEl>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14">
                                            <p:txEl>
                                              <p:pRg st="5" end="5"/>
                                            </p:txEl>
                                          </p:spTgt>
                                        </p:tgtEl>
                                        <p:attrNameLst>
                                          <p:attrName>style.visibility</p:attrName>
                                        </p:attrNameLst>
                                      </p:cBhvr>
                                      <p:to>
                                        <p:strVal val="visible"/>
                                      </p:to>
                                    </p:set>
                                    <p:animEffect transition="in" filter="wipe(left)">
                                      <p:cBhvr>
                                        <p:cTn id="55" dur="500"/>
                                        <p:tgtEl>
                                          <p:spTgt spid="14">
                                            <p:txEl>
                                              <p:pRg st="5" end="5"/>
                                            </p:txEl>
                                          </p:spTgt>
                                        </p:tgtEl>
                                      </p:cBhvr>
                                    </p:animEffect>
                                  </p:childTnLst>
                                </p:cTn>
                              </p:par>
                              <p:par>
                                <p:cTn id="56" presetID="22" presetClass="entr" presetSubtype="8" fill="hold" nodeType="withEffect">
                                  <p:stCondLst>
                                    <p:cond delay="0"/>
                                  </p:stCondLst>
                                  <p:childTnLst>
                                    <p:set>
                                      <p:cBhvr>
                                        <p:cTn id="57" dur="1" fill="hold">
                                          <p:stCondLst>
                                            <p:cond delay="0"/>
                                          </p:stCondLst>
                                        </p:cTn>
                                        <p:tgtEl>
                                          <p:spTgt spid="14">
                                            <p:txEl>
                                              <p:pRg st="6" end="6"/>
                                            </p:txEl>
                                          </p:spTgt>
                                        </p:tgtEl>
                                        <p:attrNameLst>
                                          <p:attrName>style.visibility</p:attrName>
                                        </p:attrNameLst>
                                      </p:cBhvr>
                                      <p:to>
                                        <p:strVal val="visible"/>
                                      </p:to>
                                    </p:set>
                                    <p:animEffect transition="in" filter="wipe(left)">
                                      <p:cBhvr>
                                        <p:cTn id="58"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1" name="Rectangle 2"/>
          <p:cNvSpPr txBox="1">
            <a:spLocks noChangeArrowheads="1"/>
          </p:cNvSpPr>
          <p:nvPr/>
        </p:nvSpPr>
        <p:spPr bwMode="black">
          <a:xfrm>
            <a:off x="2314670" y="344669"/>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修正的</a:t>
            </a:r>
            <a:r>
              <a:rPr lang="en-US" altLang="zh-CN" sz="1600" dirty="0">
                <a:solidFill>
                  <a:srgbClr val="244279"/>
                </a:solidFill>
                <a:latin typeface="Adobe 黑体 Std R" panose="020B0400000000000000" pitchFamily="34" charset="-122"/>
                <a:ea typeface="Adobe 黑体 Std R" panose="020B0400000000000000" pitchFamily="34" charset="-122"/>
              </a:rPr>
              <a:t>Washburn</a:t>
            </a:r>
            <a:r>
              <a:rPr lang="zh-CN" altLang="en-US" sz="1600" dirty="0">
                <a:solidFill>
                  <a:srgbClr val="244279"/>
                </a:solidFill>
                <a:latin typeface="Adobe 黑体 Std R" panose="020B0400000000000000" pitchFamily="34" charset="-122"/>
                <a:ea typeface="Adobe 黑体 Std R" panose="020B0400000000000000" pitchFamily="34" charset="-122"/>
              </a:rPr>
              <a:t>渗透法测试粉体接触角</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sp>
        <p:nvSpPr>
          <p:cNvPr id="8" name="Rectangle 2">
            <a:extLst>
              <a:ext uri="{FF2B5EF4-FFF2-40B4-BE49-F238E27FC236}">
                <a16:creationId xmlns:a16="http://schemas.microsoft.com/office/drawing/2014/main" id="{D57FA832-FE41-47D1-AF62-5BC7ADED976C}"/>
              </a:ext>
            </a:extLst>
          </p:cNvPr>
          <p:cNvSpPr>
            <a:spLocks noGrp="1" noChangeArrowheads="1"/>
          </p:cNvSpPr>
          <p:nvPr>
            <p:ph type="title"/>
          </p:nvPr>
        </p:nvSpPr>
        <p:spPr bwMode="auto">
          <a:xfrm>
            <a:off x="1066800" y="1543373"/>
            <a:ext cx="2057400" cy="33959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a:r>
              <a:rPr lang="zh-CN" altLang="en-US" sz="12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rPr>
              <a:t>毛细管润湿</a:t>
            </a:r>
            <a:endParaRPr lang="de-DE" altLang="zh-CN" sz="12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endParaRPr>
          </a:p>
        </p:txBody>
      </p:sp>
      <p:graphicFrame>
        <p:nvGraphicFramePr>
          <p:cNvPr id="9" name="Object 4">
            <a:extLst>
              <a:ext uri="{FF2B5EF4-FFF2-40B4-BE49-F238E27FC236}">
                <a16:creationId xmlns:a16="http://schemas.microsoft.com/office/drawing/2014/main" id="{FE313BB1-61C9-4FA2-B780-FF73F85D456A}"/>
              </a:ext>
            </a:extLst>
          </p:cNvPr>
          <p:cNvGraphicFramePr>
            <a:graphicFrameLocks noChangeAspect="1"/>
          </p:cNvGraphicFramePr>
          <p:nvPr>
            <p:extLst>
              <p:ext uri="{D42A27DB-BD31-4B8C-83A1-F6EECF244321}">
                <p14:modId xmlns:p14="http://schemas.microsoft.com/office/powerpoint/2010/main" val="3118932149"/>
              </p:ext>
            </p:extLst>
          </p:nvPr>
        </p:nvGraphicFramePr>
        <p:xfrm>
          <a:off x="523970" y="2426180"/>
          <a:ext cx="3581400" cy="2496605"/>
        </p:xfrm>
        <a:graphic>
          <a:graphicData uri="http://schemas.openxmlformats.org/presentationml/2006/ole">
            <mc:AlternateContent xmlns:mc="http://schemas.openxmlformats.org/markup-compatibility/2006">
              <mc:Choice xmlns:v="urn:schemas-microsoft-com:vml" Requires="v">
                <p:oleObj spid="_x0000_s128398" name="Designer Zeichnung" r:id="rId3" imgW="4328640" imgH="3017880" progId="Designer.Drawing.6">
                  <p:embed/>
                </p:oleObj>
              </mc:Choice>
              <mc:Fallback>
                <p:oleObj name="Designer Zeichnung" r:id="rId3" imgW="4328640" imgH="3017880" progId="Designer.Drawing.6">
                  <p:embed/>
                  <p:pic>
                    <p:nvPicPr>
                      <p:cNvPr id="6148" name="Object 4">
                        <a:extLst>
                          <a:ext uri="{FF2B5EF4-FFF2-40B4-BE49-F238E27FC236}">
                            <a16:creationId xmlns:a16="http://schemas.microsoft.com/office/drawing/2014/main" id="{4E023268-6A7C-4B06-8534-EA023B7DB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970" y="2426180"/>
                        <a:ext cx="3581400" cy="2496605"/>
                      </a:xfrm>
                      <a:prstGeom prst="rect">
                        <a:avLst/>
                      </a:prstGeom>
                      <a:noFill/>
                      <a:ln>
                        <a:noFill/>
                      </a:ln>
                      <a:effectLst/>
                    </p:spPr>
                  </p:pic>
                </p:oleObj>
              </mc:Fallback>
            </mc:AlternateContent>
          </a:graphicData>
        </a:graphic>
      </p:graphicFrame>
      <p:graphicFrame>
        <p:nvGraphicFramePr>
          <p:cNvPr id="10" name="Object 5">
            <a:extLst>
              <a:ext uri="{FF2B5EF4-FFF2-40B4-BE49-F238E27FC236}">
                <a16:creationId xmlns:a16="http://schemas.microsoft.com/office/drawing/2014/main" id="{036AF1A4-33E0-440B-80FA-0386910AF9F4}"/>
              </a:ext>
            </a:extLst>
          </p:cNvPr>
          <p:cNvGraphicFramePr>
            <a:graphicFrameLocks noChangeAspect="1"/>
          </p:cNvGraphicFramePr>
          <p:nvPr>
            <p:extLst>
              <p:ext uri="{D42A27DB-BD31-4B8C-83A1-F6EECF244321}">
                <p14:modId xmlns:p14="http://schemas.microsoft.com/office/powerpoint/2010/main" val="1564858737"/>
              </p:ext>
            </p:extLst>
          </p:nvPr>
        </p:nvGraphicFramePr>
        <p:xfrm>
          <a:off x="4133945" y="3674482"/>
          <a:ext cx="4610100" cy="1314450"/>
        </p:xfrm>
        <a:graphic>
          <a:graphicData uri="http://schemas.openxmlformats.org/presentationml/2006/ole">
            <mc:AlternateContent xmlns:mc="http://schemas.openxmlformats.org/markup-compatibility/2006">
              <mc:Choice xmlns:v="urn:schemas-microsoft-com:vml" Requires="v">
                <p:oleObj spid="_x0000_s128399" name="Designer Zeichnung" r:id="rId5" imgW="5066280" imgH="1445400" progId="Designer.Drawing.6">
                  <p:embed/>
                </p:oleObj>
              </mc:Choice>
              <mc:Fallback>
                <p:oleObj name="Designer Zeichnung" r:id="rId5" imgW="5066280" imgH="1445400" progId="Designer.Drawing.6">
                  <p:embed/>
                  <p:pic>
                    <p:nvPicPr>
                      <p:cNvPr id="6149" name="Object 5">
                        <a:extLst>
                          <a:ext uri="{FF2B5EF4-FFF2-40B4-BE49-F238E27FC236}">
                            <a16:creationId xmlns:a16="http://schemas.microsoft.com/office/drawing/2014/main" id="{B2BD3681-28E8-43B7-868D-3D8061FF1E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3945" y="3674482"/>
                        <a:ext cx="46101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6">
            <a:extLst>
              <a:ext uri="{FF2B5EF4-FFF2-40B4-BE49-F238E27FC236}">
                <a16:creationId xmlns:a16="http://schemas.microsoft.com/office/drawing/2014/main" id="{55486A7A-3954-48E8-BFA4-5F6EBEE717B8}"/>
              </a:ext>
            </a:extLst>
          </p:cNvPr>
          <p:cNvGraphicFramePr>
            <a:graphicFrameLocks noChangeAspect="1"/>
          </p:cNvGraphicFramePr>
          <p:nvPr>
            <p:extLst>
              <p:ext uri="{D42A27DB-BD31-4B8C-83A1-F6EECF244321}">
                <p14:modId xmlns:p14="http://schemas.microsoft.com/office/powerpoint/2010/main" val="2786717376"/>
              </p:ext>
            </p:extLst>
          </p:nvPr>
        </p:nvGraphicFramePr>
        <p:xfrm>
          <a:off x="4167282" y="2881483"/>
          <a:ext cx="4543425" cy="1158875"/>
        </p:xfrm>
        <a:graphic>
          <a:graphicData uri="http://schemas.openxmlformats.org/presentationml/2006/ole">
            <mc:AlternateContent xmlns:mc="http://schemas.openxmlformats.org/markup-compatibility/2006">
              <mc:Choice xmlns:v="urn:schemas-microsoft-com:vml" Requires="v">
                <p:oleObj spid="_x0000_s128400" name="Designer Zeichnung" r:id="rId7" imgW="4542120" imgH="1158840" progId="Designer.Drawing.6">
                  <p:embed/>
                </p:oleObj>
              </mc:Choice>
              <mc:Fallback>
                <p:oleObj name="Designer Zeichnung" r:id="rId7" imgW="4542120" imgH="1158840" progId="Designer.Drawing.6">
                  <p:embed/>
                  <p:pic>
                    <p:nvPicPr>
                      <p:cNvPr id="6150" name="Object 6">
                        <a:extLst>
                          <a:ext uri="{FF2B5EF4-FFF2-40B4-BE49-F238E27FC236}">
                            <a16:creationId xmlns:a16="http://schemas.microsoft.com/office/drawing/2014/main" id="{28C469E2-0C73-40F2-86D5-99AC8632B5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7282" y="2881483"/>
                        <a:ext cx="45434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图片 13">
            <a:extLst>
              <a:ext uri="{FF2B5EF4-FFF2-40B4-BE49-F238E27FC236}">
                <a16:creationId xmlns:a16="http://schemas.microsoft.com/office/drawing/2014/main" id="{2A0D5B0B-D552-4C54-8C47-2C9E5ED0174E}"/>
              </a:ext>
            </a:extLst>
          </p:cNvPr>
          <p:cNvPicPr>
            <a:picLocks noChangeAspect="1"/>
          </p:cNvPicPr>
          <p:nvPr/>
        </p:nvPicPr>
        <p:blipFill>
          <a:blip r:embed="rId9"/>
          <a:stretch>
            <a:fillRect/>
          </a:stretch>
        </p:blipFill>
        <p:spPr>
          <a:xfrm>
            <a:off x="1267803" y="317887"/>
            <a:ext cx="1046867" cy="965293"/>
          </a:xfrm>
          <a:prstGeom prst="rect">
            <a:avLst/>
          </a:prstGeom>
        </p:spPr>
      </p:pic>
    </p:spTree>
    <p:extLst>
      <p:ext uri="{BB962C8B-B14F-4D97-AF65-F5344CB8AC3E}">
        <p14:creationId xmlns:p14="http://schemas.microsoft.com/office/powerpoint/2010/main" val="414600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Rectangle 2">
            <a:extLst>
              <a:ext uri="{FF2B5EF4-FFF2-40B4-BE49-F238E27FC236}">
                <a16:creationId xmlns:a16="http://schemas.microsoft.com/office/drawing/2014/main" id="{62439CBF-8BBD-4AB1-B3B3-93587A81D8DD}"/>
              </a:ext>
            </a:extLst>
          </p:cNvPr>
          <p:cNvSpPr txBox="1">
            <a:spLocks noChangeArrowheads="1"/>
          </p:cNvSpPr>
          <p:nvPr/>
        </p:nvSpPr>
        <p:spPr bwMode="auto">
          <a:xfrm>
            <a:off x="533400" y="1536062"/>
            <a:ext cx="8382000" cy="521338"/>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r>
              <a:rPr lang="zh-CN" altLang="en-US" sz="1200" dirty="0">
                <a:solidFill>
                  <a:schemeClr val="tx1"/>
                </a:solidFill>
                <a:latin typeface="宋体" panose="02010600030101010101" pitchFamily="2" charset="-122"/>
                <a:ea typeface="宋体" panose="02010600030101010101" pitchFamily="2" charset="-122"/>
                <a:cs typeface="Times New Roman" panose="02020603050405020304" pitchFamily="18" charset="0"/>
              </a:rPr>
              <a:t>粉末和其他多孔材料吸收液体时的条件和要求</a:t>
            </a:r>
            <a:br>
              <a:rPr lang="de-DE" altLang="zh-CN" sz="2900" kern="0" dirty="0">
                <a:solidFill>
                  <a:schemeClr val="bg2"/>
                </a:solidFill>
                <a:latin typeface="TheSansBold-Plain" pitchFamily="34" charset="0"/>
                <a:ea typeface="宋体" panose="02010600030101010101" pitchFamily="2" charset="-122"/>
              </a:rPr>
            </a:br>
            <a:endParaRPr lang="de-DE" altLang="zh-CN" kern="0" dirty="0">
              <a:latin typeface="TheSansBold-Plain" pitchFamily="34" charset="0"/>
              <a:ea typeface="宋体" panose="02010600030101010101" pitchFamily="2" charset="-122"/>
            </a:endParaRPr>
          </a:p>
        </p:txBody>
      </p:sp>
      <p:graphicFrame>
        <p:nvGraphicFramePr>
          <p:cNvPr id="14" name="Object 3">
            <a:extLst>
              <a:ext uri="{FF2B5EF4-FFF2-40B4-BE49-F238E27FC236}">
                <a16:creationId xmlns:a16="http://schemas.microsoft.com/office/drawing/2014/main" id="{5441E80A-3706-43F6-88FC-6B6CAF0F9639}"/>
              </a:ext>
            </a:extLst>
          </p:cNvPr>
          <p:cNvGraphicFramePr>
            <a:graphicFrameLocks noChangeAspect="1"/>
          </p:cNvGraphicFramePr>
          <p:nvPr>
            <p:extLst>
              <p:ext uri="{D42A27DB-BD31-4B8C-83A1-F6EECF244321}">
                <p14:modId xmlns:p14="http://schemas.microsoft.com/office/powerpoint/2010/main" val="872452653"/>
              </p:ext>
            </p:extLst>
          </p:nvPr>
        </p:nvGraphicFramePr>
        <p:xfrm>
          <a:off x="673141" y="2374771"/>
          <a:ext cx="3283058" cy="1432573"/>
        </p:xfrm>
        <a:graphic>
          <a:graphicData uri="http://schemas.openxmlformats.org/presentationml/2006/ole">
            <mc:AlternateContent xmlns:mc="http://schemas.openxmlformats.org/markup-compatibility/2006">
              <mc:Choice xmlns:v="urn:schemas-microsoft-com:vml" Requires="v">
                <p:oleObj spid="_x0000_s129288" name="Designer Zeichnung" r:id="rId3" imgW="5623920" imgH="2454120" progId="Designer.Drawing.6">
                  <p:embed/>
                </p:oleObj>
              </mc:Choice>
              <mc:Fallback>
                <p:oleObj name="Designer Zeichnung" r:id="rId3" imgW="5623920" imgH="2454120" progId="Designer.Drawing.6">
                  <p:embed/>
                  <p:pic>
                    <p:nvPicPr>
                      <p:cNvPr id="7171" name="Object 3">
                        <a:extLst>
                          <a:ext uri="{FF2B5EF4-FFF2-40B4-BE49-F238E27FC236}">
                            <a16:creationId xmlns:a16="http://schemas.microsoft.com/office/drawing/2014/main" id="{C68D25DD-F1B1-4F2B-9AFA-3D6BDC807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41" y="2374771"/>
                        <a:ext cx="3283058" cy="1432573"/>
                      </a:xfrm>
                      <a:prstGeom prst="rect">
                        <a:avLst/>
                      </a:prstGeom>
                      <a:noFill/>
                      <a:ln>
                        <a:noFill/>
                      </a:ln>
                      <a:effectLst/>
                    </p:spPr>
                  </p:pic>
                </p:oleObj>
              </mc:Fallback>
            </mc:AlternateContent>
          </a:graphicData>
        </a:graphic>
      </p:graphicFrame>
      <p:graphicFrame>
        <p:nvGraphicFramePr>
          <p:cNvPr id="15" name="Object 4">
            <a:extLst>
              <a:ext uri="{FF2B5EF4-FFF2-40B4-BE49-F238E27FC236}">
                <a16:creationId xmlns:a16="http://schemas.microsoft.com/office/drawing/2014/main" id="{513498B8-86C3-4467-AD4A-37DFA8360687}"/>
              </a:ext>
            </a:extLst>
          </p:cNvPr>
          <p:cNvGraphicFramePr>
            <a:graphicFrameLocks noChangeAspect="1"/>
          </p:cNvGraphicFramePr>
          <p:nvPr>
            <p:extLst>
              <p:ext uri="{D42A27DB-BD31-4B8C-83A1-F6EECF244321}">
                <p14:modId xmlns:p14="http://schemas.microsoft.com/office/powerpoint/2010/main" val="463259515"/>
              </p:ext>
            </p:extLst>
          </p:nvPr>
        </p:nvGraphicFramePr>
        <p:xfrm>
          <a:off x="1581150" y="2047875"/>
          <a:ext cx="6286500" cy="3929063"/>
        </p:xfrm>
        <a:graphic>
          <a:graphicData uri="http://schemas.openxmlformats.org/presentationml/2006/ole">
            <mc:AlternateContent xmlns:mc="http://schemas.openxmlformats.org/markup-compatibility/2006">
              <mc:Choice xmlns:v="urn:schemas-microsoft-com:vml" Requires="v">
                <p:oleObj spid="_x0000_s129289" name="Designer Zeichnung" r:id="rId5" imgW="6285600" imgH="3929400" progId="Designer.Drawing.6">
                  <p:embed/>
                </p:oleObj>
              </mc:Choice>
              <mc:Fallback>
                <p:oleObj name="Designer Zeichnung" r:id="rId5" imgW="6285600" imgH="3929400" progId="Designer.Drawing.6">
                  <p:embed/>
                  <p:pic>
                    <p:nvPicPr>
                      <p:cNvPr id="7172" name="Object 4">
                        <a:extLst>
                          <a:ext uri="{FF2B5EF4-FFF2-40B4-BE49-F238E27FC236}">
                            <a16:creationId xmlns:a16="http://schemas.microsoft.com/office/drawing/2014/main" id="{9088E80B-48DD-414E-8B70-C9E4FA6F48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1150" y="2047875"/>
                        <a:ext cx="6286500" cy="392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2">
            <a:extLst>
              <a:ext uri="{FF2B5EF4-FFF2-40B4-BE49-F238E27FC236}">
                <a16:creationId xmlns:a16="http://schemas.microsoft.com/office/drawing/2014/main" id="{B92EB9AE-E03C-46BA-9710-6FF0D5E31A35}"/>
              </a:ext>
            </a:extLst>
          </p:cNvPr>
          <p:cNvSpPr txBox="1">
            <a:spLocks noChangeArrowheads="1"/>
          </p:cNvSpPr>
          <p:nvPr/>
        </p:nvSpPr>
        <p:spPr bwMode="black">
          <a:xfrm>
            <a:off x="2314670" y="344669"/>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修正的</a:t>
            </a:r>
            <a:r>
              <a:rPr lang="en-US" altLang="zh-CN" sz="1600" dirty="0">
                <a:solidFill>
                  <a:srgbClr val="244279"/>
                </a:solidFill>
                <a:latin typeface="Adobe 黑体 Std R" panose="020B0400000000000000" pitchFamily="34" charset="-122"/>
                <a:ea typeface="Adobe 黑体 Std R" panose="020B0400000000000000" pitchFamily="34" charset="-122"/>
              </a:rPr>
              <a:t>Washburn</a:t>
            </a:r>
            <a:r>
              <a:rPr lang="zh-CN" altLang="en-US" sz="1600" dirty="0">
                <a:solidFill>
                  <a:srgbClr val="244279"/>
                </a:solidFill>
                <a:latin typeface="Adobe 黑体 Std R" panose="020B0400000000000000" pitchFamily="34" charset="-122"/>
                <a:ea typeface="Adobe 黑体 Std R" panose="020B0400000000000000" pitchFamily="34" charset="-122"/>
              </a:rPr>
              <a:t>渗透法测试粉体接触角</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1" name="图片 10">
            <a:extLst>
              <a:ext uri="{FF2B5EF4-FFF2-40B4-BE49-F238E27FC236}">
                <a16:creationId xmlns:a16="http://schemas.microsoft.com/office/drawing/2014/main" id="{302DEA7A-F538-4775-9DCA-DEAB78D767CC}"/>
              </a:ext>
            </a:extLst>
          </p:cNvPr>
          <p:cNvPicPr>
            <a:picLocks noChangeAspect="1"/>
          </p:cNvPicPr>
          <p:nvPr/>
        </p:nvPicPr>
        <p:blipFill>
          <a:blip r:embed="rId7"/>
          <a:stretch>
            <a:fillRect/>
          </a:stretch>
        </p:blipFill>
        <p:spPr>
          <a:xfrm>
            <a:off x="1267803" y="317887"/>
            <a:ext cx="1046867" cy="965293"/>
          </a:xfrm>
          <a:prstGeom prst="rect">
            <a:avLst/>
          </a:prstGeom>
        </p:spPr>
      </p:pic>
    </p:spTree>
    <p:extLst>
      <p:ext uri="{BB962C8B-B14F-4D97-AF65-F5344CB8AC3E}">
        <p14:creationId xmlns:p14="http://schemas.microsoft.com/office/powerpoint/2010/main" val="73398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95400" y="381000"/>
            <a:ext cx="8229600" cy="927100"/>
          </a:xfrm>
        </p:spPr>
        <p:txBody>
          <a:bodyPr/>
          <a:lstStyle/>
          <a:p>
            <a:pPr eaLnBrk="1" hangingPunct="1"/>
            <a:r>
              <a:rPr lang="zh-CN" altLang="en-US" sz="2000" kern="1200" dirty="0">
                <a:solidFill>
                  <a:srgbClr val="244279"/>
                </a:solidFill>
                <a:latin typeface="Adobe 黑体 Std R" panose="020B0400000000000000" pitchFamily="34" charset="-122"/>
                <a:ea typeface="Adobe 黑体 Std R" panose="020B0400000000000000" pitchFamily="34" charset="-122"/>
              </a:rPr>
              <a:t>为什么测量接触角和表面张力？</a:t>
            </a:r>
            <a:br>
              <a:rPr lang="en-US" altLang="zh-CN" sz="2400" kern="1200" dirty="0">
                <a:solidFill>
                  <a:srgbClr val="244279"/>
                </a:solidFill>
                <a:latin typeface="Adobe 黑体 Std R" panose="020B0400000000000000" pitchFamily="34" charset="-122"/>
                <a:ea typeface="Adobe 黑体 Std R" panose="020B0400000000000000" pitchFamily="34" charset="-122"/>
              </a:rPr>
            </a:br>
            <a:r>
              <a:rPr lang="en-US" altLang="zh-CN" sz="1800" kern="1200" dirty="0">
                <a:solidFill>
                  <a:srgbClr val="244279"/>
                </a:solidFill>
                <a:latin typeface="Adobe 黑体 Std R" panose="020B0400000000000000" pitchFamily="34" charset="-122"/>
                <a:ea typeface="Adobe 黑体 Std R" panose="020B0400000000000000" pitchFamily="34" charset="-122"/>
              </a:rPr>
              <a:t>Why?</a:t>
            </a:r>
          </a:p>
        </p:txBody>
      </p:sp>
      <p:sp>
        <p:nvSpPr>
          <p:cNvPr id="4" name="Rectangle 3">
            <a:extLst>
              <a:ext uri="{FF2B5EF4-FFF2-40B4-BE49-F238E27FC236}">
                <a16:creationId xmlns:a16="http://schemas.microsoft.com/office/drawing/2014/main" id="{E10F05F0-34EB-4DE2-B526-396635600D33}"/>
              </a:ext>
            </a:extLst>
          </p:cNvPr>
          <p:cNvSpPr txBox="1">
            <a:spLocks noChangeArrowheads="1"/>
          </p:cNvSpPr>
          <p:nvPr/>
        </p:nvSpPr>
        <p:spPr bwMode="gray">
          <a:xfrm>
            <a:off x="381000" y="1460500"/>
            <a:ext cx="8458201"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lgn="just">
              <a:lnSpc>
                <a:spcPct val="150000"/>
              </a:lnSpc>
              <a:spcBef>
                <a:spcPts val="0"/>
              </a:spcBef>
              <a:buFont typeface="Wingdings" panose="05000000000000000000" pitchFamily="2" charset="2"/>
              <a:buChar char="ü"/>
            </a:pPr>
            <a:r>
              <a:rPr lang="zh-CN" altLang="en-US" sz="1600" kern="0" dirty="0">
                <a:latin typeface="宋体" panose="02010600030101010101" pitchFamily="2" charset="-122"/>
                <a:ea typeface="宋体" panose="02010600030101010101" pitchFamily="2" charset="-122"/>
                <a:cs typeface="Arial" panose="020B0604020202020204" pitchFamily="34" charset="0"/>
              </a:rPr>
              <a:t>表面化学的重要性最近才在许多工业领域得到认可。</a:t>
            </a:r>
          </a:p>
          <a:p>
            <a:pPr marL="0" algn="just">
              <a:lnSpc>
                <a:spcPct val="150000"/>
              </a:lnSpc>
              <a:spcBef>
                <a:spcPts val="0"/>
              </a:spcBef>
              <a:buFont typeface="Wingdings" panose="05000000000000000000" pitchFamily="2" charset="2"/>
              <a:buChar char="ü"/>
            </a:pPr>
            <a:r>
              <a:rPr lang="zh-CN" altLang="en-US" sz="1600" kern="0" dirty="0">
                <a:latin typeface="宋体" panose="02010600030101010101" pitchFamily="2" charset="-122"/>
                <a:ea typeface="宋体" panose="02010600030101010101" pitchFamily="2" charset="-122"/>
                <a:cs typeface="Arial" panose="020B0604020202020204" pitchFamily="34" charset="0"/>
              </a:rPr>
              <a:t>为了应对日益增长的竞争和挑战的挑战，新的表面处理材料和产品的开发是非常重要的。</a:t>
            </a:r>
          </a:p>
          <a:p>
            <a:pPr marL="0" algn="just">
              <a:lnSpc>
                <a:spcPct val="150000"/>
              </a:lnSpc>
              <a:spcBef>
                <a:spcPts val="0"/>
              </a:spcBef>
              <a:buFont typeface="Wingdings" panose="05000000000000000000" pitchFamily="2" charset="2"/>
              <a:buChar char="ü"/>
            </a:pPr>
            <a:r>
              <a:rPr lang="zh-CN" altLang="en-US" sz="1600" kern="0" dirty="0">
                <a:latin typeface="宋体" panose="02010600030101010101" pitchFamily="2" charset="-122"/>
                <a:ea typeface="宋体" panose="02010600030101010101" pitchFamily="2" charset="-122"/>
                <a:cs typeface="Arial" panose="020B0604020202020204" pitchFamily="34" charset="0"/>
              </a:rPr>
              <a:t>表面处理材料和液体的性能的精确表征和知识对于开发改进新型的具有更好性能的产品至关重要。</a:t>
            </a:r>
          </a:p>
          <a:p>
            <a:pPr marL="0" algn="just">
              <a:lnSpc>
                <a:spcPct val="150000"/>
              </a:lnSpc>
              <a:spcBef>
                <a:spcPts val="0"/>
              </a:spcBef>
              <a:buFont typeface="Wingdings" panose="05000000000000000000" pitchFamily="2" charset="2"/>
              <a:buChar char="ü"/>
            </a:pPr>
            <a:r>
              <a:rPr lang="zh-CN" altLang="en-US" sz="1600" kern="0" dirty="0">
                <a:latin typeface="宋体" panose="02010600030101010101" pitchFamily="2" charset="-122"/>
                <a:ea typeface="宋体" panose="02010600030101010101" pitchFamily="2" charset="-122"/>
                <a:cs typeface="Arial" panose="020B0604020202020204" pitchFamily="34" charset="0"/>
              </a:rPr>
              <a:t>了解原材料的表面性质以及如何操纵材料的这些特性以适应某种应用已成为此过程中的关键因素。</a:t>
            </a:r>
          </a:p>
          <a:p>
            <a:pPr marL="0" algn="just">
              <a:lnSpc>
                <a:spcPct val="150000"/>
              </a:lnSpc>
              <a:spcBef>
                <a:spcPts val="0"/>
              </a:spcBef>
              <a:buFont typeface="Wingdings" panose="05000000000000000000" pitchFamily="2" charset="2"/>
              <a:buChar char="ü"/>
            </a:pPr>
            <a:r>
              <a:rPr lang="zh-CN" altLang="en-US" sz="1600" kern="0" dirty="0">
                <a:latin typeface="宋体" panose="02010600030101010101" pitchFamily="2" charset="-122"/>
                <a:ea typeface="宋体" panose="02010600030101010101" pitchFamily="2" charset="-122"/>
                <a:cs typeface="Arial" panose="020B0604020202020204" pitchFamily="34" charset="0"/>
              </a:rPr>
              <a:t>接触角和表面张力的测量可以更好地了解固体和液体或液体</a:t>
            </a:r>
            <a:r>
              <a:rPr lang="en-US" altLang="zh-CN" sz="1600" kern="0" dirty="0">
                <a:latin typeface="宋体" panose="02010600030101010101" pitchFamily="2" charset="-122"/>
                <a:ea typeface="宋体" panose="02010600030101010101" pitchFamily="2" charset="-122"/>
                <a:cs typeface="Arial" panose="020B0604020202020204" pitchFamily="34" charset="0"/>
              </a:rPr>
              <a:t>/</a:t>
            </a:r>
            <a:r>
              <a:rPr lang="zh-CN" altLang="en-US" sz="1600" kern="0" dirty="0">
                <a:latin typeface="宋体" panose="02010600030101010101" pitchFamily="2" charset="-122"/>
                <a:ea typeface="宋体" panose="02010600030101010101" pitchFamily="2" charset="-122"/>
                <a:cs typeface="Arial" panose="020B0604020202020204" pitchFamily="34" charset="0"/>
              </a:rPr>
              <a:t>液体之间的相互作用。</a:t>
            </a:r>
          </a:p>
          <a:p>
            <a:pPr marL="0" algn="just">
              <a:lnSpc>
                <a:spcPct val="150000"/>
              </a:lnSpc>
              <a:spcBef>
                <a:spcPts val="0"/>
              </a:spcBef>
              <a:buFont typeface="Wingdings" panose="05000000000000000000" pitchFamily="2" charset="2"/>
              <a:buChar char="ü"/>
            </a:pPr>
            <a:r>
              <a:rPr lang="zh-CN" altLang="en-US" sz="1600" kern="0" dirty="0">
                <a:latin typeface="宋体" panose="02010600030101010101" pitchFamily="2" charset="-122"/>
                <a:ea typeface="宋体" panose="02010600030101010101" pitchFamily="2" charset="-122"/>
                <a:cs typeface="Arial" panose="020B0604020202020204" pitchFamily="34" charset="0"/>
              </a:rPr>
              <a:t>这些相互作用在理解粘合性，材料润湿性，生物相容性，固体表面的润滑性以及液体的润湿，洗涤能力，铺展和吸附等方面起关键作用。</a:t>
            </a:r>
          </a:p>
          <a:p>
            <a:pPr marL="0" algn="just">
              <a:lnSpc>
                <a:spcPct val="150000"/>
              </a:lnSpc>
              <a:spcBef>
                <a:spcPts val="0"/>
              </a:spcBef>
              <a:buFont typeface="Wingdings" panose="05000000000000000000" pitchFamily="2" charset="2"/>
              <a:buChar char="ü"/>
            </a:pPr>
            <a:r>
              <a:rPr lang="zh-CN" altLang="en-US" sz="1600" kern="0" dirty="0">
                <a:latin typeface="宋体" panose="02010600030101010101" pitchFamily="2" charset="-122"/>
                <a:ea typeface="宋体" panose="02010600030101010101" pitchFamily="2" charset="-122"/>
                <a:cs typeface="Arial" panose="020B0604020202020204" pitchFamily="34" charset="0"/>
              </a:rPr>
              <a:t>接触角和表面张力测量能提供当今复杂的表面工程技术开发和修改液体和固体表面所需的相关信息，这些信息可用于几乎任何固体或液体表面的改进，以适应新应用。</a:t>
            </a:r>
            <a:endParaRPr lang="en-US" altLang="ja-JP" sz="1600" kern="0" dirty="0">
              <a:latin typeface="宋体" panose="02010600030101010101" pitchFamily="2" charset="-122"/>
              <a:ea typeface="宋体" panose="02010600030101010101" pitchFamily="2" charset="-122"/>
              <a:cs typeface="Arial" panose="020B0604020202020204" pitchFamily="34" charset="0"/>
            </a:endParaRPr>
          </a:p>
          <a:p>
            <a:pPr marL="0" algn="just">
              <a:spcBef>
                <a:spcPts val="0"/>
              </a:spcBef>
              <a:buFont typeface="Wingdings" panose="05000000000000000000" pitchFamily="2" charset="2"/>
              <a:buNone/>
            </a:pPr>
            <a:endParaRPr lang="en-US" altLang="ja-JP" sz="1600" kern="0" dirty="0">
              <a:latin typeface="+mj-lt"/>
              <a:cs typeface="Arial" panose="020B0604020202020204" pitchFamily="34" charset="0"/>
            </a:endParaRPr>
          </a:p>
        </p:txBody>
      </p:sp>
    </p:spTree>
    <p:extLst>
      <p:ext uri="{BB962C8B-B14F-4D97-AF65-F5344CB8AC3E}">
        <p14:creationId xmlns:p14="http://schemas.microsoft.com/office/powerpoint/2010/main" val="27178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2">
            <a:extLst>
              <a:ext uri="{FF2B5EF4-FFF2-40B4-BE49-F238E27FC236}">
                <a16:creationId xmlns:a16="http://schemas.microsoft.com/office/drawing/2014/main" id="{2A3336A5-2564-4F39-9BD4-AA393EA2F2BC}"/>
              </a:ext>
            </a:extLst>
          </p:cNvPr>
          <p:cNvSpPr>
            <a:spLocks noGrp="1" noChangeArrowheads="1"/>
          </p:cNvSpPr>
          <p:nvPr>
            <p:ph type="title"/>
          </p:nvPr>
        </p:nvSpPr>
        <p:spPr bwMode="auto">
          <a:xfrm>
            <a:off x="1327030" y="1478321"/>
            <a:ext cx="4648200" cy="21931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a:r>
              <a:rPr lang="zh-CN" altLang="en-US" sz="12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rPr>
              <a:t>采用渗透法测试粉体接触角的仪器示意图</a:t>
            </a:r>
            <a:endParaRPr lang="de-DE" altLang="zh-CN" sz="12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endParaRPr>
          </a:p>
        </p:txBody>
      </p:sp>
      <p:graphicFrame>
        <p:nvGraphicFramePr>
          <p:cNvPr id="16" name="Object 3">
            <a:extLst>
              <a:ext uri="{FF2B5EF4-FFF2-40B4-BE49-F238E27FC236}">
                <a16:creationId xmlns:a16="http://schemas.microsoft.com/office/drawing/2014/main" id="{C9D6FD2A-8C0B-44A9-9735-F6DCCB70AE3E}"/>
              </a:ext>
            </a:extLst>
          </p:cNvPr>
          <p:cNvGraphicFramePr>
            <a:graphicFrameLocks noChangeAspect="1"/>
          </p:cNvGraphicFramePr>
          <p:nvPr>
            <p:extLst>
              <p:ext uri="{D42A27DB-BD31-4B8C-83A1-F6EECF244321}">
                <p14:modId xmlns:p14="http://schemas.microsoft.com/office/powerpoint/2010/main" val="910983464"/>
              </p:ext>
            </p:extLst>
          </p:nvPr>
        </p:nvGraphicFramePr>
        <p:xfrm>
          <a:off x="1790700" y="1892780"/>
          <a:ext cx="5562600" cy="4006571"/>
        </p:xfrm>
        <a:graphic>
          <a:graphicData uri="http://schemas.openxmlformats.org/presentationml/2006/ole">
            <mc:AlternateContent xmlns:mc="http://schemas.openxmlformats.org/markup-compatibility/2006">
              <mc:Choice xmlns:v="urn:schemas-microsoft-com:vml" Requires="v">
                <p:oleObj spid="_x0000_s130312" name="Designer Zeichnung" r:id="rId3" imgW="6593400" imgH="4749480" progId="Designer.Drawing.6">
                  <p:embed/>
                </p:oleObj>
              </mc:Choice>
              <mc:Fallback>
                <p:oleObj name="Designer Zeichnung" r:id="rId3" imgW="6593400" imgH="4749480" progId="Designer.Drawing.6">
                  <p:embed/>
                  <p:pic>
                    <p:nvPicPr>
                      <p:cNvPr id="8195" name="Object 3">
                        <a:extLst>
                          <a:ext uri="{FF2B5EF4-FFF2-40B4-BE49-F238E27FC236}">
                            <a16:creationId xmlns:a16="http://schemas.microsoft.com/office/drawing/2014/main" id="{D0A839A5-B23C-4922-BECF-2B0FA6E97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1892780"/>
                        <a:ext cx="5562600" cy="4006571"/>
                      </a:xfrm>
                      <a:prstGeom prst="rect">
                        <a:avLst/>
                      </a:prstGeom>
                      <a:noFill/>
                      <a:ln>
                        <a:noFill/>
                      </a:ln>
                      <a:effectLst/>
                    </p:spPr>
                  </p:pic>
                </p:oleObj>
              </mc:Fallback>
            </mc:AlternateContent>
          </a:graphicData>
        </a:graphic>
      </p:graphicFrame>
      <p:graphicFrame>
        <p:nvGraphicFramePr>
          <p:cNvPr id="17" name="Object 4">
            <a:extLst>
              <a:ext uri="{FF2B5EF4-FFF2-40B4-BE49-F238E27FC236}">
                <a16:creationId xmlns:a16="http://schemas.microsoft.com/office/drawing/2014/main" id="{65340039-C7B3-45A3-8C26-81228172A9A2}"/>
              </a:ext>
            </a:extLst>
          </p:cNvPr>
          <p:cNvGraphicFramePr>
            <a:graphicFrameLocks noChangeAspect="1"/>
          </p:cNvGraphicFramePr>
          <p:nvPr>
            <p:extLst>
              <p:ext uri="{D42A27DB-BD31-4B8C-83A1-F6EECF244321}">
                <p14:modId xmlns:p14="http://schemas.microsoft.com/office/powerpoint/2010/main" val="1165289640"/>
              </p:ext>
            </p:extLst>
          </p:nvPr>
        </p:nvGraphicFramePr>
        <p:xfrm>
          <a:off x="2171699" y="2359147"/>
          <a:ext cx="1310975" cy="249071"/>
        </p:xfrm>
        <a:graphic>
          <a:graphicData uri="http://schemas.openxmlformats.org/presentationml/2006/ole">
            <mc:AlternateContent xmlns:mc="http://schemas.openxmlformats.org/markup-compatibility/2006">
              <mc:Choice xmlns:v="urn:schemas-microsoft-com:vml" Requires="v">
                <p:oleObj spid="_x0000_s130313" name="Designer Zeichnung" r:id="rId5" imgW="1554840" imgH="296280" progId="Designer.Drawing.6">
                  <p:embed/>
                </p:oleObj>
              </mc:Choice>
              <mc:Fallback>
                <p:oleObj name="Designer Zeichnung" r:id="rId5" imgW="1554840" imgH="296280" progId="Designer.Drawing.6">
                  <p:embed/>
                  <p:pic>
                    <p:nvPicPr>
                      <p:cNvPr id="8196" name="Object 4">
                        <a:extLst>
                          <a:ext uri="{FF2B5EF4-FFF2-40B4-BE49-F238E27FC236}">
                            <a16:creationId xmlns:a16="http://schemas.microsoft.com/office/drawing/2014/main" id="{041974BF-6756-4BA5-B743-5FF0E01B5C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699" y="2359147"/>
                        <a:ext cx="1310975" cy="249071"/>
                      </a:xfrm>
                      <a:prstGeom prst="rect">
                        <a:avLst/>
                      </a:prstGeom>
                      <a:noFill/>
                      <a:ln>
                        <a:noFill/>
                      </a:ln>
                      <a:effectLst/>
                    </p:spPr>
                  </p:pic>
                </p:oleObj>
              </mc:Fallback>
            </mc:AlternateContent>
          </a:graphicData>
        </a:graphic>
      </p:graphicFrame>
      <p:sp>
        <p:nvSpPr>
          <p:cNvPr id="11" name="Rectangle 2">
            <a:extLst>
              <a:ext uri="{FF2B5EF4-FFF2-40B4-BE49-F238E27FC236}">
                <a16:creationId xmlns:a16="http://schemas.microsoft.com/office/drawing/2014/main" id="{95EB5D50-FE64-4037-B2DD-F34F1A6B15BE}"/>
              </a:ext>
            </a:extLst>
          </p:cNvPr>
          <p:cNvSpPr txBox="1">
            <a:spLocks noChangeArrowheads="1"/>
          </p:cNvSpPr>
          <p:nvPr/>
        </p:nvSpPr>
        <p:spPr bwMode="black">
          <a:xfrm>
            <a:off x="2314670" y="344669"/>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修正的</a:t>
            </a:r>
            <a:r>
              <a:rPr lang="en-US" altLang="zh-CN" sz="1600" dirty="0">
                <a:solidFill>
                  <a:srgbClr val="244279"/>
                </a:solidFill>
                <a:latin typeface="Adobe 黑体 Std R" panose="020B0400000000000000" pitchFamily="34" charset="-122"/>
                <a:ea typeface="Adobe 黑体 Std R" panose="020B0400000000000000" pitchFamily="34" charset="-122"/>
              </a:rPr>
              <a:t>Washburn</a:t>
            </a:r>
            <a:r>
              <a:rPr lang="zh-CN" altLang="en-US" sz="1600" dirty="0">
                <a:solidFill>
                  <a:srgbClr val="244279"/>
                </a:solidFill>
                <a:latin typeface="Adobe 黑体 Std R" panose="020B0400000000000000" pitchFamily="34" charset="-122"/>
                <a:ea typeface="Adobe 黑体 Std R" panose="020B0400000000000000" pitchFamily="34" charset="-122"/>
              </a:rPr>
              <a:t>渗透法测试粉体接触角</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3" name="图片 12">
            <a:extLst>
              <a:ext uri="{FF2B5EF4-FFF2-40B4-BE49-F238E27FC236}">
                <a16:creationId xmlns:a16="http://schemas.microsoft.com/office/drawing/2014/main" id="{73178596-7A77-419F-83E1-F29C98F3574D}"/>
              </a:ext>
            </a:extLst>
          </p:cNvPr>
          <p:cNvPicPr>
            <a:picLocks noChangeAspect="1"/>
          </p:cNvPicPr>
          <p:nvPr/>
        </p:nvPicPr>
        <p:blipFill>
          <a:blip r:embed="rId7"/>
          <a:stretch>
            <a:fillRect/>
          </a:stretch>
        </p:blipFill>
        <p:spPr>
          <a:xfrm>
            <a:off x="1267803" y="317887"/>
            <a:ext cx="1046867" cy="965293"/>
          </a:xfrm>
          <a:prstGeom prst="rect">
            <a:avLst/>
          </a:prstGeom>
        </p:spPr>
      </p:pic>
    </p:spTree>
    <p:extLst>
      <p:ext uri="{BB962C8B-B14F-4D97-AF65-F5344CB8AC3E}">
        <p14:creationId xmlns:p14="http://schemas.microsoft.com/office/powerpoint/2010/main" val="65135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Rectangle 2">
            <a:extLst>
              <a:ext uri="{FF2B5EF4-FFF2-40B4-BE49-F238E27FC236}">
                <a16:creationId xmlns:a16="http://schemas.microsoft.com/office/drawing/2014/main" id="{9738FCD0-D06D-4837-9470-318EBA5D3CA6}"/>
              </a:ext>
            </a:extLst>
          </p:cNvPr>
          <p:cNvSpPr txBox="1">
            <a:spLocks noChangeArrowheads="1"/>
          </p:cNvSpPr>
          <p:nvPr/>
        </p:nvSpPr>
        <p:spPr bwMode="auto">
          <a:xfrm>
            <a:off x="2632170" y="1344713"/>
            <a:ext cx="4292505" cy="373525"/>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r>
              <a:rPr lang="zh-CN" altLang="en-US" sz="1800" dirty="0">
                <a:solidFill>
                  <a:schemeClr val="tx1"/>
                </a:solidFill>
                <a:latin typeface="宋体" panose="02010600030101010101" pitchFamily="2" charset="-122"/>
                <a:ea typeface="宋体" panose="02010600030101010101" pitchFamily="2" charset="-122"/>
                <a:cs typeface="Times New Roman" panose="02020603050405020304" pitchFamily="18" charset="0"/>
              </a:rPr>
              <a:t>数学公式推导</a:t>
            </a:r>
            <a:endParaRPr lang="de-DE" altLang="zh-CN" sz="1800" dirty="0">
              <a:solidFill>
                <a:schemeClr val="tx1"/>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6" name="Rectangle 2">
            <a:extLst>
              <a:ext uri="{FF2B5EF4-FFF2-40B4-BE49-F238E27FC236}">
                <a16:creationId xmlns:a16="http://schemas.microsoft.com/office/drawing/2014/main" id="{A1705916-CFA8-4DA2-B692-13347B06B7D1}"/>
              </a:ext>
            </a:extLst>
          </p:cNvPr>
          <p:cNvSpPr txBox="1">
            <a:spLocks noChangeArrowheads="1"/>
          </p:cNvSpPr>
          <p:nvPr/>
        </p:nvSpPr>
        <p:spPr bwMode="black">
          <a:xfrm>
            <a:off x="2314670" y="344669"/>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修正的</a:t>
            </a:r>
            <a:r>
              <a:rPr lang="en-US" altLang="zh-CN" sz="1600" dirty="0">
                <a:solidFill>
                  <a:srgbClr val="244279"/>
                </a:solidFill>
                <a:latin typeface="Adobe 黑体 Std R" panose="020B0400000000000000" pitchFamily="34" charset="-122"/>
                <a:ea typeface="Adobe 黑体 Std R" panose="020B0400000000000000" pitchFamily="34" charset="-122"/>
              </a:rPr>
              <a:t>Washburn</a:t>
            </a:r>
            <a:r>
              <a:rPr lang="zh-CN" altLang="en-US" sz="1600" dirty="0">
                <a:solidFill>
                  <a:srgbClr val="244279"/>
                </a:solidFill>
                <a:latin typeface="Adobe 黑体 Std R" panose="020B0400000000000000" pitchFamily="34" charset="-122"/>
                <a:ea typeface="Adobe 黑体 Std R" panose="020B0400000000000000" pitchFamily="34" charset="-122"/>
              </a:rPr>
              <a:t>渗透法测试粉体接触角</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7" name="图片 16">
            <a:extLst>
              <a:ext uri="{FF2B5EF4-FFF2-40B4-BE49-F238E27FC236}">
                <a16:creationId xmlns:a16="http://schemas.microsoft.com/office/drawing/2014/main" id="{42C31FFD-3E05-4189-AA61-634CD2AE6C7B}"/>
              </a:ext>
            </a:extLst>
          </p:cNvPr>
          <p:cNvPicPr>
            <a:picLocks noChangeAspect="1"/>
          </p:cNvPicPr>
          <p:nvPr/>
        </p:nvPicPr>
        <p:blipFill>
          <a:blip r:embed="rId3"/>
          <a:stretch>
            <a:fillRect/>
          </a:stretch>
        </p:blipFill>
        <p:spPr>
          <a:xfrm>
            <a:off x="1267803" y="317887"/>
            <a:ext cx="1046867" cy="965293"/>
          </a:xfrm>
          <a:prstGeom prst="rect">
            <a:avLst/>
          </a:prstGeom>
        </p:spPr>
      </p:pic>
      <p:graphicFrame>
        <p:nvGraphicFramePr>
          <p:cNvPr id="24" name="Object 4">
            <a:extLst>
              <a:ext uri="{FF2B5EF4-FFF2-40B4-BE49-F238E27FC236}">
                <a16:creationId xmlns:a16="http://schemas.microsoft.com/office/drawing/2014/main" id="{26F407EF-D426-4E7E-AEEE-8D2C43A3D53B}"/>
              </a:ext>
            </a:extLst>
          </p:cNvPr>
          <p:cNvGraphicFramePr>
            <a:graphicFrameLocks noChangeAspect="1"/>
          </p:cNvGraphicFramePr>
          <p:nvPr>
            <p:extLst>
              <p:ext uri="{D42A27DB-BD31-4B8C-83A1-F6EECF244321}">
                <p14:modId xmlns:p14="http://schemas.microsoft.com/office/powerpoint/2010/main" val="1208047808"/>
              </p:ext>
            </p:extLst>
          </p:nvPr>
        </p:nvGraphicFramePr>
        <p:xfrm>
          <a:off x="701278" y="2882831"/>
          <a:ext cx="3354388" cy="817563"/>
        </p:xfrm>
        <a:graphic>
          <a:graphicData uri="http://schemas.openxmlformats.org/presentationml/2006/ole">
            <mc:AlternateContent xmlns:mc="http://schemas.openxmlformats.org/markup-compatibility/2006">
              <mc:Choice xmlns:v="urn:schemas-microsoft-com:vml" Requires="v">
                <p:oleObj spid="_x0000_s131467" name="Designer Zeichnung" r:id="rId4" imgW="3353400" imgH="817560" progId="Designer.Drawing.6">
                  <p:embed/>
                </p:oleObj>
              </mc:Choice>
              <mc:Fallback>
                <p:oleObj name="Designer Zeichnung" r:id="rId4" imgW="3353400" imgH="817560" progId="Designer.Drawing.6">
                  <p:embed/>
                  <p:pic>
                    <p:nvPicPr>
                      <p:cNvPr id="14" name="Object 4">
                        <a:extLst>
                          <a:ext uri="{FF2B5EF4-FFF2-40B4-BE49-F238E27FC236}">
                            <a16:creationId xmlns:a16="http://schemas.microsoft.com/office/drawing/2014/main" id="{B4CCA0B9-46E1-48EE-B0F7-B68C184C1D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278" y="2882831"/>
                        <a:ext cx="3354388"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 name="Object 5">
            <a:extLst>
              <a:ext uri="{FF2B5EF4-FFF2-40B4-BE49-F238E27FC236}">
                <a16:creationId xmlns:a16="http://schemas.microsoft.com/office/drawing/2014/main" id="{7ABE656B-7138-4D42-9F7C-4D916FFCC219}"/>
              </a:ext>
            </a:extLst>
          </p:cNvPr>
          <p:cNvGraphicFramePr>
            <a:graphicFrameLocks noChangeAspect="1"/>
          </p:cNvGraphicFramePr>
          <p:nvPr>
            <p:extLst>
              <p:ext uri="{D42A27DB-BD31-4B8C-83A1-F6EECF244321}">
                <p14:modId xmlns:p14="http://schemas.microsoft.com/office/powerpoint/2010/main" val="2824804467"/>
              </p:ext>
            </p:extLst>
          </p:nvPr>
        </p:nvGraphicFramePr>
        <p:xfrm>
          <a:off x="4778422" y="2870863"/>
          <a:ext cx="3541713" cy="1262062"/>
        </p:xfrm>
        <a:graphic>
          <a:graphicData uri="http://schemas.openxmlformats.org/presentationml/2006/ole">
            <mc:AlternateContent xmlns:mc="http://schemas.openxmlformats.org/markup-compatibility/2006">
              <mc:Choice xmlns:v="urn:schemas-microsoft-com:vml" Requires="v">
                <p:oleObj spid="_x0000_s131468" name="Designer Zeichnung" r:id="rId6" imgW="3536280" imgH="1265400" progId="Designer.Drawing.6">
                  <p:embed/>
                </p:oleObj>
              </mc:Choice>
              <mc:Fallback>
                <p:oleObj name="Designer Zeichnung" r:id="rId6" imgW="3536280" imgH="1265400" progId="Designer.Drawing.6">
                  <p:embed/>
                  <p:pic>
                    <p:nvPicPr>
                      <p:cNvPr id="15" name="Object 5">
                        <a:extLst>
                          <a:ext uri="{FF2B5EF4-FFF2-40B4-BE49-F238E27FC236}">
                            <a16:creationId xmlns:a16="http://schemas.microsoft.com/office/drawing/2014/main" id="{77552FA5-8CEF-46CB-9417-AF2C362D8E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422" y="2870863"/>
                        <a:ext cx="3541713" cy="1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Text Box 7">
            <a:extLst>
              <a:ext uri="{FF2B5EF4-FFF2-40B4-BE49-F238E27FC236}">
                <a16:creationId xmlns:a16="http://schemas.microsoft.com/office/drawing/2014/main" id="{8B352B98-9DEF-4717-B9AB-63492343EFC0}"/>
              </a:ext>
            </a:extLst>
          </p:cNvPr>
          <p:cNvSpPr txBox="1">
            <a:spLocks noChangeArrowheads="1"/>
          </p:cNvSpPr>
          <p:nvPr/>
        </p:nvSpPr>
        <p:spPr bwMode="auto">
          <a:xfrm>
            <a:off x="738533" y="2169517"/>
            <a:ext cx="3653517" cy="43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de-DE" altLang="zh-CN" sz="2200" dirty="0">
                <a:solidFill>
                  <a:schemeClr val="bg2"/>
                </a:solidFill>
                <a:latin typeface="TheSansBold-Plain" pitchFamily="34" charset="0"/>
                <a:ea typeface="宋体" panose="02010600030101010101" pitchFamily="2" charset="-122"/>
              </a:rPr>
              <a:t>Washburn</a:t>
            </a:r>
            <a:r>
              <a:rPr lang="zh-CN" altLang="en-US" sz="2200" dirty="0">
                <a:solidFill>
                  <a:schemeClr val="bg2"/>
                </a:solidFill>
                <a:latin typeface="TheSansBold-Plain" pitchFamily="34" charset="0"/>
                <a:ea typeface="宋体" panose="02010600030101010101" pitchFamily="2" charset="-122"/>
              </a:rPr>
              <a:t>法</a:t>
            </a:r>
            <a:r>
              <a:rPr lang="de-DE" altLang="zh-CN" sz="2200" dirty="0">
                <a:solidFill>
                  <a:schemeClr val="bg2"/>
                </a:solidFill>
                <a:latin typeface="TheSansBold-Plain" pitchFamily="34" charset="0"/>
                <a:ea typeface="宋体" panose="02010600030101010101" pitchFamily="2" charset="-122"/>
              </a:rPr>
              <a:t> (1921):</a:t>
            </a:r>
            <a:endParaRPr lang="de-DE" altLang="zh-CN" sz="2900" dirty="0">
              <a:solidFill>
                <a:schemeClr val="bg2"/>
              </a:solidFill>
              <a:latin typeface="TheSansBold-Plain" pitchFamily="34" charset="0"/>
              <a:ea typeface="宋体" panose="02010600030101010101" pitchFamily="2" charset="-122"/>
            </a:endParaRPr>
          </a:p>
        </p:txBody>
      </p:sp>
      <p:sp>
        <p:nvSpPr>
          <p:cNvPr id="27" name="Text Box 8">
            <a:extLst>
              <a:ext uri="{FF2B5EF4-FFF2-40B4-BE49-F238E27FC236}">
                <a16:creationId xmlns:a16="http://schemas.microsoft.com/office/drawing/2014/main" id="{BC339E24-992F-4026-B84D-4E3EC2B8E80D}"/>
              </a:ext>
            </a:extLst>
          </p:cNvPr>
          <p:cNvSpPr txBox="1">
            <a:spLocks noChangeArrowheads="1"/>
          </p:cNvSpPr>
          <p:nvPr/>
        </p:nvSpPr>
        <p:spPr bwMode="auto">
          <a:xfrm>
            <a:off x="710803" y="3810000"/>
            <a:ext cx="38100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endParaRPr lang="de-DE" altLang="zh-CN" i="1" dirty="0">
              <a:latin typeface="Arial" panose="020B0604020202020204" pitchFamily="34" charset="0"/>
              <a:ea typeface="宋体" panose="02010600030101010101" pitchFamily="2" charset="-122"/>
            </a:endParaRPr>
          </a:p>
          <a:p>
            <a:r>
              <a:rPr lang="de-DE" altLang="zh-CN" sz="1800" dirty="0">
                <a:latin typeface="TheSansBold-Plain" pitchFamily="34" charset="0"/>
                <a:ea typeface="宋体" panose="02010600030101010101" pitchFamily="2" charset="-122"/>
              </a:rPr>
              <a:t>h   	</a:t>
            </a:r>
            <a:r>
              <a:rPr lang="zh-CN" altLang="en-US" sz="1800" dirty="0">
                <a:latin typeface="TheSansBold-Plain" pitchFamily="34" charset="0"/>
                <a:ea typeface="宋体" panose="02010600030101010101" pitchFamily="2" charset="-122"/>
              </a:rPr>
              <a:t>液体上升水平值</a:t>
            </a:r>
            <a:endParaRPr lang="de-DE" altLang="zh-CN" sz="1800" dirty="0">
              <a:latin typeface="TheSansBold-Plain" pitchFamily="34" charset="0"/>
              <a:ea typeface="宋体" panose="02010600030101010101" pitchFamily="2" charset="-122"/>
            </a:endParaRPr>
          </a:p>
          <a:p>
            <a:r>
              <a:rPr lang="de-DE" altLang="zh-CN" sz="1800" b="1" dirty="0">
                <a:latin typeface="Symbol" panose="05050102010706020507" pitchFamily="18" charset="2"/>
                <a:ea typeface="宋体" panose="02010600030101010101" pitchFamily="2" charset="-122"/>
              </a:rPr>
              <a:t>h</a:t>
            </a:r>
            <a:r>
              <a:rPr lang="de-DE" altLang="zh-CN" sz="1800" baseline="-25000" dirty="0">
                <a:latin typeface="TheSansBold-Plain" pitchFamily="34" charset="0"/>
                <a:ea typeface="宋体" panose="02010600030101010101" pitchFamily="2" charset="-122"/>
              </a:rPr>
              <a:t>L	</a:t>
            </a:r>
            <a:r>
              <a:rPr lang="zh-CN" altLang="en-US" sz="1800" dirty="0">
                <a:latin typeface="TheSansBold-Plain" pitchFamily="34" charset="0"/>
                <a:ea typeface="宋体" panose="02010600030101010101" pitchFamily="2" charset="-122"/>
              </a:rPr>
              <a:t>液体粘度</a:t>
            </a:r>
            <a:endParaRPr lang="de-DE" altLang="zh-CN" sz="1800" dirty="0">
              <a:latin typeface="TheSansBold-Plain" pitchFamily="34" charset="0"/>
              <a:ea typeface="宋体" panose="02010600030101010101" pitchFamily="2" charset="-122"/>
            </a:endParaRPr>
          </a:p>
          <a:p>
            <a:r>
              <a:rPr lang="de-DE" altLang="zh-CN" sz="1800" dirty="0">
                <a:latin typeface="TheSansBold-Plain" pitchFamily="34" charset="0"/>
                <a:ea typeface="宋体" panose="02010600030101010101" pitchFamily="2" charset="-122"/>
              </a:rPr>
              <a:t>R    	</a:t>
            </a:r>
            <a:r>
              <a:rPr lang="zh-CN" altLang="en-US" sz="1800" dirty="0">
                <a:latin typeface="TheSansBold-Plain" pitchFamily="34" charset="0"/>
                <a:ea typeface="宋体" panose="02010600030101010101" pitchFamily="2" charset="-122"/>
              </a:rPr>
              <a:t>毛细管半径</a:t>
            </a:r>
            <a:endParaRPr lang="de-DE" altLang="zh-CN" sz="1800" dirty="0">
              <a:latin typeface="TheSansBold-Plain" pitchFamily="34" charset="0"/>
              <a:ea typeface="宋体" panose="02010600030101010101" pitchFamily="2" charset="-122"/>
            </a:endParaRPr>
          </a:p>
          <a:p>
            <a:r>
              <a:rPr lang="de-DE" altLang="zh-CN" sz="1800" b="1" dirty="0">
                <a:latin typeface="Symbol" panose="05050102010706020507" pitchFamily="18" charset="2"/>
                <a:ea typeface="宋体" panose="02010600030101010101" pitchFamily="2" charset="-122"/>
              </a:rPr>
              <a:t>Q  </a:t>
            </a:r>
            <a:r>
              <a:rPr lang="de-DE" altLang="zh-CN" sz="1800" i="1" dirty="0">
                <a:latin typeface="TheSansBold-Plain" pitchFamily="34" charset="0"/>
                <a:ea typeface="宋体" panose="02010600030101010101" pitchFamily="2" charset="-122"/>
              </a:rPr>
              <a:t> 	</a:t>
            </a:r>
            <a:r>
              <a:rPr lang="zh-CN" altLang="en-US" sz="1800" dirty="0">
                <a:latin typeface="TheSansBold-Plain" pitchFamily="34" charset="0"/>
                <a:ea typeface="宋体" panose="02010600030101010101" pitchFamily="2" charset="-122"/>
              </a:rPr>
              <a:t>接触角</a:t>
            </a:r>
            <a:endParaRPr lang="de-DE" altLang="zh-CN" sz="1800" dirty="0">
              <a:latin typeface="TheSansBold-Plain" pitchFamily="34" charset="0"/>
              <a:ea typeface="宋体" panose="02010600030101010101" pitchFamily="2" charset="-122"/>
            </a:endParaRPr>
          </a:p>
          <a:p>
            <a:r>
              <a:rPr lang="de-DE" altLang="zh-CN" sz="1800" b="1" dirty="0">
                <a:latin typeface="Symbol" panose="05050102010706020507" pitchFamily="18" charset="2"/>
                <a:ea typeface="宋体" panose="02010600030101010101" pitchFamily="2" charset="-122"/>
              </a:rPr>
              <a:t>s</a:t>
            </a:r>
            <a:r>
              <a:rPr lang="de-DE" altLang="zh-CN" sz="1800" baseline="-25000" dirty="0">
                <a:latin typeface="TheSansBold-Plain" pitchFamily="34" charset="0"/>
                <a:ea typeface="宋体" panose="02010600030101010101" pitchFamily="2" charset="-122"/>
              </a:rPr>
              <a:t>LV</a:t>
            </a:r>
            <a:r>
              <a:rPr lang="de-DE" altLang="zh-CN" sz="1800" dirty="0">
                <a:latin typeface="TheSansBold-Plain" pitchFamily="34" charset="0"/>
                <a:ea typeface="宋体" panose="02010600030101010101" pitchFamily="2" charset="-122"/>
              </a:rPr>
              <a:t> 	</a:t>
            </a:r>
            <a:r>
              <a:rPr lang="zh-CN" altLang="en-US" sz="1800" dirty="0">
                <a:latin typeface="TheSansBold-Plain" pitchFamily="34" charset="0"/>
                <a:ea typeface="宋体" panose="02010600030101010101" pitchFamily="2" charset="-122"/>
              </a:rPr>
              <a:t>液体表面张力</a:t>
            </a:r>
            <a:endParaRPr lang="de-DE" altLang="zh-CN" dirty="0">
              <a:latin typeface="TheSansBold-Plain" pitchFamily="34" charset="0"/>
              <a:ea typeface="宋体" panose="02010600030101010101" pitchFamily="2" charset="-122"/>
            </a:endParaRPr>
          </a:p>
        </p:txBody>
      </p:sp>
      <p:sp>
        <p:nvSpPr>
          <p:cNvPr id="28" name="Text Box 9">
            <a:extLst>
              <a:ext uri="{FF2B5EF4-FFF2-40B4-BE49-F238E27FC236}">
                <a16:creationId xmlns:a16="http://schemas.microsoft.com/office/drawing/2014/main" id="{9B41E766-EC8B-4A12-8306-98DAE5866025}"/>
              </a:ext>
            </a:extLst>
          </p:cNvPr>
          <p:cNvSpPr txBox="1">
            <a:spLocks noChangeArrowheads="1"/>
          </p:cNvSpPr>
          <p:nvPr/>
        </p:nvSpPr>
        <p:spPr bwMode="auto">
          <a:xfrm>
            <a:off x="4748213" y="1970838"/>
            <a:ext cx="411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zh-CN" altLang="en-US" sz="2200" dirty="0">
                <a:solidFill>
                  <a:schemeClr val="bg2"/>
                </a:solidFill>
                <a:latin typeface="TheSansBold-Plain" pitchFamily="34" charset="0"/>
                <a:ea typeface="宋体" panose="02010600030101010101" pitchFamily="2" charset="-122"/>
              </a:rPr>
              <a:t>改进后的</a:t>
            </a:r>
            <a:r>
              <a:rPr lang="de-DE" altLang="zh-CN" sz="2200" dirty="0">
                <a:solidFill>
                  <a:schemeClr val="bg2"/>
                </a:solidFill>
                <a:latin typeface="TheSansBold-Plain" pitchFamily="34" charset="0"/>
                <a:ea typeface="宋体" panose="02010600030101010101" pitchFamily="2" charset="-122"/>
              </a:rPr>
              <a:t>Washburn</a:t>
            </a:r>
            <a:r>
              <a:rPr lang="zh-CN" altLang="en-US" sz="2200" dirty="0">
                <a:solidFill>
                  <a:schemeClr val="bg2"/>
                </a:solidFill>
                <a:latin typeface="TheSansBold-Plain" pitchFamily="34" charset="0"/>
                <a:ea typeface="宋体" panose="02010600030101010101" pitchFamily="2" charset="-122"/>
              </a:rPr>
              <a:t>法</a:t>
            </a:r>
            <a:r>
              <a:rPr lang="de-DE" altLang="zh-CN" sz="2200" dirty="0">
                <a:solidFill>
                  <a:schemeClr val="bg2"/>
                </a:solidFill>
                <a:latin typeface="TheSansBold-Plain" pitchFamily="34" charset="0"/>
                <a:ea typeface="宋体" panose="02010600030101010101" pitchFamily="2" charset="-122"/>
              </a:rPr>
              <a:t>:</a:t>
            </a:r>
          </a:p>
          <a:p>
            <a:r>
              <a:rPr lang="de-DE" altLang="zh-CN" sz="2200" dirty="0">
                <a:solidFill>
                  <a:schemeClr val="bg2"/>
                </a:solidFill>
                <a:latin typeface="TheSansBold-Plain" pitchFamily="34" charset="0"/>
                <a:ea typeface="宋体" panose="02010600030101010101" pitchFamily="2" charset="-122"/>
              </a:rPr>
              <a:t>(Studebaker and Snow 1955)</a:t>
            </a:r>
            <a:endParaRPr lang="de-DE" altLang="zh-CN" sz="2900" dirty="0">
              <a:solidFill>
                <a:schemeClr val="bg2"/>
              </a:solidFill>
              <a:latin typeface="TheSansBold-Plain" pitchFamily="34" charset="0"/>
              <a:ea typeface="宋体" panose="02010600030101010101" pitchFamily="2" charset="-122"/>
            </a:endParaRPr>
          </a:p>
        </p:txBody>
      </p:sp>
      <p:sp>
        <p:nvSpPr>
          <p:cNvPr id="29" name="Text Box 10">
            <a:extLst>
              <a:ext uri="{FF2B5EF4-FFF2-40B4-BE49-F238E27FC236}">
                <a16:creationId xmlns:a16="http://schemas.microsoft.com/office/drawing/2014/main" id="{FE8CEDE2-3AAB-49CB-AAD0-B8EF568DF7E4}"/>
              </a:ext>
            </a:extLst>
          </p:cNvPr>
          <p:cNvSpPr txBox="1">
            <a:spLocks noChangeArrowheads="1"/>
          </p:cNvSpPr>
          <p:nvPr/>
        </p:nvSpPr>
        <p:spPr bwMode="auto">
          <a:xfrm>
            <a:off x="4936331" y="3950827"/>
            <a:ext cx="3886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2388"/>
              </a:spcAft>
            </a:pPr>
            <a:r>
              <a:rPr lang="de-DE" altLang="zh-CN" sz="1800" dirty="0">
                <a:latin typeface="TheSansBold-Plain" pitchFamily="34" charset="0"/>
                <a:ea typeface="宋体" panose="02010600030101010101" pitchFamily="2" charset="-122"/>
              </a:rPr>
              <a:t>r	</a:t>
            </a:r>
            <a:r>
              <a:rPr lang="zh-CN" altLang="en-US" sz="1800" dirty="0">
                <a:latin typeface="TheSansBold-Plain" pitchFamily="34" charset="0"/>
                <a:ea typeface="宋体" panose="02010600030101010101" pitchFamily="2" charset="-122"/>
              </a:rPr>
              <a:t>毛细管平均半径</a:t>
            </a:r>
            <a:r>
              <a:rPr lang="de-DE" altLang="zh-CN" sz="1800" dirty="0">
                <a:latin typeface="TheSansBold-Plain" pitchFamily="34" charset="0"/>
                <a:ea typeface="宋体" panose="02010600030101010101" pitchFamily="2" charset="-122"/>
              </a:rPr>
              <a:t> </a:t>
            </a:r>
            <a:br>
              <a:rPr lang="de-DE" altLang="zh-CN" sz="1800" dirty="0">
                <a:latin typeface="TheSansBold-Plain" pitchFamily="34" charset="0"/>
                <a:ea typeface="宋体" panose="02010600030101010101" pitchFamily="2" charset="-122"/>
              </a:rPr>
            </a:br>
            <a:r>
              <a:rPr lang="de-DE" altLang="zh-CN" sz="1800" dirty="0">
                <a:latin typeface="TheSansBold-Plain" pitchFamily="34" charset="0"/>
                <a:ea typeface="宋体" panose="02010600030101010101" pitchFamily="2" charset="-122"/>
              </a:rPr>
              <a:t>C=c·r	</a:t>
            </a:r>
            <a:r>
              <a:rPr lang="zh-CN" altLang="en-US" sz="1800" dirty="0">
                <a:latin typeface="TheSansBold-Plain" pitchFamily="34" charset="0"/>
                <a:ea typeface="宋体" panose="02010600030101010101" pitchFamily="2" charset="-122"/>
              </a:rPr>
              <a:t>包裹常数</a:t>
            </a:r>
            <a:endParaRPr lang="de-DE" altLang="zh-CN" dirty="0">
              <a:latin typeface="TheSansBold-Plain" pitchFamily="34" charset="0"/>
              <a:ea typeface="宋体" panose="02010600030101010101" pitchFamily="2" charset="-122"/>
            </a:endParaRPr>
          </a:p>
        </p:txBody>
      </p:sp>
      <p:graphicFrame>
        <p:nvGraphicFramePr>
          <p:cNvPr id="30" name="Object 11">
            <a:extLst>
              <a:ext uri="{FF2B5EF4-FFF2-40B4-BE49-F238E27FC236}">
                <a16:creationId xmlns:a16="http://schemas.microsoft.com/office/drawing/2014/main" id="{8FBBA04D-C453-4609-822C-EB51420D82F8}"/>
              </a:ext>
            </a:extLst>
          </p:cNvPr>
          <p:cNvGraphicFramePr>
            <a:graphicFrameLocks noChangeAspect="1"/>
          </p:cNvGraphicFramePr>
          <p:nvPr>
            <p:extLst>
              <p:ext uri="{D42A27DB-BD31-4B8C-83A1-F6EECF244321}">
                <p14:modId xmlns:p14="http://schemas.microsoft.com/office/powerpoint/2010/main" val="3064562590"/>
              </p:ext>
            </p:extLst>
          </p:nvPr>
        </p:nvGraphicFramePr>
        <p:xfrm>
          <a:off x="5410200" y="4614862"/>
          <a:ext cx="2441575" cy="1808163"/>
        </p:xfrm>
        <a:graphic>
          <a:graphicData uri="http://schemas.openxmlformats.org/presentationml/2006/ole">
            <mc:AlternateContent xmlns:mc="http://schemas.openxmlformats.org/markup-compatibility/2006">
              <mc:Choice xmlns:v="urn:schemas-microsoft-com:vml" Requires="v">
                <p:oleObj spid="_x0000_s131469" name="Designer Zeichnung" r:id="rId8" imgW="2441880" imgH="1807920" progId="Designer.Drawing.6">
                  <p:embed/>
                </p:oleObj>
              </mc:Choice>
              <mc:Fallback>
                <p:oleObj name="Designer Zeichnung" r:id="rId8" imgW="2441880" imgH="1807920" progId="Designer.Drawing.6">
                  <p:embed/>
                  <p:pic>
                    <p:nvPicPr>
                      <p:cNvPr id="22" name="Object 11">
                        <a:extLst>
                          <a:ext uri="{FF2B5EF4-FFF2-40B4-BE49-F238E27FC236}">
                            <a16:creationId xmlns:a16="http://schemas.microsoft.com/office/drawing/2014/main" id="{71F75272-6A1A-46BB-950E-3E3347A4E1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4614862"/>
                        <a:ext cx="2441575" cy="180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0499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1+#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22" presetClass="entr" presetSubtype="8"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par>
                                <p:cTn id="37" presetID="22" presetClass="entr" presetSubtype="8"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6" grpId="0"/>
      <p:bldP spid="27" grpId="0"/>
      <p:bldP spid="28" grpId="0"/>
      <p:bldP spid="2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2">
            <a:extLst>
              <a:ext uri="{FF2B5EF4-FFF2-40B4-BE49-F238E27FC236}">
                <a16:creationId xmlns:a16="http://schemas.microsoft.com/office/drawing/2014/main" id="{AA93E01E-95F0-4B30-9BF7-B39297C6CE96}"/>
              </a:ext>
            </a:extLst>
          </p:cNvPr>
          <p:cNvSpPr txBox="1">
            <a:spLocks noChangeArrowheads="1"/>
          </p:cNvSpPr>
          <p:nvPr/>
        </p:nvSpPr>
        <p:spPr bwMode="black">
          <a:xfrm>
            <a:off x="2314670" y="344669"/>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修正的</a:t>
            </a:r>
            <a:r>
              <a:rPr lang="en-US" altLang="zh-CN" sz="1600" dirty="0">
                <a:solidFill>
                  <a:srgbClr val="244279"/>
                </a:solidFill>
                <a:latin typeface="Adobe 黑体 Std R" panose="020B0400000000000000" pitchFamily="34" charset="-122"/>
                <a:ea typeface="Adobe 黑体 Std R" panose="020B0400000000000000" pitchFamily="34" charset="-122"/>
              </a:rPr>
              <a:t>Washburn</a:t>
            </a:r>
            <a:r>
              <a:rPr lang="zh-CN" altLang="en-US" sz="1600" dirty="0">
                <a:solidFill>
                  <a:srgbClr val="244279"/>
                </a:solidFill>
                <a:latin typeface="Adobe 黑体 Std R" panose="020B0400000000000000" pitchFamily="34" charset="-122"/>
                <a:ea typeface="Adobe 黑体 Std R" panose="020B0400000000000000" pitchFamily="34" charset="-122"/>
              </a:rPr>
              <a:t>渗透法测试粉体接触角</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3" name="图片 12">
            <a:extLst>
              <a:ext uri="{FF2B5EF4-FFF2-40B4-BE49-F238E27FC236}">
                <a16:creationId xmlns:a16="http://schemas.microsoft.com/office/drawing/2014/main" id="{8C7063CB-A9A5-4AED-9DB2-D6B2272E47B3}"/>
              </a:ext>
            </a:extLst>
          </p:cNvPr>
          <p:cNvPicPr>
            <a:picLocks noChangeAspect="1"/>
          </p:cNvPicPr>
          <p:nvPr/>
        </p:nvPicPr>
        <p:blipFill>
          <a:blip r:embed="rId3"/>
          <a:stretch>
            <a:fillRect/>
          </a:stretch>
        </p:blipFill>
        <p:spPr>
          <a:xfrm>
            <a:off x="1267803" y="317887"/>
            <a:ext cx="1046867" cy="965293"/>
          </a:xfrm>
          <a:prstGeom prst="rect">
            <a:avLst/>
          </a:prstGeom>
        </p:spPr>
      </p:pic>
      <p:sp>
        <p:nvSpPr>
          <p:cNvPr id="16" name="Rectangle 2">
            <a:extLst>
              <a:ext uri="{FF2B5EF4-FFF2-40B4-BE49-F238E27FC236}">
                <a16:creationId xmlns:a16="http://schemas.microsoft.com/office/drawing/2014/main" id="{3B723E31-1C70-4152-BEEA-B40A90AACDAA}"/>
              </a:ext>
            </a:extLst>
          </p:cNvPr>
          <p:cNvSpPr>
            <a:spLocks noGrp="1" noChangeArrowheads="1"/>
          </p:cNvSpPr>
          <p:nvPr>
            <p:ph type="title"/>
          </p:nvPr>
        </p:nvSpPr>
        <p:spPr bwMode="auto">
          <a:xfrm>
            <a:off x="2657475" y="1428241"/>
            <a:ext cx="3225705" cy="40629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a:r>
              <a:rPr lang="zh-CN" altLang="en-US" sz="18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rPr>
              <a:t>改进后的</a:t>
            </a:r>
            <a:r>
              <a:rPr lang="de-DE" altLang="zh-CN" sz="18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rPr>
              <a:t>Washburn</a:t>
            </a:r>
            <a:r>
              <a:rPr lang="zh-CN" altLang="en-US" sz="18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rPr>
              <a:t>方程</a:t>
            </a:r>
            <a:endParaRPr lang="de-DE" altLang="zh-CN" sz="18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endParaRPr>
          </a:p>
        </p:txBody>
      </p:sp>
      <p:graphicFrame>
        <p:nvGraphicFramePr>
          <p:cNvPr id="18" name="Object 6">
            <a:extLst>
              <a:ext uri="{FF2B5EF4-FFF2-40B4-BE49-F238E27FC236}">
                <a16:creationId xmlns:a16="http://schemas.microsoft.com/office/drawing/2014/main" id="{B24E0263-EEC8-4DBC-82EA-6FA116558A27}"/>
              </a:ext>
            </a:extLst>
          </p:cNvPr>
          <p:cNvGraphicFramePr>
            <a:graphicFrameLocks noChangeAspect="1"/>
          </p:cNvGraphicFramePr>
          <p:nvPr>
            <p:extLst>
              <p:ext uri="{D42A27DB-BD31-4B8C-83A1-F6EECF244321}">
                <p14:modId xmlns:p14="http://schemas.microsoft.com/office/powerpoint/2010/main" val="3463147201"/>
              </p:ext>
            </p:extLst>
          </p:nvPr>
        </p:nvGraphicFramePr>
        <p:xfrm>
          <a:off x="304800" y="1991827"/>
          <a:ext cx="3354388" cy="811213"/>
        </p:xfrm>
        <a:graphic>
          <a:graphicData uri="http://schemas.openxmlformats.org/presentationml/2006/ole">
            <mc:AlternateContent xmlns:mc="http://schemas.openxmlformats.org/markup-compatibility/2006">
              <mc:Choice xmlns:v="urn:schemas-microsoft-com:vml" Requires="v">
                <p:oleObj spid="_x0000_s132488" name="Designer Zeichnung" r:id="rId4" imgW="3353400" imgH="811440" progId="Designer.Drawing.6">
                  <p:embed/>
                </p:oleObj>
              </mc:Choice>
              <mc:Fallback>
                <p:oleObj name="Designer Zeichnung" r:id="rId4" imgW="3353400" imgH="811440" progId="Designer.Drawing.6">
                  <p:embed/>
                  <p:pic>
                    <p:nvPicPr>
                      <p:cNvPr id="23" name="Object 6">
                        <a:extLst>
                          <a:ext uri="{FF2B5EF4-FFF2-40B4-BE49-F238E27FC236}">
                            <a16:creationId xmlns:a16="http://schemas.microsoft.com/office/drawing/2014/main" id="{53803B81-60CB-4F16-9A3A-5178100A4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91827"/>
                        <a:ext cx="3354388"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ct 7">
            <a:extLst>
              <a:ext uri="{FF2B5EF4-FFF2-40B4-BE49-F238E27FC236}">
                <a16:creationId xmlns:a16="http://schemas.microsoft.com/office/drawing/2014/main" id="{7C840159-5742-4766-BE30-A1C052BFC018}"/>
              </a:ext>
            </a:extLst>
          </p:cNvPr>
          <p:cNvGraphicFramePr>
            <a:graphicFrameLocks noChangeAspect="1"/>
          </p:cNvGraphicFramePr>
          <p:nvPr>
            <p:extLst>
              <p:ext uri="{D42A27DB-BD31-4B8C-83A1-F6EECF244321}">
                <p14:modId xmlns:p14="http://schemas.microsoft.com/office/powerpoint/2010/main" val="358072113"/>
              </p:ext>
            </p:extLst>
          </p:nvPr>
        </p:nvGraphicFramePr>
        <p:xfrm>
          <a:off x="304800" y="3194047"/>
          <a:ext cx="3716338" cy="901700"/>
        </p:xfrm>
        <a:graphic>
          <a:graphicData uri="http://schemas.openxmlformats.org/presentationml/2006/ole">
            <mc:AlternateContent xmlns:mc="http://schemas.openxmlformats.org/markup-compatibility/2006">
              <mc:Choice xmlns:v="urn:schemas-microsoft-com:vml" Requires="v">
                <p:oleObj spid="_x0000_s132489" name="Designer Zeichnung" r:id="rId6" imgW="3715920" imgH="902880" progId="Designer.Drawing.6">
                  <p:embed/>
                </p:oleObj>
              </mc:Choice>
              <mc:Fallback>
                <p:oleObj name="Designer Zeichnung" r:id="rId6" imgW="3715920" imgH="902880" progId="Designer.Drawing.6">
                  <p:embed/>
                  <p:pic>
                    <p:nvPicPr>
                      <p:cNvPr id="24" name="Object 7">
                        <a:extLst>
                          <a:ext uri="{FF2B5EF4-FFF2-40B4-BE49-F238E27FC236}">
                            <a16:creationId xmlns:a16="http://schemas.microsoft.com/office/drawing/2014/main" id="{88532C79-549C-4654-A612-FF54047FE4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194047"/>
                        <a:ext cx="3716338" cy="901700"/>
                      </a:xfrm>
                      <a:prstGeom prst="rect">
                        <a:avLst/>
                      </a:prstGeom>
                      <a:noFill/>
                      <a:ln>
                        <a:noFill/>
                      </a:ln>
                      <a:effectLst/>
                    </p:spPr>
                  </p:pic>
                </p:oleObj>
              </mc:Fallback>
            </mc:AlternateContent>
          </a:graphicData>
        </a:graphic>
      </p:graphicFrame>
      <p:graphicFrame>
        <p:nvGraphicFramePr>
          <p:cNvPr id="20" name="Object 8">
            <a:extLst>
              <a:ext uri="{FF2B5EF4-FFF2-40B4-BE49-F238E27FC236}">
                <a16:creationId xmlns:a16="http://schemas.microsoft.com/office/drawing/2014/main" id="{0CAEAD64-31D6-41AF-8847-80E591938CC8}"/>
              </a:ext>
            </a:extLst>
          </p:cNvPr>
          <p:cNvGraphicFramePr>
            <a:graphicFrameLocks noChangeAspect="1"/>
          </p:cNvGraphicFramePr>
          <p:nvPr>
            <p:extLst>
              <p:ext uri="{D42A27DB-BD31-4B8C-83A1-F6EECF244321}">
                <p14:modId xmlns:p14="http://schemas.microsoft.com/office/powerpoint/2010/main" val="2652470357"/>
              </p:ext>
            </p:extLst>
          </p:nvPr>
        </p:nvGraphicFramePr>
        <p:xfrm>
          <a:off x="304800" y="4572000"/>
          <a:ext cx="4938712" cy="1192213"/>
        </p:xfrm>
        <a:graphic>
          <a:graphicData uri="http://schemas.openxmlformats.org/presentationml/2006/ole">
            <mc:AlternateContent xmlns:mc="http://schemas.openxmlformats.org/markup-compatibility/2006">
              <mc:Choice xmlns:v="urn:schemas-microsoft-com:vml" Requires="v">
                <p:oleObj spid="_x0000_s132490" name="Designer Zeichnung" r:id="rId8" imgW="4938120" imgH="1192320" progId="Designer.Drawing.6">
                  <p:embed/>
                </p:oleObj>
              </mc:Choice>
              <mc:Fallback>
                <p:oleObj name="Designer Zeichnung" r:id="rId8" imgW="4938120" imgH="1192320" progId="Designer.Drawing.6">
                  <p:embed/>
                  <p:pic>
                    <p:nvPicPr>
                      <p:cNvPr id="25" name="Object 8">
                        <a:extLst>
                          <a:ext uri="{FF2B5EF4-FFF2-40B4-BE49-F238E27FC236}">
                            <a16:creationId xmlns:a16="http://schemas.microsoft.com/office/drawing/2014/main" id="{7BE3708E-6735-463D-820D-09E91125E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572000"/>
                        <a:ext cx="4938712"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Text Box 9">
            <a:extLst>
              <a:ext uri="{FF2B5EF4-FFF2-40B4-BE49-F238E27FC236}">
                <a16:creationId xmlns:a16="http://schemas.microsoft.com/office/drawing/2014/main" id="{C855BECA-C571-40EA-8196-B40A04CEE603}"/>
              </a:ext>
            </a:extLst>
          </p:cNvPr>
          <p:cNvSpPr txBox="1">
            <a:spLocks noChangeArrowheads="1"/>
          </p:cNvSpPr>
          <p:nvPr/>
        </p:nvSpPr>
        <p:spPr bwMode="auto">
          <a:xfrm>
            <a:off x="5334000" y="2057400"/>
            <a:ext cx="3352800" cy="313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500"/>
              </a:spcAft>
            </a:pPr>
            <a:r>
              <a:rPr lang="de-DE" altLang="zh-CN" sz="1600" dirty="0">
                <a:latin typeface="Symbol" panose="05050102010706020507" pitchFamily="18" charset="2"/>
                <a:ea typeface="宋体" panose="02010600030101010101" pitchFamily="2" charset="-122"/>
              </a:rPr>
              <a:t>D</a:t>
            </a:r>
            <a:r>
              <a:rPr lang="de-DE" altLang="zh-CN" sz="1600" dirty="0">
                <a:latin typeface="TheSans-Plain" pitchFamily="34" charset="0"/>
                <a:ea typeface="宋体" panose="02010600030101010101" pitchFamily="2" charset="-122"/>
              </a:rPr>
              <a:t>m	</a:t>
            </a:r>
            <a:r>
              <a:rPr lang="zh-CN" altLang="en-US" sz="1600" dirty="0">
                <a:latin typeface="TheSans-Plain" pitchFamily="34" charset="0"/>
                <a:ea typeface="宋体" panose="02010600030101010101" pitchFamily="2" charset="-122"/>
              </a:rPr>
              <a:t>增加的重量</a:t>
            </a:r>
            <a:endParaRPr lang="de-DE" altLang="zh-CN" sz="1600" dirty="0">
              <a:latin typeface="TheSans-Plain" pitchFamily="34" charset="0"/>
              <a:ea typeface="宋体" panose="02010600030101010101" pitchFamily="2" charset="-122"/>
            </a:endParaRPr>
          </a:p>
          <a:p>
            <a:pPr>
              <a:spcAft>
                <a:spcPts val="500"/>
              </a:spcAft>
            </a:pPr>
            <a:r>
              <a:rPr lang="de-DE" altLang="zh-CN" sz="1600" dirty="0">
                <a:latin typeface="Symbol" panose="05050102010706020507" pitchFamily="18" charset="2"/>
                <a:ea typeface="宋体" panose="02010600030101010101" pitchFamily="2" charset="-122"/>
              </a:rPr>
              <a:t>s</a:t>
            </a:r>
            <a:r>
              <a:rPr lang="de-DE" altLang="zh-CN" sz="1600" baseline="-25000" dirty="0">
                <a:latin typeface="TheSans-Plain" pitchFamily="34" charset="0"/>
                <a:ea typeface="宋体" panose="02010600030101010101" pitchFamily="2" charset="-122"/>
              </a:rPr>
              <a:t>lv</a:t>
            </a:r>
            <a:r>
              <a:rPr lang="de-DE" altLang="zh-CN" sz="1600" dirty="0">
                <a:latin typeface="TheSans-Plain" pitchFamily="34" charset="0"/>
                <a:ea typeface="宋体" panose="02010600030101010101" pitchFamily="2" charset="-122"/>
              </a:rPr>
              <a:t> 	</a:t>
            </a:r>
            <a:r>
              <a:rPr lang="zh-CN" altLang="en-US" sz="1600" dirty="0">
                <a:latin typeface="TheSans-Plain" pitchFamily="34" charset="0"/>
                <a:ea typeface="宋体" panose="02010600030101010101" pitchFamily="2" charset="-122"/>
              </a:rPr>
              <a:t>液体表面张力</a:t>
            </a:r>
            <a:endParaRPr lang="en-US" altLang="zh-CN" sz="1600" dirty="0">
              <a:latin typeface="TheSans-Plain" pitchFamily="34" charset="0"/>
              <a:ea typeface="宋体" panose="02010600030101010101" pitchFamily="2" charset="-122"/>
            </a:endParaRPr>
          </a:p>
          <a:p>
            <a:pPr>
              <a:spcAft>
                <a:spcPts val="500"/>
              </a:spcAft>
            </a:pPr>
            <a:r>
              <a:rPr lang="de-DE" altLang="zh-CN" sz="1600" dirty="0">
                <a:latin typeface="Symbol" panose="05050102010706020507" pitchFamily="18" charset="2"/>
                <a:ea typeface="宋体" panose="02010600030101010101" pitchFamily="2" charset="-122"/>
              </a:rPr>
              <a:t>h</a:t>
            </a:r>
            <a:r>
              <a:rPr lang="de-DE" altLang="zh-CN" sz="1600" dirty="0">
                <a:latin typeface="TheSans-Plain" pitchFamily="34" charset="0"/>
                <a:ea typeface="宋体" panose="02010600030101010101" pitchFamily="2" charset="-122"/>
              </a:rPr>
              <a:t> 	</a:t>
            </a:r>
            <a:r>
              <a:rPr lang="zh-CN" altLang="en-US" sz="1600" dirty="0">
                <a:latin typeface="TheSans-Plain" pitchFamily="34" charset="0"/>
                <a:ea typeface="宋体" panose="02010600030101010101" pitchFamily="2" charset="-122"/>
              </a:rPr>
              <a:t>液体粘度</a:t>
            </a:r>
            <a:endParaRPr lang="de-DE" altLang="zh-CN" sz="1600" dirty="0">
              <a:latin typeface="TheSans-Plain" pitchFamily="34" charset="0"/>
              <a:ea typeface="宋体" panose="02010600030101010101" pitchFamily="2" charset="-122"/>
            </a:endParaRPr>
          </a:p>
          <a:p>
            <a:pPr>
              <a:spcAft>
                <a:spcPts val="500"/>
              </a:spcAft>
            </a:pPr>
            <a:r>
              <a:rPr lang="de-DE" altLang="zh-CN" sz="1600" dirty="0">
                <a:latin typeface="TheSans-Plain" pitchFamily="34" charset="0"/>
                <a:ea typeface="宋体" panose="02010600030101010101" pitchFamily="2" charset="-122"/>
              </a:rPr>
              <a:t>r 	</a:t>
            </a:r>
            <a:r>
              <a:rPr lang="zh-CN" altLang="en-US" sz="1600" dirty="0">
                <a:latin typeface="TheSans-Plain" pitchFamily="34" charset="0"/>
                <a:ea typeface="宋体" panose="02010600030101010101" pitchFamily="2" charset="-122"/>
              </a:rPr>
              <a:t>毛细管平均半径</a:t>
            </a:r>
            <a:endParaRPr lang="de-DE" altLang="zh-CN" sz="1600" dirty="0">
              <a:latin typeface="TheSans-Plain" pitchFamily="34" charset="0"/>
              <a:ea typeface="宋体" panose="02010600030101010101" pitchFamily="2" charset="-122"/>
            </a:endParaRPr>
          </a:p>
          <a:p>
            <a:pPr>
              <a:spcAft>
                <a:spcPts val="500"/>
              </a:spcAft>
            </a:pPr>
            <a:r>
              <a:rPr lang="de-DE" altLang="zh-CN" sz="1600" dirty="0">
                <a:latin typeface="TheSans-Plain" pitchFamily="34" charset="0"/>
                <a:ea typeface="宋体" panose="02010600030101010101" pitchFamily="2" charset="-122"/>
              </a:rPr>
              <a:t>c	</a:t>
            </a:r>
            <a:r>
              <a:rPr lang="zh-CN" altLang="en-US" sz="1600" dirty="0">
                <a:latin typeface="TheSans-Plain" pitchFamily="34" charset="0"/>
                <a:ea typeface="宋体" panose="02010600030101010101" pitchFamily="2" charset="-122"/>
              </a:rPr>
              <a:t>毛细管取向常量</a:t>
            </a:r>
            <a:endParaRPr lang="en-US" altLang="zh-CN" sz="1600" dirty="0">
              <a:latin typeface="TheSans-Plain" pitchFamily="34" charset="0"/>
              <a:ea typeface="宋体" panose="02010600030101010101" pitchFamily="2" charset="-122"/>
            </a:endParaRPr>
          </a:p>
          <a:p>
            <a:pPr>
              <a:spcAft>
                <a:spcPts val="500"/>
              </a:spcAft>
            </a:pPr>
            <a:r>
              <a:rPr lang="de-DE" altLang="zh-CN" sz="1600" dirty="0">
                <a:latin typeface="TheSans-Plain" pitchFamily="34" charset="0"/>
                <a:ea typeface="宋体" panose="02010600030101010101" pitchFamily="2" charset="-122"/>
              </a:rPr>
              <a:t>h 	</a:t>
            </a:r>
            <a:r>
              <a:rPr lang="zh-CN" altLang="en-US" sz="1600" dirty="0">
                <a:latin typeface="TheSans-Plain" pitchFamily="34" charset="0"/>
                <a:ea typeface="宋体" panose="02010600030101010101" pitchFamily="2" charset="-122"/>
              </a:rPr>
              <a:t>液体升高值</a:t>
            </a:r>
            <a:endParaRPr lang="en-US" altLang="zh-CN" sz="1600" dirty="0">
              <a:latin typeface="TheSans-Plain" pitchFamily="34" charset="0"/>
              <a:ea typeface="宋体" panose="02010600030101010101" pitchFamily="2" charset="-122"/>
            </a:endParaRPr>
          </a:p>
          <a:p>
            <a:pPr>
              <a:spcAft>
                <a:spcPts val="500"/>
              </a:spcAft>
            </a:pPr>
            <a:r>
              <a:rPr lang="de-DE" altLang="zh-CN" sz="1600" dirty="0">
                <a:latin typeface="TheSans-Plain" pitchFamily="34" charset="0"/>
                <a:ea typeface="宋体" panose="02010600030101010101" pitchFamily="2" charset="-122"/>
              </a:rPr>
              <a:t>t 	</a:t>
            </a:r>
            <a:r>
              <a:rPr lang="zh-CN" altLang="en-US" sz="1600" dirty="0">
                <a:latin typeface="TheSans-Plain" pitchFamily="34" charset="0"/>
                <a:ea typeface="宋体" panose="02010600030101010101" pitchFamily="2" charset="-122"/>
              </a:rPr>
              <a:t>时间</a:t>
            </a:r>
            <a:endParaRPr lang="en-US" altLang="zh-CN" sz="1600" dirty="0">
              <a:latin typeface="TheSans-Plain" pitchFamily="34" charset="0"/>
              <a:ea typeface="宋体" panose="02010600030101010101" pitchFamily="2" charset="-122"/>
            </a:endParaRPr>
          </a:p>
          <a:p>
            <a:pPr marL="285750" indent="-285750">
              <a:spcAft>
                <a:spcPts val="500"/>
              </a:spcAft>
              <a:buFont typeface="Symbol"/>
              <a:buChar char="e"/>
            </a:pPr>
            <a:r>
              <a:rPr lang="zh-CN" altLang="en-US" sz="1600" dirty="0">
                <a:latin typeface="TheSans-Plain" pitchFamily="34" charset="0"/>
                <a:ea typeface="宋体" panose="02010600030101010101" pitchFamily="2" charset="-122"/>
              </a:rPr>
              <a:t>        相对孔隙度</a:t>
            </a:r>
            <a:endParaRPr lang="en-US" altLang="zh-CN" sz="1600" dirty="0">
              <a:latin typeface="TheSans-Plain" pitchFamily="34" charset="0"/>
              <a:ea typeface="宋体" panose="02010600030101010101" pitchFamily="2" charset="-122"/>
            </a:endParaRPr>
          </a:p>
          <a:p>
            <a:pPr marL="285750" indent="-285750">
              <a:spcAft>
                <a:spcPts val="500"/>
              </a:spcAft>
              <a:buFont typeface="Symbol"/>
              <a:buChar char="e"/>
            </a:pPr>
            <a:r>
              <a:rPr lang="de-DE" altLang="zh-CN" sz="1600" dirty="0">
                <a:latin typeface="Symbol" panose="05050102010706020507" pitchFamily="18" charset="2"/>
                <a:ea typeface="宋体" panose="02010600030101010101" pitchFamily="2" charset="-122"/>
              </a:rPr>
              <a:t>r</a:t>
            </a:r>
            <a:r>
              <a:rPr lang="de-DE" altLang="zh-CN" sz="1600" baseline="-25000" dirty="0">
                <a:latin typeface="TheSans-Plain" pitchFamily="34" charset="0"/>
                <a:ea typeface="宋体" panose="02010600030101010101" pitchFamily="2" charset="-122"/>
              </a:rPr>
              <a:t>L</a:t>
            </a:r>
            <a:r>
              <a:rPr lang="de-DE" altLang="zh-CN" sz="1600" dirty="0">
                <a:latin typeface="TheSans-Plain" pitchFamily="34" charset="0"/>
                <a:ea typeface="宋体" panose="02010600030101010101" pitchFamily="2" charset="-122"/>
              </a:rPr>
              <a:t> 	</a:t>
            </a:r>
            <a:r>
              <a:rPr lang="zh-CN" altLang="en-US" sz="1600" dirty="0">
                <a:latin typeface="TheSans-Plain" pitchFamily="34" charset="0"/>
                <a:ea typeface="宋体" panose="02010600030101010101" pitchFamily="2" charset="-122"/>
              </a:rPr>
              <a:t>液体密度</a:t>
            </a:r>
            <a:endParaRPr lang="en-US" altLang="zh-CN" sz="1600" dirty="0">
              <a:latin typeface="TheSans-Plain" pitchFamily="34" charset="0"/>
              <a:ea typeface="宋体" panose="02010600030101010101" pitchFamily="2" charset="-122"/>
            </a:endParaRPr>
          </a:p>
          <a:p>
            <a:pPr marL="285750" indent="-285750">
              <a:spcAft>
                <a:spcPts val="500"/>
              </a:spcAft>
              <a:buFont typeface="Symbol"/>
              <a:buChar char="e"/>
            </a:pPr>
            <a:r>
              <a:rPr lang="de-DE" altLang="zh-CN" sz="1600" dirty="0">
                <a:latin typeface="TheSans-Plain" pitchFamily="34" charset="0"/>
                <a:ea typeface="宋体" panose="02010600030101010101" pitchFamily="2" charset="-122"/>
              </a:rPr>
              <a:t>R 	</a:t>
            </a:r>
            <a:r>
              <a:rPr lang="zh-CN" altLang="en-US" sz="1600" dirty="0">
                <a:latin typeface="TheSans-Plain" pitchFamily="34" charset="0"/>
                <a:ea typeface="宋体" panose="02010600030101010101" pitchFamily="2" charset="-122"/>
              </a:rPr>
              <a:t>管子半径</a:t>
            </a:r>
            <a:endParaRPr lang="de-DE" altLang="zh-CN" sz="1600" dirty="0">
              <a:latin typeface="TheSans-Plain" pitchFamily="34" charset="0"/>
              <a:ea typeface="宋体" panose="02010600030101010101" pitchFamily="2" charset="-122"/>
            </a:endParaRPr>
          </a:p>
        </p:txBody>
      </p:sp>
    </p:spTree>
    <p:extLst>
      <p:ext uri="{BB962C8B-B14F-4D97-AF65-F5344CB8AC3E}">
        <p14:creationId xmlns:p14="http://schemas.microsoft.com/office/powerpoint/2010/main" val="329945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7" name="Rectangle 2">
            <a:extLst>
              <a:ext uri="{FF2B5EF4-FFF2-40B4-BE49-F238E27FC236}">
                <a16:creationId xmlns:a16="http://schemas.microsoft.com/office/drawing/2014/main" id="{13EA11DE-9704-4D76-B1DE-19084B32AD83}"/>
              </a:ext>
            </a:extLst>
          </p:cNvPr>
          <p:cNvSpPr>
            <a:spLocks noGrp="1" noChangeArrowheads="1"/>
          </p:cNvSpPr>
          <p:nvPr>
            <p:ph type="title"/>
          </p:nvPr>
        </p:nvSpPr>
        <p:spPr bwMode="auto">
          <a:xfrm>
            <a:off x="287863" y="1473052"/>
            <a:ext cx="5969108" cy="40629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a:r>
              <a:rPr lang="zh-CN" altLang="en-US" sz="18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rPr>
              <a:t>扩展</a:t>
            </a:r>
            <a:r>
              <a:rPr lang="en-US" altLang="zh-CN" sz="18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rPr>
              <a:t>Washburn</a:t>
            </a:r>
            <a:r>
              <a:rPr lang="zh-CN" altLang="en-US" sz="18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rPr>
              <a:t>公式：</a:t>
            </a:r>
            <a:r>
              <a:rPr lang="en-US" altLang="zh-CN" sz="1800" kern="1200" dirty="0" err="1">
                <a:solidFill>
                  <a:schemeClr val="tx1"/>
                </a:solidFill>
                <a:latin typeface="宋体" panose="02010600030101010101" pitchFamily="2" charset="-122"/>
                <a:ea typeface="宋体" panose="02010600030101010101" pitchFamily="2" charset="-122"/>
                <a:cs typeface="Times New Roman" panose="02020603050405020304" pitchFamily="18" charset="0"/>
              </a:rPr>
              <a:t>Extende</a:t>
            </a:r>
            <a:r>
              <a:rPr lang="de-DE" altLang="zh-CN" sz="18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rPr>
              <a:t>d Washburn Equation</a:t>
            </a:r>
          </a:p>
        </p:txBody>
      </p:sp>
      <p:grpSp>
        <p:nvGrpSpPr>
          <p:cNvPr id="13" name="Group 15">
            <a:extLst>
              <a:ext uri="{FF2B5EF4-FFF2-40B4-BE49-F238E27FC236}">
                <a16:creationId xmlns:a16="http://schemas.microsoft.com/office/drawing/2014/main" id="{F98DD95D-EC35-4AB0-8635-148B3CD37ADD}"/>
              </a:ext>
            </a:extLst>
          </p:cNvPr>
          <p:cNvGrpSpPr>
            <a:grpSpLocks/>
          </p:cNvGrpSpPr>
          <p:nvPr/>
        </p:nvGrpSpPr>
        <p:grpSpPr bwMode="auto">
          <a:xfrm>
            <a:off x="5332507" y="4313540"/>
            <a:ext cx="1066800" cy="457200"/>
            <a:chOff x="3504" y="2400"/>
            <a:chExt cx="672" cy="288"/>
          </a:xfrm>
        </p:grpSpPr>
        <p:sp>
          <p:nvSpPr>
            <p:cNvPr id="14" name="Rectangle 14">
              <a:extLst>
                <a:ext uri="{FF2B5EF4-FFF2-40B4-BE49-F238E27FC236}">
                  <a16:creationId xmlns:a16="http://schemas.microsoft.com/office/drawing/2014/main" id="{A73E1563-2DFE-40F7-923A-2D1713F6B46C}"/>
                </a:ext>
              </a:extLst>
            </p:cNvPr>
            <p:cNvSpPr>
              <a:spLocks noChangeArrowheads="1"/>
            </p:cNvSpPr>
            <p:nvPr/>
          </p:nvSpPr>
          <p:spPr bwMode="auto">
            <a:xfrm>
              <a:off x="3683" y="2544"/>
              <a:ext cx="96" cy="144"/>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Rectangle 13">
              <a:extLst>
                <a:ext uri="{FF2B5EF4-FFF2-40B4-BE49-F238E27FC236}">
                  <a16:creationId xmlns:a16="http://schemas.microsoft.com/office/drawing/2014/main" id="{10E3F106-B64E-4E6A-9929-8E4319180B36}"/>
                </a:ext>
              </a:extLst>
            </p:cNvPr>
            <p:cNvSpPr>
              <a:spLocks noChangeArrowheads="1"/>
            </p:cNvSpPr>
            <p:nvPr/>
          </p:nvSpPr>
          <p:spPr bwMode="auto">
            <a:xfrm>
              <a:off x="3504" y="2400"/>
              <a:ext cx="672" cy="144"/>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aphicFrame>
        <p:nvGraphicFramePr>
          <p:cNvPr id="16" name="Object 7">
            <a:extLst>
              <a:ext uri="{FF2B5EF4-FFF2-40B4-BE49-F238E27FC236}">
                <a16:creationId xmlns:a16="http://schemas.microsoft.com/office/drawing/2014/main" id="{64B53F8B-1107-48EE-81C8-43BD38B1FF83}"/>
              </a:ext>
            </a:extLst>
          </p:cNvPr>
          <p:cNvGraphicFramePr>
            <a:graphicFrameLocks noChangeAspect="1"/>
          </p:cNvGraphicFramePr>
          <p:nvPr>
            <p:extLst>
              <p:ext uri="{D42A27DB-BD31-4B8C-83A1-F6EECF244321}">
                <p14:modId xmlns:p14="http://schemas.microsoft.com/office/powerpoint/2010/main" val="2052133837"/>
              </p:ext>
            </p:extLst>
          </p:nvPr>
        </p:nvGraphicFramePr>
        <p:xfrm>
          <a:off x="3656107" y="4237340"/>
          <a:ext cx="3094038" cy="539750"/>
        </p:xfrm>
        <a:graphic>
          <a:graphicData uri="http://schemas.openxmlformats.org/presentationml/2006/ole">
            <mc:AlternateContent xmlns:mc="http://schemas.openxmlformats.org/markup-compatibility/2006">
              <mc:Choice xmlns:v="urn:schemas-microsoft-com:vml" Requires="v">
                <p:oleObj spid="_x0000_s133902" name="Designer Zeichnung" r:id="rId3" imgW="3094200" imgH="540000" progId="Designer.Drawing.6">
                  <p:embed/>
                </p:oleObj>
              </mc:Choice>
              <mc:Fallback>
                <p:oleObj name="Designer Zeichnung" r:id="rId3" imgW="3094200" imgH="540000" progId="Designer.Drawing.6">
                  <p:embed/>
                  <p:pic>
                    <p:nvPicPr>
                      <p:cNvPr id="11271" name="Object 7">
                        <a:extLst>
                          <a:ext uri="{FF2B5EF4-FFF2-40B4-BE49-F238E27FC236}">
                            <a16:creationId xmlns:a16="http://schemas.microsoft.com/office/drawing/2014/main" id="{015E93BF-CE87-436C-ABDB-E1646DDF2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107" y="4237340"/>
                        <a:ext cx="3094038"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Oval 11">
            <a:extLst>
              <a:ext uri="{FF2B5EF4-FFF2-40B4-BE49-F238E27FC236}">
                <a16:creationId xmlns:a16="http://schemas.microsoft.com/office/drawing/2014/main" id="{6E6B0B62-8302-4DC0-A351-9263A0F23E51}"/>
              </a:ext>
            </a:extLst>
          </p:cNvPr>
          <p:cNvSpPr>
            <a:spLocks noChangeArrowheads="1"/>
          </p:cNvSpPr>
          <p:nvPr/>
        </p:nvSpPr>
        <p:spPr bwMode="auto">
          <a:xfrm>
            <a:off x="6399307" y="4923140"/>
            <a:ext cx="762000" cy="762000"/>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20" name="Object 4">
            <a:extLst>
              <a:ext uri="{FF2B5EF4-FFF2-40B4-BE49-F238E27FC236}">
                <a16:creationId xmlns:a16="http://schemas.microsoft.com/office/drawing/2014/main" id="{4B622827-4A69-4DE2-8714-D4958060A843}"/>
              </a:ext>
            </a:extLst>
          </p:cNvPr>
          <p:cNvGraphicFramePr>
            <a:graphicFrameLocks noChangeAspect="1"/>
          </p:cNvGraphicFramePr>
          <p:nvPr>
            <p:extLst>
              <p:ext uri="{D42A27DB-BD31-4B8C-83A1-F6EECF244321}">
                <p14:modId xmlns:p14="http://schemas.microsoft.com/office/powerpoint/2010/main" val="3441969733"/>
              </p:ext>
            </p:extLst>
          </p:nvPr>
        </p:nvGraphicFramePr>
        <p:xfrm>
          <a:off x="455707" y="1951340"/>
          <a:ext cx="1858963" cy="514350"/>
        </p:xfrm>
        <a:graphic>
          <a:graphicData uri="http://schemas.openxmlformats.org/presentationml/2006/ole">
            <mc:AlternateContent xmlns:mc="http://schemas.openxmlformats.org/markup-compatibility/2006">
              <mc:Choice xmlns:v="urn:schemas-microsoft-com:vml" Requires="v">
                <p:oleObj spid="_x0000_s133903" name="Designer Zeichnung" r:id="rId5" imgW="1859760" imgH="515520" progId="Designer.Drawing.6">
                  <p:embed/>
                </p:oleObj>
              </mc:Choice>
              <mc:Fallback>
                <p:oleObj name="Designer Zeichnung" r:id="rId5" imgW="1859760" imgH="515520" progId="Designer.Drawing.6">
                  <p:embed/>
                  <p:pic>
                    <p:nvPicPr>
                      <p:cNvPr id="11268" name="Object 4">
                        <a:extLst>
                          <a:ext uri="{FF2B5EF4-FFF2-40B4-BE49-F238E27FC236}">
                            <a16:creationId xmlns:a16="http://schemas.microsoft.com/office/drawing/2014/main" id="{3FB4E050-44B3-4079-B5AE-3308DCF9FE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707" y="1951340"/>
                        <a:ext cx="185896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 name="Object 5">
            <a:extLst>
              <a:ext uri="{FF2B5EF4-FFF2-40B4-BE49-F238E27FC236}">
                <a16:creationId xmlns:a16="http://schemas.microsoft.com/office/drawing/2014/main" id="{E0498838-4795-4B6A-AFB5-CBBDB958B6D1}"/>
              </a:ext>
            </a:extLst>
          </p:cNvPr>
          <p:cNvGraphicFramePr>
            <a:graphicFrameLocks noChangeAspect="1"/>
          </p:cNvGraphicFramePr>
          <p:nvPr>
            <p:extLst>
              <p:ext uri="{D42A27DB-BD31-4B8C-83A1-F6EECF244321}">
                <p14:modId xmlns:p14="http://schemas.microsoft.com/office/powerpoint/2010/main" val="940060582"/>
              </p:ext>
            </p:extLst>
          </p:nvPr>
        </p:nvGraphicFramePr>
        <p:xfrm>
          <a:off x="1370107" y="2713340"/>
          <a:ext cx="2701925" cy="469900"/>
        </p:xfrm>
        <a:graphic>
          <a:graphicData uri="http://schemas.openxmlformats.org/presentationml/2006/ole">
            <mc:AlternateContent xmlns:mc="http://schemas.openxmlformats.org/markup-compatibility/2006">
              <mc:Choice xmlns:v="urn:schemas-microsoft-com:vml" Requires="v">
                <p:oleObj spid="_x0000_s133904" name="Designer Zeichnung" r:id="rId7" imgW="2701080" imgH="469800" progId="Designer.Drawing.6">
                  <p:embed/>
                </p:oleObj>
              </mc:Choice>
              <mc:Fallback>
                <p:oleObj name="Designer Zeichnung" r:id="rId7" imgW="2701080" imgH="469800" progId="Designer.Drawing.6">
                  <p:embed/>
                  <p:pic>
                    <p:nvPicPr>
                      <p:cNvPr id="11269" name="Object 5">
                        <a:extLst>
                          <a:ext uri="{FF2B5EF4-FFF2-40B4-BE49-F238E27FC236}">
                            <a16:creationId xmlns:a16="http://schemas.microsoft.com/office/drawing/2014/main" id="{E0F786A0-C97F-448A-A452-EC9FF2F5B6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0107" y="2713340"/>
                        <a:ext cx="2701925"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 name="Object 6">
            <a:extLst>
              <a:ext uri="{FF2B5EF4-FFF2-40B4-BE49-F238E27FC236}">
                <a16:creationId xmlns:a16="http://schemas.microsoft.com/office/drawing/2014/main" id="{26E19434-44F9-4C41-88FB-55BDD94964D8}"/>
              </a:ext>
            </a:extLst>
          </p:cNvPr>
          <p:cNvGraphicFramePr>
            <a:graphicFrameLocks noChangeAspect="1"/>
          </p:cNvGraphicFramePr>
          <p:nvPr>
            <p:extLst>
              <p:ext uri="{D42A27DB-BD31-4B8C-83A1-F6EECF244321}">
                <p14:modId xmlns:p14="http://schemas.microsoft.com/office/powerpoint/2010/main" val="3498175800"/>
              </p:ext>
            </p:extLst>
          </p:nvPr>
        </p:nvGraphicFramePr>
        <p:xfrm>
          <a:off x="2513107" y="3384853"/>
          <a:ext cx="3054350" cy="547687"/>
        </p:xfrm>
        <a:graphic>
          <a:graphicData uri="http://schemas.openxmlformats.org/presentationml/2006/ole">
            <mc:AlternateContent xmlns:mc="http://schemas.openxmlformats.org/markup-compatibility/2006">
              <mc:Choice xmlns:v="urn:schemas-microsoft-com:vml" Requires="v">
                <p:oleObj spid="_x0000_s133905" name="Designer Zeichnung" r:id="rId9" imgW="3054600" imgH="549000" progId="Designer.Drawing.6">
                  <p:embed/>
                </p:oleObj>
              </mc:Choice>
              <mc:Fallback>
                <p:oleObj name="Designer Zeichnung" r:id="rId9" imgW="3054600" imgH="549000" progId="Designer.Drawing.6">
                  <p:embed/>
                  <p:pic>
                    <p:nvPicPr>
                      <p:cNvPr id="11270" name="Object 6">
                        <a:extLst>
                          <a:ext uri="{FF2B5EF4-FFF2-40B4-BE49-F238E27FC236}">
                            <a16:creationId xmlns:a16="http://schemas.microsoft.com/office/drawing/2014/main" id="{5AEF3A85-6277-404E-9BB3-BDAAC7CA23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107" y="3384853"/>
                        <a:ext cx="3054350" cy="54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8">
            <a:extLst>
              <a:ext uri="{FF2B5EF4-FFF2-40B4-BE49-F238E27FC236}">
                <a16:creationId xmlns:a16="http://schemas.microsoft.com/office/drawing/2014/main" id="{3D2AF556-881C-41AE-BF65-289ED2940CE0}"/>
              </a:ext>
            </a:extLst>
          </p:cNvPr>
          <p:cNvGraphicFramePr>
            <a:graphicFrameLocks noChangeAspect="1"/>
          </p:cNvGraphicFramePr>
          <p:nvPr>
            <p:extLst>
              <p:ext uri="{D42A27DB-BD31-4B8C-83A1-F6EECF244321}">
                <p14:modId xmlns:p14="http://schemas.microsoft.com/office/powerpoint/2010/main" val="851203846"/>
              </p:ext>
            </p:extLst>
          </p:nvPr>
        </p:nvGraphicFramePr>
        <p:xfrm>
          <a:off x="5789707" y="5075540"/>
          <a:ext cx="2170113" cy="508000"/>
        </p:xfrm>
        <a:graphic>
          <a:graphicData uri="http://schemas.openxmlformats.org/presentationml/2006/ole">
            <mc:AlternateContent xmlns:mc="http://schemas.openxmlformats.org/markup-compatibility/2006">
              <mc:Choice xmlns:v="urn:schemas-microsoft-com:vml" Requires="v">
                <p:oleObj spid="_x0000_s133906" name="Designer Zeichnung" r:id="rId11" imgW="2170800" imgH="509400" progId="Designer.Drawing.6">
                  <p:embed/>
                </p:oleObj>
              </mc:Choice>
              <mc:Fallback>
                <p:oleObj name="Designer Zeichnung" r:id="rId11" imgW="2170800" imgH="509400" progId="Designer.Drawing.6">
                  <p:embed/>
                  <p:pic>
                    <p:nvPicPr>
                      <p:cNvPr id="11272" name="Object 8">
                        <a:extLst>
                          <a:ext uri="{FF2B5EF4-FFF2-40B4-BE49-F238E27FC236}">
                            <a16:creationId xmlns:a16="http://schemas.microsoft.com/office/drawing/2014/main" id="{743DA2D9-036A-490C-A629-E28AAAD6F2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89707" y="5075540"/>
                        <a:ext cx="2170113"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 name="Object 9">
            <a:extLst>
              <a:ext uri="{FF2B5EF4-FFF2-40B4-BE49-F238E27FC236}">
                <a16:creationId xmlns:a16="http://schemas.microsoft.com/office/drawing/2014/main" id="{7016349A-8609-4E5D-B37F-AE1CAECBB4D3}"/>
              </a:ext>
            </a:extLst>
          </p:cNvPr>
          <p:cNvGraphicFramePr>
            <a:graphicFrameLocks noChangeAspect="1"/>
          </p:cNvGraphicFramePr>
          <p:nvPr>
            <p:extLst>
              <p:ext uri="{D42A27DB-BD31-4B8C-83A1-F6EECF244321}">
                <p14:modId xmlns:p14="http://schemas.microsoft.com/office/powerpoint/2010/main" val="603757627"/>
              </p:ext>
            </p:extLst>
          </p:nvPr>
        </p:nvGraphicFramePr>
        <p:xfrm>
          <a:off x="7085107" y="5837540"/>
          <a:ext cx="1789113" cy="596900"/>
        </p:xfrm>
        <a:graphic>
          <a:graphicData uri="http://schemas.openxmlformats.org/presentationml/2006/ole">
            <mc:AlternateContent xmlns:mc="http://schemas.openxmlformats.org/markup-compatibility/2006">
              <mc:Choice xmlns:v="urn:schemas-microsoft-com:vml" Requires="v">
                <p:oleObj spid="_x0000_s133907" name="Designer Zeichnung" r:id="rId13" imgW="1789560" imgH="597960" progId="Designer.Drawing.6">
                  <p:embed/>
                </p:oleObj>
              </mc:Choice>
              <mc:Fallback>
                <p:oleObj name="Designer Zeichnung" r:id="rId13" imgW="1789560" imgH="597960" progId="Designer.Drawing.6">
                  <p:embed/>
                  <p:pic>
                    <p:nvPicPr>
                      <p:cNvPr id="11273" name="Object 9">
                        <a:extLst>
                          <a:ext uri="{FF2B5EF4-FFF2-40B4-BE49-F238E27FC236}">
                            <a16:creationId xmlns:a16="http://schemas.microsoft.com/office/drawing/2014/main" id="{867FDA08-53A6-43DE-9F93-B204B83C93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85107" y="5837540"/>
                        <a:ext cx="1789113"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 name="Line 12">
            <a:extLst>
              <a:ext uri="{FF2B5EF4-FFF2-40B4-BE49-F238E27FC236}">
                <a16:creationId xmlns:a16="http://schemas.microsoft.com/office/drawing/2014/main" id="{14C4D20C-C35A-4337-99AA-615E6921085A}"/>
              </a:ext>
            </a:extLst>
          </p:cNvPr>
          <p:cNvSpPr>
            <a:spLocks noChangeShapeType="1"/>
          </p:cNvSpPr>
          <p:nvPr/>
        </p:nvSpPr>
        <p:spPr bwMode="auto">
          <a:xfrm>
            <a:off x="7085107" y="5532740"/>
            <a:ext cx="762000" cy="5334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Freeform 17">
            <a:extLst>
              <a:ext uri="{FF2B5EF4-FFF2-40B4-BE49-F238E27FC236}">
                <a16:creationId xmlns:a16="http://schemas.microsoft.com/office/drawing/2014/main" id="{14BB519E-D3D6-4C51-B58C-90F804DF219D}"/>
              </a:ext>
            </a:extLst>
          </p:cNvPr>
          <p:cNvSpPr>
            <a:spLocks/>
          </p:cNvSpPr>
          <p:nvPr/>
        </p:nvSpPr>
        <p:spPr bwMode="auto">
          <a:xfrm>
            <a:off x="6246907" y="4034140"/>
            <a:ext cx="1066800" cy="1041400"/>
          </a:xfrm>
          <a:custGeom>
            <a:avLst/>
            <a:gdLst>
              <a:gd name="T0" fmla="*/ 0 w 672"/>
              <a:gd name="T1" fmla="*/ 176 h 656"/>
              <a:gd name="T2" fmla="*/ 480 w 672"/>
              <a:gd name="T3" fmla="*/ 80 h 656"/>
              <a:gd name="T4" fmla="*/ 672 w 672"/>
              <a:gd name="T5" fmla="*/ 656 h 656"/>
            </a:gdLst>
            <a:ahLst/>
            <a:cxnLst>
              <a:cxn ang="0">
                <a:pos x="T0" y="T1"/>
              </a:cxn>
              <a:cxn ang="0">
                <a:pos x="T2" y="T3"/>
              </a:cxn>
              <a:cxn ang="0">
                <a:pos x="T4" y="T5"/>
              </a:cxn>
            </a:cxnLst>
            <a:rect l="0" t="0" r="r" b="b"/>
            <a:pathLst>
              <a:path w="672" h="656">
                <a:moveTo>
                  <a:pt x="0" y="176"/>
                </a:moveTo>
                <a:cubicBezTo>
                  <a:pt x="184" y="88"/>
                  <a:pt x="368" y="0"/>
                  <a:pt x="480" y="80"/>
                </a:cubicBezTo>
                <a:cubicBezTo>
                  <a:pt x="592" y="160"/>
                  <a:pt x="640" y="560"/>
                  <a:pt x="672" y="656"/>
                </a:cubicBezTo>
              </a:path>
            </a:pathLst>
          </a:custGeom>
          <a:noFill/>
          <a:ln w="12700" cap="flat" cmpd="sng">
            <a:solidFill>
              <a:schemeClr val="tx1"/>
            </a:solidFill>
            <a:prstDash val="solid"/>
            <a:round/>
            <a:headEnd type="none" w="sm" len="sm"/>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4" name="Rectangle 2">
            <a:extLst>
              <a:ext uri="{FF2B5EF4-FFF2-40B4-BE49-F238E27FC236}">
                <a16:creationId xmlns:a16="http://schemas.microsoft.com/office/drawing/2014/main" id="{189BA75C-012A-4BC6-B90E-F6250B69F52E}"/>
              </a:ext>
            </a:extLst>
          </p:cNvPr>
          <p:cNvSpPr txBox="1">
            <a:spLocks noChangeArrowheads="1"/>
          </p:cNvSpPr>
          <p:nvPr/>
        </p:nvSpPr>
        <p:spPr bwMode="black">
          <a:xfrm>
            <a:off x="2314670" y="344669"/>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修正的</a:t>
            </a:r>
            <a:r>
              <a:rPr lang="en-US" altLang="zh-CN" sz="1600" dirty="0">
                <a:solidFill>
                  <a:srgbClr val="244279"/>
                </a:solidFill>
                <a:latin typeface="Adobe 黑体 Std R" panose="020B0400000000000000" pitchFamily="34" charset="-122"/>
                <a:ea typeface="Adobe 黑体 Std R" panose="020B0400000000000000" pitchFamily="34" charset="-122"/>
              </a:rPr>
              <a:t>Washburn</a:t>
            </a:r>
            <a:r>
              <a:rPr lang="zh-CN" altLang="en-US" sz="1600" dirty="0">
                <a:solidFill>
                  <a:srgbClr val="244279"/>
                </a:solidFill>
                <a:latin typeface="Adobe 黑体 Std R" panose="020B0400000000000000" pitchFamily="34" charset="-122"/>
                <a:ea typeface="Adobe 黑体 Std R" panose="020B0400000000000000" pitchFamily="34" charset="-122"/>
              </a:rPr>
              <a:t>渗透法测试粉体接触角</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35" name="图片 34">
            <a:extLst>
              <a:ext uri="{FF2B5EF4-FFF2-40B4-BE49-F238E27FC236}">
                <a16:creationId xmlns:a16="http://schemas.microsoft.com/office/drawing/2014/main" id="{B8652C5B-1A98-4661-A582-BAD0DC1E52AB}"/>
              </a:ext>
            </a:extLst>
          </p:cNvPr>
          <p:cNvPicPr>
            <a:picLocks noChangeAspect="1"/>
          </p:cNvPicPr>
          <p:nvPr/>
        </p:nvPicPr>
        <p:blipFill>
          <a:blip r:embed="rId15"/>
          <a:stretch>
            <a:fillRect/>
          </a:stretch>
        </p:blipFill>
        <p:spPr>
          <a:xfrm>
            <a:off x="1267803" y="317887"/>
            <a:ext cx="1046867" cy="965293"/>
          </a:xfrm>
          <a:prstGeom prst="rect">
            <a:avLst/>
          </a:prstGeom>
        </p:spPr>
      </p:pic>
      <p:sp>
        <p:nvSpPr>
          <p:cNvPr id="36" name="Text Box 10">
            <a:extLst>
              <a:ext uri="{FF2B5EF4-FFF2-40B4-BE49-F238E27FC236}">
                <a16:creationId xmlns:a16="http://schemas.microsoft.com/office/drawing/2014/main" id="{168B7BCC-42F8-4358-BA3E-B0CC7FB32F05}"/>
              </a:ext>
            </a:extLst>
          </p:cNvPr>
          <p:cNvSpPr txBox="1">
            <a:spLocks noChangeArrowheads="1"/>
          </p:cNvSpPr>
          <p:nvPr/>
        </p:nvSpPr>
        <p:spPr bwMode="auto">
          <a:xfrm>
            <a:off x="990600" y="5480352"/>
            <a:ext cx="3886200" cy="400110"/>
          </a:xfrm>
          <a:prstGeom prst="rect">
            <a:avLst/>
          </a:prstGeom>
          <a:solidFill>
            <a:srgbClr val="3399FF"/>
          </a:solidFill>
          <a:ln w="12700">
            <a:solidFill>
              <a:srgbClr val="99CCFF"/>
            </a:solidFill>
            <a:miter lim="800000"/>
            <a:headEnd type="none" w="sm" len="sm"/>
            <a:tailEnd type="none" w="sm" len="sm"/>
          </a:ln>
          <a:effectLst/>
        </p:spPr>
        <p:txBody>
          <a:bodyPr>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zh-CN" altLang="en-US" sz="2000" dirty="0">
                <a:latin typeface="TheSansBold-Plain" pitchFamily="34" charset="0"/>
                <a:ea typeface="宋体" panose="02010600030101010101" pitchFamily="2" charset="-122"/>
              </a:rPr>
              <a:t>更真实的描述粉末的润湿性能</a:t>
            </a:r>
            <a:endParaRPr lang="de-DE" altLang="zh-CN" dirty="0">
              <a:latin typeface="TheSansBold-Plain" pitchFamily="34" charset="0"/>
              <a:ea typeface="宋体" panose="02010600030101010101" pitchFamily="2" charset="-122"/>
            </a:endParaRPr>
          </a:p>
        </p:txBody>
      </p:sp>
    </p:spTree>
    <p:extLst>
      <p:ext uri="{BB962C8B-B14F-4D97-AF65-F5344CB8AC3E}">
        <p14:creationId xmlns:p14="http://schemas.microsoft.com/office/powerpoint/2010/main" val="421873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1+#ppt_w/2"/>
                                          </p:val>
                                        </p:tav>
                                        <p:tav tm="100000">
                                          <p:val>
                                            <p:strVal val="#ppt_x"/>
                                          </p:val>
                                        </p:tav>
                                      </p:tavLst>
                                    </p:anim>
                                    <p:anim calcmode="lin" valueType="num">
                                      <p:cBhvr additive="base">
                                        <p:cTn id="1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2"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par>
                                <p:cTn id="31" presetID="22" presetClass="entr" presetSubtype="1"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par>
                                <p:cTn id="34" presetID="22" presetClass="entr" presetSubtype="1"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up)">
                                      <p:cBhvr>
                                        <p:cTn id="36" dur="500"/>
                                        <p:tgtEl>
                                          <p:spTgt spid="22"/>
                                        </p:tgtEl>
                                      </p:cBhvr>
                                    </p:animEffect>
                                  </p:childTnLst>
                                </p:cTn>
                              </p:par>
                              <p:par>
                                <p:cTn id="37" presetID="22" presetClass="entr" presetSubtype="1"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up)">
                                      <p:cBhvr>
                                        <p:cTn id="39" dur="500"/>
                                        <p:tgtEl>
                                          <p:spTgt spid="27"/>
                                        </p:tgtEl>
                                      </p:cBhvr>
                                    </p:animEffect>
                                  </p:childTnLst>
                                </p:cTn>
                              </p:par>
                              <p:par>
                                <p:cTn id="40" presetID="22" presetClass="entr" presetSubtype="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up)">
                                      <p:cBhvr>
                                        <p:cTn id="45" dur="500"/>
                                        <p:tgtEl>
                                          <p:spTgt spid="30"/>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up)">
                                      <p:cBhvr>
                                        <p:cTn id="48" dur="500"/>
                                        <p:tgtEl>
                                          <p:spTgt spid="31"/>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up)">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30" grpId="0" animBg="1"/>
      <p:bldP spid="31" grpId="0" animBg="1"/>
      <p:bldP spid="34" grpId="0"/>
      <p:bldP spid="3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5">
            <a:extLst>
              <a:ext uri="{FF2B5EF4-FFF2-40B4-BE49-F238E27FC236}">
                <a16:creationId xmlns:a16="http://schemas.microsoft.com/office/drawing/2014/main" id="{29DF19C4-D1AD-4E09-926E-05E529915D34}"/>
              </a:ext>
            </a:extLst>
          </p:cNvPr>
          <p:cNvSpPr>
            <a:spLocks noChangeArrowheads="1"/>
          </p:cNvSpPr>
          <p:nvPr/>
        </p:nvSpPr>
        <p:spPr bwMode="auto">
          <a:xfrm>
            <a:off x="2516059" y="1417443"/>
            <a:ext cx="3969035"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zh-CN" altLang="en-GB" dirty="0">
                <a:solidFill>
                  <a:srgbClr val="244279"/>
                </a:solidFill>
                <a:ea typeface="宋体" panose="02010600030101010101" pitchFamily="2" charset="-122"/>
              </a:rPr>
              <a:t>粉末润湿性</a:t>
            </a:r>
            <a:r>
              <a:rPr lang="en-GB" altLang="zh-CN" dirty="0">
                <a:solidFill>
                  <a:srgbClr val="244279"/>
                </a:solidFill>
                <a:ea typeface="宋体" panose="02010600030101010101" pitchFamily="2" charset="-122"/>
              </a:rPr>
              <a:t>:  </a:t>
            </a:r>
            <a:r>
              <a:rPr lang="en-GB" altLang="zh-CN" dirty="0" err="1">
                <a:solidFill>
                  <a:srgbClr val="244279"/>
                </a:solidFill>
                <a:ea typeface="宋体" panose="02010600030101010101" pitchFamily="2" charset="-122"/>
              </a:rPr>
              <a:t>Lupolen</a:t>
            </a:r>
            <a:r>
              <a:rPr lang="zh-CN" altLang="en-GB" dirty="0">
                <a:solidFill>
                  <a:srgbClr val="244279"/>
                </a:solidFill>
                <a:ea typeface="宋体" panose="02010600030101010101" pitchFamily="2" charset="-122"/>
              </a:rPr>
              <a:t>粉末/不同的液体</a:t>
            </a:r>
          </a:p>
        </p:txBody>
      </p:sp>
      <p:pic>
        <p:nvPicPr>
          <p:cNvPr id="2" name="图片 1">
            <a:extLst>
              <a:ext uri="{FF2B5EF4-FFF2-40B4-BE49-F238E27FC236}">
                <a16:creationId xmlns:a16="http://schemas.microsoft.com/office/drawing/2014/main" id="{AC0443AD-8144-4126-82AF-A3A2FFA079D7}"/>
              </a:ext>
            </a:extLst>
          </p:cNvPr>
          <p:cNvPicPr>
            <a:picLocks noChangeAspect="1"/>
          </p:cNvPicPr>
          <p:nvPr/>
        </p:nvPicPr>
        <p:blipFill>
          <a:blip r:embed="rId2"/>
          <a:stretch>
            <a:fillRect/>
          </a:stretch>
        </p:blipFill>
        <p:spPr>
          <a:xfrm>
            <a:off x="1267838" y="1849181"/>
            <a:ext cx="6858000" cy="4548494"/>
          </a:xfrm>
          <a:prstGeom prst="rect">
            <a:avLst/>
          </a:prstGeom>
        </p:spPr>
      </p:pic>
      <p:sp>
        <p:nvSpPr>
          <p:cNvPr id="11" name="Rectangle 2">
            <a:extLst>
              <a:ext uri="{FF2B5EF4-FFF2-40B4-BE49-F238E27FC236}">
                <a16:creationId xmlns:a16="http://schemas.microsoft.com/office/drawing/2014/main" id="{81E883A1-FBCE-4390-B63B-C7FD8DC8D3EF}"/>
              </a:ext>
            </a:extLst>
          </p:cNvPr>
          <p:cNvSpPr txBox="1">
            <a:spLocks noChangeArrowheads="1"/>
          </p:cNvSpPr>
          <p:nvPr/>
        </p:nvSpPr>
        <p:spPr bwMode="black">
          <a:xfrm>
            <a:off x="2314670" y="344669"/>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修正的</a:t>
            </a:r>
            <a:r>
              <a:rPr lang="en-US" altLang="zh-CN" sz="1600" dirty="0">
                <a:solidFill>
                  <a:srgbClr val="244279"/>
                </a:solidFill>
                <a:latin typeface="Adobe 黑体 Std R" panose="020B0400000000000000" pitchFamily="34" charset="-122"/>
                <a:ea typeface="Adobe 黑体 Std R" panose="020B0400000000000000" pitchFamily="34" charset="-122"/>
              </a:rPr>
              <a:t>Washburn</a:t>
            </a:r>
            <a:r>
              <a:rPr lang="zh-CN" altLang="en-US" sz="1600" dirty="0">
                <a:solidFill>
                  <a:srgbClr val="244279"/>
                </a:solidFill>
                <a:latin typeface="Adobe 黑体 Std R" panose="020B0400000000000000" pitchFamily="34" charset="-122"/>
                <a:ea typeface="Adobe 黑体 Std R" panose="020B0400000000000000" pitchFamily="34" charset="-122"/>
              </a:rPr>
              <a:t>渗透法测试粉体接触角</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2" name="图片 11">
            <a:extLst>
              <a:ext uri="{FF2B5EF4-FFF2-40B4-BE49-F238E27FC236}">
                <a16:creationId xmlns:a16="http://schemas.microsoft.com/office/drawing/2014/main" id="{7468BC61-5839-4F0D-B57A-609084908B25}"/>
              </a:ext>
            </a:extLst>
          </p:cNvPr>
          <p:cNvPicPr>
            <a:picLocks noChangeAspect="1"/>
          </p:cNvPicPr>
          <p:nvPr/>
        </p:nvPicPr>
        <p:blipFill>
          <a:blip r:embed="rId3"/>
          <a:stretch>
            <a:fillRect/>
          </a:stretch>
        </p:blipFill>
        <p:spPr>
          <a:xfrm>
            <a:off x="1267803" y="317887"/>
            <a:ext cx="1046867" cy="965293"/>
          </a:xfrm>
          <a:prstGeom prst="rect">
            <a:avLst/>
          </a:prstGeom>
        </p:spPr>
      </p:pic>
    </p:spTree>
    <p:extLst>
      <p:ext uri="{BB962C8B-B14F-4D97-AF65-F5344CB8AC3E}">
        <p14:creationId xmlns:p14="http://schemas.microsoft.com/office/powerpoint/2010/main" val="384493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03"/>
          <p:cNvSpPr>
            <a:spLocks noChangeArrowheads="1"/>
          </p:cNvSpPr>
          <p:nvPr/>
        </p:nvSpPr>
        <p:spPr bwMode="auto">
          <a:xfrm>
            <a:off x="6350" y="457200"/>
            <a:ext cx="5794375" cy="1143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4" name="Rectangle 1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465" name="Rectangle 1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5" name="矩形 24">
            <a:extLst>
              <a:ext uri="{FF2B5EF4-FFF2-40B4-BE49-F238E27FC236}">
                <a16:creationId xmlns:a16="http://schemas.microsoft.com/office/drawing/2014/main" id="{25F47E94-8803-444F-9425-A2154BA40659}"/>
              </a:ext>
            </a:extLst>
          </p:cNvPr>
          <p:cNvSpPr/>
          <p:nvPr/>
        </p:nvSpPr>
        <p:spPr>
          <a:xfrm>
            <a:off x="1322591" y="2076450"/>
            <a:ext cx="7086600" cy="923330"/>
          </a:xfrm>
          <a:prstGeom prst="rect">
            <a:avLst/>
          </a:prstGeom>
        </p:spPr>
        <p:txBody>
          <a:bodyPr wrap="square">
            <a:spAutoFit/>
          </a:bodyPr>
          <a:lstStyle/>
          <a:p>
            <a:pPr>
              <a:lnSpc>
                <a:spcPct val="150000"/>
              </a:lnSpc>
            </a:pPr>
            <a:r>
              <a:rPr lang="en-US" altLang="zh-CN" sz="1200" dirty="0"/>
              <a:t>1</a:t>
            </a:r>
            <a:r>
              <a:rPr lang="zh-CN" altLang="en-US" sz="1200" dirty="0"/>
              <a:t>，对粉末材料是否污染的敏感度不高</a:t>
            </a:r>
            <a:endParaRPr lang="en-US" altLang="zh-CN" sz="1200" dirty="0"/>
          </a:p>
          <a:p>
            <a:pPr>
              <a:lnSpc>
                <a:spcPct val="150000"/>
              </a:lnSpc>
            </a:pPr>
            <a:r>
              <a:rPr lang="en-US" altLang="zh-CN" sz="1200" dirty="0"/>
              <a:t>2</a:t>
            </a:r>
            <a:r>
              <a:rPr lang="zh-CN" altLang="en-US" sz="1200" dirty="0"/>
              <a:t>，当能够润湿时，其润湿速度的相对值可以反应部分润湿性质</a:t>
            </a:r>
            <a:endParaRPr lang="en-US" altLang="zh-CN" sz="1200" dirty="0"/>
          </a:p>
          <a:p>
            <a:pPr>
              <a:lnSpc>
                <a:spcPct val="150000"/>
              </a:lnSpc>
            </a:pPr>
            <a:r>
              <a:rPr lang="en-US" altLang="zh-CN" sz="1200" dirty="0"/>
              <a:t>3</a:t>
            </a:r>
            <a:r>
              <a:rPr lang="zh-CN" altLang="en-US" sz="1200" dirty="0"/>
              <a:t>，可以用于测试纤维束的润湿性质。</a:t>
            </a:r>
            <a:endParaRPr lang="en-US" altLang="zh-CN" sz="1200" dirty="0"/>
          </a:p>
        </p:txBody>
      </p:sp>
      <p:sp>
        <p:nvSpPr>
          <p:cNvPr id="26" name="矩形 25">
            <a:extLst>
              <a:ext uri="{FF2B5EF4-FFF2-40B4-BE49-F238E27FC236}">
                <a16:creationId xmlns:a16="http://schemas.microsoft.com/office/drawing/2014/main" id="{2640383D-287E-41F1-B0A4-B8AD3506E830}"/>
              </a:ext>
            </a:extLst>
          </p:cNvPr>
          <p:cNvSpPr/>
          <p:nvPr/>
        </p:nvSpPr>
        <p:spPr>
          <a:xfrm>
            <a:off x="1346295" y="1612972"/>
            <a:ext cx="646331" cy="369332"/>
          </a:xfrm>
          <a:prstGeom prst="rect">
            <a:avLst/>
          </a:prstGeom>
        </p:spPr>
        <p:txBody>
          <a:bodyPr wrap="none">
            <a:spAutoFit/>
          </a:bodyPr>
          <a:lstStyle/>
          <a:p>
            <a:r>
              <a:rPr lang="zh-CN" altLang="en-US" dirty="0">
                <a:solidFill>
                  <a:srgbClr val="244279"/>
                </a:solidFill>
                <a:ea typeface="宋体" panose="02010600030101010101" pitchFamily="2" charset="-122"/>
              </a:rPr>
              <a:t>优点</a:t>
            </a:r>
          </a:p>
        </p:txBody>
      </p:sp>
      <p:sp>
        <p:nvSpPr>
          <p:cNvPr id="10" name="矩形 9">
            <a:extLst>
              <a:ext uri="{FF2B5EF4-FFF2-40B4-BE49-F238E27FC236}">
                <a16:creationId xmlns:a16="http://schemas.microsoft.com/office/drawing/2014/main" id="{97BBB2EF-0AE8-49CE-B5A1-D23225340CE1}"/>
              </a:ext>
            </a:extLst>
          </p:cNvPr>
          <p:cNvSpPr/>
          <p:nvPr/>
        </p:nvSpPr>
        <p:spPr>
          <a:xfrm>
            <a:off x="1291995" y="3707618"/>
            <a:ext cx="7086600" cy="2308324"/>
          </a:xfrm>
          <a:prstGeom prst="rect">
            <a:avLst/>
          </a:prstGeom>
        </p:spPr>
        <p:txBody>
          <a:bodyPr wrap="square">
            <a:spAutoFit/>
          </a:bodyPr>
          <a:lstStyle/>
          <a:p>
            <a:pPr>
              <a:lnSpc>
                <a:spcPct val="150000"/>
              </a:lnSpc>
            </a:pPr>
            <a:r>
              <a:rPr lang="en-US" altLang="zh-CN" sz="1200" dirty="0"/>
              <a:t>1</a:t>
            </a:r>
            <a:r>
              <a:rPr lang="zh-CN" altLang="en-US" sz="1200" dirty="0"/>
              <a:t>，是否找到接触角为零的液体？</a:t>
            </a:r>
            <a:endParaRPr lang="en-US" altLang="zh-CN" sz="1200" dirty="0"/>
          </a:p>
          <a:p>
            <a:pPr>
              <a:lnSpc>
                <a:spcPct val="150000"/>
              </a:lnSpc>
            </a:pPr>
            <a:r>
              <a:rPr lang="en-US" altLang="zh-CN" sz="1200" dirty="0"/>
              <a:t>2</a:t>
            </a:r>
            <a:r>
              <a:rPr lang="zh-CN" altLang="en-US" sz="1200" dirty="0"/>
              <a:t>，压制的紧密程度？</a:t>
            </a:r>
            <a:endParaRPr lang="en-US" altLang="zh-CN" sz="1200" dirty="0"/>
          </a:p>
          <a:p>
            <a:pPr>
              <a:lnSpc>
                <a:spcPct val="150000"/>
              </a:lnSpc>
            </a:pPr>
            <a:r>
              <a:rPr lang="en-US" altLang="zh-CN" sz="1200" dirty="0"/>
              <a:t>3</a:t>
            </a:r>
            <a:r>
              <a:rPr lang="zh-CN" altLang="en-US" sz="1200" dirty="0"/>
              <a:t>，大于</a:t>
            </a:r>
            <a:r>
              <a:rPr lang="en-US" altLang="zh-CN" sz="1200" dirty="0"/>
              <a:t>60</a:t>
            </a:r>
            <a:r>
              <a:rPr lang="zh-CN" altLang="en-US" sz="1200" dirty="0"/>
              <a:t>度接触角值无法测，没有润湿过程</a:t>
            </a:r>
            <a:endParaRPr lang="en-US" altLang="zh-CN" sz="1200" dirty="0"/>
          </a:p>
          <a:p>
            <a:pPr>
              <a:lnSpc>
                <a:spcPct val="150000"/>
              </a:lnSpc>
            </a:pPr>
            <a:r>
              <a:rPr lang="en-US" altLang="zh-CN" sz="1200" dirty="0"/>
              <a:t>4</a:t>
            </a:r>
            <a:r>
              <a:rPr lang="zh-CN" altLang="en-US" sz="1200" dirty="0"/>
              <a:t>，要求的液体量比较大</a:t>
            </a:r>
            <a:endParaRPr lang="en-US" altLang="zh-CN" sz="1200" dirty="0"/>
          </a:p>
          <a:p>
            <a:pPr>
              <a:lnSpc>
                <a:spcPct val="150000"/>
              </a:lnSpc>
            </a:pPr>
            <a:r>
              <a:rPr lang="en-US" altLang="zh-CN" sz="1200" dirty="0"/>
              <a:t>5</a:t>
            </a:r>
            <a:r>
              <a:rPr lang="zh-CN" altLang="en-US" sz="1200" dirty="0"/>
              <a:t>，对分析天平的数据更新率有一定要求，目前润湿速度最快的天平为</a:t>
            </a:r>
            <a:r>
              <a:rPr lang="en-US" altLang="zh-CN" sz="1200" dirty="0"/>
              <a:t>100</a:t>
            </a:r>
            <a:r>
              <a:rPr lang="zh-CN" altLang="en-US" sz="1200" dirty="0"/>
              <a:t>数据</a:t>
            </a:r>
            <a:r>
              <a:rPr lang="en-US" altLang="zh-CN" sz="1200" dirty="0"/>
              <a:t>/</a:t>
            </a:r>
            <a:r>
              <a:rPr lang="zh-CN" altLang="en-US" sz="1200" dirty="0"/>
              <a:t>秒，而事实上，有的粉末的润湿速度非常快，此时只能通过高速相机的方式实现。而如果这样，完全可以采用视频光学接触角的测试方法并采用高速摄像机，此时，可以测试所有范围的接触角值，也可以测试润湿速度曲线（接触角</a:t>
            </a:r>
            <a:r>
              <a:rPr lang="en-US" altLang="zh-CN" sz="1200" dirty="0"/>
              <a:t>VS</a:t>
            </a:r>
            <a:r>
              <a:rPr lang="zh-CN" altLang="en-US" sz="1200" dirty="0"/>
              <a:t>时间）</a:t>
            </a:r>
            <a:endParaRPr lang="en-US" altLang="zh-CN" sz="1200" dirty="0"/>
          </a:p>
        </p:txBody>
      </p:sp>
      <p:sp>
        <p:nvSpPr>
          <p:cNvPr id="11" name="矩形 10">
            <a:extLst>
              <a:ext uri="{FF2B5EF4-FFF2-40B4-BE49-F238E27FC236}">
                <a16:creationId xmlns:a16="http://schemas.microsoft.com/office/drawing/2014/main" id="{1EEFB007-E3B0-455E-A6CE-AE295637A686}"/>
              </a:ext>
            </a:extLst>
          </p:cNvPr>
          <p:cNvSpPr/>
          <p:nvPr/>
        </p:nvSpPr>
        <p:spPr>
          <a:xfrm>
            <a:off x="1315699" y="3244140"/>
            <a:ext cx="646331" cy="369332"/>
          </a:xfrm>
          <a:prstGeom prst="rect">
            <a:avLst/>
          </a:prstGeom>
        </p:spPr>
        <p:txBody>
          <a:bodyPr wrap="none">
            <a:spAutoFit/>
          </a:bodyPr>
          <a:lstStyle/>
          <a:p>
            <a:r>
              <a:rPr lang="zh-CN" altLang="en-US" dirty="0">
                <a:solidFill>
                  <a:srgbClr val="244279"/>
                </a:solidFill>
                <a:ea typeface="宋体" panose="02010600030101010101" pitchFamily="2" charset="-122"/>
              </a:rPr>
              <a:t>缺点</a:t>
            </a:r>
          </a:p>
        </p:txBody>
      </p:sp>
      <p:sp>
        <p:nvSpPr>
          <p:cNvPr id="12" name="Rectangle 2">
            <a:extLst>
              <a:ext uri="{FF2B5EF4-FFF2-40B4-BE49-F238E27FC236}">
                <a16:creationId xmlns:a16="http://schemas.microsoft.com/office/drawing/2014/main" id="{DEA68D66-55E8-4CCD-8EA2-5F7B983A8911}"/>
              </a:ext>
            </a:extLst>
          </p:cNvPr>
          <p:cNvSpPr txBox="1">
            <a:spLocks noChangeArrowheads="1"/>
          </p:cNvSpPr>
          <p:nvPr/>
        </p:nvSpPr>
        <p:spPr bwMode="black">
          <a:xfrm>
            <a:off x="2314670" y="344669"/>
            <a:ext cx="5843899"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imes New Roman" pitchFamily="18" charset="0"/>
              </a:defRPr>
            </a:lvl2pPr>
            <a:lvl3pPr algn="l" rtl="0" eaLnBrk="0" fontAlgn="base" hangingPunct="0">
              <a:spcBef>
                <a:spcPct val="0"/>
              </a:spcBef>
              <a:spcAft>
                <a:spcPct val="0"/>
              </a:spcAft>
              <a:defRPr sz="3200" b="1">
                <a:solidFill>
                  <a:schemeClr val="tx2"/>
                </a:solidFill>
                <a:latin typeface="Times New Roman" pitchFamily="18" charset="0"/>
              </a:defRPr>
            </a:lvl3pPr>
            <a:lvl4pPr algn="l" rtl="0" eaLnBrk="0" fontAlgn="base" hangingPunct="0">
              <a:spcBef>
                <a:spcPct val="0"/>
              </a:spcBef>
              <a:spcAft>
                <a:spcPct val="0"/>
              </a:spcAft>
              <a:defRPr sz="3200" b="1">
                <a:solidFill>
                  <a:schemeClr val="tx2"/>
                </a:solidFill>
                <a:latin typeface="Times New Roman" pitchFamily="18" charset="0"/>
              </a:defRPr>
            </a:lvl4pPr>
            <a:lvl5pPr algn="l" rtl="0" eaLnBrk="0" fontAlgn="base" hangingPunct="0">
              <a:spcBef>
                <a:spcPct val="0"/>
              </a:spcBef>
              <a:spcAft>
                <a:spcPct val="0"/>
              </a:spcAft>
              <a:defRPr sz="3200" b="1">
                <a:solidFill>
                  <a:schemeClr val="tx2"/>
                </a:solidFill>
                <a:latin typeface="Times New Roman" pitchFamily="18" charset="0"/>
              </a:defRPr>
            </a:lvl5pPr>
            <a:lvl6pPr marL="457200" algn="l" rtl="0" fontAlgn="base">
              <a:spcBef>
                <a:spcPct val="0"/>
              </a:spcBef>
              <a:spcAft>
                <a:spcPct val="0"/>
              </a:spcAft>
              <a:defRPr sz="3200" b="1">
                <a:solidFill>
                  <a:schemeClr val="tx2"/>
                </a:solidFill>
                <a:latin typeface="Times New Roman" pitchFamily="18" charset="0"/>
              </a:defRPr>
            </a:lvl6pPr>
            <a:lvl7pPr marL="914400" algn="l" rtl="0" fontAlgn="base">
              <a:spcBef>
                <a:spcPct val="0"/>
              </a:spcBef>
              <a:spcAft>
                <a:spcPct val="0"/>
              </a:spcAft>
              <a:defRPr sz="3200" b="1">
                <a:solidFill>
                  <a:schemeClr val="tx2"/>
                </a:solidFill>
                <a:latin typeface="Times New Roman" pitchFamily="18" charset="0"/>
              </a:defRPr>
            </a:lvl7pPr>
            <a:lvl8pPr marL="1371600" algn="l" rtl="0" fontAlgn="base">
              <a:spcBef>
                <a:spcPct val="0"/>
              </a:spcBef>
              <a:spcAft>
                <a:spcPct val="0"/>
              </a:spcAft>
              <a:defRPr sz="3200" b="1">
                <a:solidFill>
                  <a:schemeClr val="tx2"/>
                </a:solidFill>
                <a:latin typeface="Times New Roman" pitchFamily="18" charset="0"/>
              </a:defRPr>
            </a:lvl8pPr>
            <a:lvl9pPr marL="1828800" algn="l" rtl="0" fontAlgn="base">
              <a:spcBef>
                <a:spcPct val="0"/>
              </a:spcBef>
              <a:spcAft>
                <a:spcPct val="0"/>
              </a:spcAft>
              <a:defRPr sz="3200" b="1">
                <a:solidFill>
                  <a:schemeClr val="tx2"/>
                </a:solidFill>
                <a:latin typeface="Times New Roman" pitchFamily="18" charset="0"/>
              </a:defRPr>
            </a:lvl9pPr>
          </a:lstStyle>
          <a:p>
            <a:pPr eaLnBrk="1" hangingPunct="1"/>
            <a:r>
              <a:rPr lang="zh-CN" altLang="en-US" sz="1600" dirty="0">
                <a:solidFill>
                  <a:srgbClr val="244279"/>
                </a:solidFill>
                <a:latin typeface="Adobe 黑体 Std R" panose="020B0400000000000000" pitchFamily="34" charset="-122"/>
                <a:ea typeface="Adobe 黑体 Std R" panose="020B0400000000000000" pitchFamily="34" charset="-122"/>
              </a:rPr>
              <a:t>修正的</a:t>
            </a:r>
            <a:r>
              <a:rPr lang="en-US" altLang="zh-CN" sz="1600" dirty="0">
                <a:solidFill>
                  <a:srgbClr val="244279"/>
                </a:solidFill>
                <a:latin typeface="Adobe 黑体 Std R" panose="020B0400000000000000" pitchFamily="34" charset="-122"/>
                <a:ea typeface="Adobe 黑体 Std R" panose="020B0400000000000000" pitchFamily="34" charset="-122"/>
              </a:rPr>
              <a:t>Washburn</a:t>
            </a:r>
            <a:r>
              <a:rPr lang="zh-CN" altLang="en-US" sz="1600" dirty="0">
                <a:solidFill>
                  <a:srgbClr val="244279"/>
                </a:solidFill>
                <a:latin typeface="Adobe 黑体 Std R" panose="020B0400000000000000" pitchFamily="34" charset="-122"/>
                <a:ea typeface="Adobe 黑体 Std R" panose="020B0400000000000000" pitchFamily="34" charset="-122"/>
              </a:rPr>
              <a:t>渗透法测试粉体接触角</a:t>
            </a:r>
            <a:endParaRPr lang="de-DE" altLang="zh-CN" sz="1600" dirty="0">
              <a:solidFill>
                <a:srgbClr val="244279"/>
              </a:solidFill>
              <a:latin typeface="Adobe 黑体 Std R" panose="020B0400000000000000" pitchFamily="34" charset="-122"/>
              <a:ea typeface="Adobe 黑体 Std R" panose="020B0400000000000000" pitchFamily="34" charset="-122"/>
            </a:endParaRPr>
          </a:p>
        </p:txBody>
      </p:sp>
      <p:pic>
        <p:nvPicPr>
          <p:cNvPr id="13" name="图片 12">
            <a:extLst>
              <a:ext uri="{FF2B5EF4-FFF2-40B4-BE49-F238E27FC236}">
                <a16:creationId xmlns:a16="http://schemas.microsoft.com/office/drawing/2014/main" id="{FE819837-E0E2-453E-A472-0EFA948E3185}"/>
              </a:ext>
            </a:extLst>
          </p:cNvPr>
          <p:cNvPicPr>
            <a:picLocks noChangeAspect="1"/>
          </p:cNvPicPr>
          <p:nvPr/>
        </p:nvPicPr>
        <p:blipFill>
          <a:blip r:embed="rId2"/>
          <a:stretch>
            <a:fillRect/>
          </a:stretch>
        </p:blipFill>
        <p:spPr>
          <a:xfrm>
            <a:off x="1267803" y="317887"/>
            <a:ext cx="1046867" cy="965293"/>
          </a:xfrm>
          <a:prstGeom prst="rect">
            <a:avLst/>
          </a:prstGeom>
        </p:spPr>
      </p:pic>
    </p:spTree>
    <p:extLst>
      <p:ext uri="{BB962C8B-B14F-4D97-AF65-F5344CB8AC3E}">
        <p14:creationId xmlns:p14="http://schemas.microsoft.com/office/powerpoint/2010/main" val="30100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0-#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wipe(left)">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wipe(left)">
                                      <p:cBhvr>
                                        <p:cTn id="29" dur="500"/>
                                        <p:tgtEl>
                                          <p:spTgt spid="2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xEl>
                                              <p:pRg st="2" end="2"/>
                                            </p:txEl>
                                          </p:spTgt>
                                        </p:tgtEl>
                                        <p:attrNameLst>
                                          <p:attrName>style.visibility</p:attrName>
                                        </p:attrNameLst>
                                      </p:cBhvr>
                                      <p:to>
                                        <p:strVal val="visible"/>
                                      </p:to>
                                    </p:set>
                                    <p:animEffect transition="in" filter="wipe(left)">
                                      <p:cBhvr>
                                        <p:cTn id="34" dur="500"/>
                                        <p:tgtEl>
                                          <p:spTgt spid="2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wipe(left)">
                                      <p:cBhvr>
                                        <p:cTn id="45" dur="500"/>
                                        <p:tgtEl>
                                          <p:spTgt spid="1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xEl>
                                              <p:pRg st="1" end="1"/>
                                            </p:txEl>
                                          </p:spTgt>
                                        </p:tgtEl>
                                        <p:attrNameLst>
                                          <p:attrName>style.visibility</p:attrName>
                                        </p:attrNameLst>
                                      </p:cBhvr>
                                      <p:to>
                                        <p:strVal val="visible"/>
                                      </p:to>
                                    </p:set>
                                    <p:animEffect transition="in" filter="wipe(left)">
                                      <p:cBhvr>
                                        <p:cTn id="50" dur="500"/>
                                        <p:tgtEl>
                                          <p:spTgt spid="10">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animEffect transition="in" filter="wipe(left)">
                                      <p:cBhvr>
                                        <p:cTn id="55" dur="500"/>
                                        <p:tgtEl>
                                          <p:spTgt spid="10">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
                                            <p:txEl>
                                              <p:pRg st="3" end="3"/>
                                            </p:txEl>
                                          </p:spTgt>
                                        </p:tgtEl>
                                        <p:attrNameLst>
                                          <p:attrName>style.visibility</p:attrName>
                                        </p:attrNameLst>
                                      </p:cBhvr>
                                      <p:to>
                                        <p:strVal val="visible"/>
                                      </p:to>
                                    </p:set>
                                    <p:animEffect transition="in" filter="wipe(left)">
                                      <p:cBhvr>
                                        <p:cTn id="60" dur="500"/>
                                        <p:tgtEl>
                                          <p:spTgt spid="10">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0">
                                            <p:txEl>
                                              <p:pRg st="4" end="4"/>
                                            </p:txEl>
                                          </p:spTgt>
                                        </p:tgtEl>
                                        <p:attrNameLst>
                                          <p:attrName>style.visibility</p:attrName>
                                        </p:attrNameLst>
                                      </p:cBhvr>
                                      <p:to>
                                        <p:strVal val="visible"/>
                                      </p:to>
                                    </p:set>
                                    <p:animEffect transition="in" filter="wipe(left)">
                                      <p:cBhvr>
                                        <p:cTn id="65"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gray">
          <a:xfrm>
            <a:off x="3398150" y="2373753"/>
            <a:ext cx="2743200" cy="2743200"/>
          </a:xfrm>
          <a:prstGeom prst="ellipse">
            <a:avLst/>
          </a:prstGeom>
          <a:solidFill>
            <a:srgbClr val="FFFFFF">
              <a:alpha val="7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11" name="Oval 3"/>
          <p:cNvSpPr>
            <a:spLocks noChangeArrowheads="1"/>
          </p:cNvSpPr>
          <p:nvPr/>
        </p:nvSpPr>
        <p:spPr bwMode="gray">
          <a:xfrm>
            <a:off x="4008332" y="2881597"/>
            <a:ext cx="1619250" cy="1619250"/>
          </a:xfrm>
          <a:prstGeom prst="ellipse">
            <a:avLst/>
          </a:prstGeom>
          <a:solidFill>
            <a:srgbClr val="DCDCDC">
              <a:alpha val="50195"/>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12" name="Line 4"/>
          <p:cNvSpPr>
            <a:spLocks noChangeShapeType="1"/>
          </p:cNvSpPr>
          <p:nvPr/>
        </p:nvSpPr>
        <p:spPr bwMode="gray">
          <a:xfrm flipV="1">
            <a:off x="3479703" y="3657598"/>
            <a:ext cx="1016096" cy="876360"/>
          </a:xfrm>
          <a:prstGeom prst="line">
            <a:avLst/>
          </a:prstGeom>
          <a:noFill/>
          <a:ln w="12700">
            <a:solidFill>
              <a:srgbClr val="F8DB8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zh-CN" altLang="en-US">
              <a:latin typeface="+mj-lt"/>
            </a:endParaRPr>
          </a:p>
        </p:txBody>
      </p:sp>
      <p:sp>
        <p:nvSpPr>
          <p:cNvPr id="17413" name="Line 5"/>
          <p:cNvSpPr>
            <a:spLocks noChangeShapeType="1"/>
          </p:cNvSpPr>
          <p:nvPr/>
        </p:nvSpPr>
        <p:spPr bwMode="gray">
          <a:xfrm>
            <a:off x="4267200" y="2514600"/>
            <a:ext cx="381000" cy="823913"/>
          </a:xfrm>
          <a:prstGeom prst="line">
            <a:avLst/>
          </a:prstGeom>
          <a:noFill/>
          <a:ln w="12700">
            <a:solidFill>
              <a:srgbClr val="CADE8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zh-CN" altLang="en-US">
              <a:latin typeface="+mj-lt"/>
            </a:endParaRPr>
          </a:p>
        </p:txBody>
      </p:sp>
      <p:sp>
        <p:nvSpPr>
          <p:cNvPr id="17414" name="Line 6"/>
          <p:cNvSpPr>
            <a:spLocks noChangeShapeType="1"/>
          </p:cNvSpPr>
          <p:nvPr/>
        </p:nvSpPr>
        <p:spPr bwMode="gray">
          <a:xfrm>
            <a:off x="4648200" y="3948113"/>
            <a:ext cx="223368" cy="1022041"/>
          </a:xfrm>
          <a:prstGeom prst="line">
            <a:avLst/>
          </a:prstGeom>
          <a:noFill/>
          <a:ln w="12700">
            <a:solidFill>
              <a:srgbClr val="F6A7A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zh-CN" altLang="en-US">
              <a:latin typeface="+mj-lt"/>
            </a:endParaRPr>
          </a:p>
        </p:txBody>
      </p:sp>
      <p:sp>
        <p:nvSpPr>
          <p:cNvPr id="17415" name="Line 7"/>
          <p:cNvSpPr>
            <a:spLocks noChangeShapeType="1"/>
          </p:cNvSpPr>
          <p:nvPr/>
        </p:nvSpPr>
        <p:spPr bwMode="gray">
          <a:xfrm>
            <a:off x="5029200" y="3871913"/>
            <a:ext cx="598382" cy="291090"/>
          </a:xfrm>
          <a:prstGeom prst="line">
            <a:avLst/>
          </a:prstGeom>
          <a:noFill/>
          <a:ln w="12700">
            <a:solidFill>
              <a:srgbClr val="B3B3B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zh-CN" altLang="en-US">
              <a:latin typeface="+mj-lt"/>
            </a:endParaRPr>
          </a:p>
        </p:txBody>
      </p:sp>
      <p:sp>
        <p:nvSpPr>
          <p:cNvPr id="17416" name="Line 8"/>
          <p:cNvSpPr>
            <a:spLocks noChangeShapeType="1"/>
          </p:cNvSpPr>
          <p:nvPr/>
        </p:nvSpPr>
        <p:spPr bwMode="gray">
          <a:xfrm flipV="1">
            <a:off x="5029200" y="2501260"/>
            <a:ext cx="670232" cy="913453"/>
          </a:xfrm>
          <a:prstGeom prst="line">
            <a:avLst/>
          </a:prstGeom>
          <a:noFill/>
          <a:ln w="12700">
            <a:solidFill>
              <a:srgbClr val="A1CC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zh-CN" altLang="en-US">
              <a:latin typeface="+mj-lt"/>
            </a:endParaRPr>
          </a:p>
        </p:txBody>
      </p:sp>
      <p:sp>
        <p:nvSpPr>
          <p:cNvPr id="17417" name="Oval 9"/>
          <p:cNvSpPr>
            <a:spLocks noChangeArrowheads="1"/>
          </p:cNvSpPr>
          <p:nvPr/>
        </p:nvSpPr>
        <p:spPr bwMode="gray">
          <a:xfrm>
            <a:off x="4339402" y="3259638"/>
            <a:ext cx="895350" cy="895350"/>
          </a:xfrm>
          <a:prstGeom prst="ellipse">
            <a:avLst/>
          </a:prstGeom>
          <a:solidFill>
            <a:srgbClr val="C0C0C0">
              <a:alpha val="50195"/>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18" name="Rectangle 10"/>
          <p:cNvSpPr>
            <a:spLocks noGrp="1" noChangeArrowheads="1"/>
          </p:cNvSpPr>
          <p:nvPr>
            <p:ph type="title"/>
          </p:nvPr>
        </p:nvSpPr>
        <p:spPr>
          <a:xfrm>
            <a:off x="1305624" y="523018"/>
            <a:ext cx="6705600" cy="550725"/>
          </a:xfrm>
        </p:spPr>
        <p:txBody>
          <a:bodyPr/>
          <a:lstStyle/>
          <a:p>
            <a:pPr eaLnBrk="1" hangingPunct="1"/>
            <a:r>
              <a:rPr lang="zh-CN" altLang="en-US" sz="1600" kern="1200" dirty="0">
                <a:solidFill>
                  <a:srgbClr val="244279"/>
                </a:solidFill>
                <a:latin typeface="Adobe 黑体 Std R" panose="020B0400000000000000" pitchFamily="34" charset="-122"/>
                <a:ea typeface="Adobe 黑体 Std R" panose="020B0400000000000000" pitchFamily="34" charset="-122"/>
              </a:rPr>
              <a:t>界面化学分析仪器的应用领域</a:t>
            </a:r>
            <a:br>
              <a:rPr lang="en-US" altLang="zh-CN" sz="2400" dirty="0">
                <a:ea typeface="宋体" panose="02010600030101010101" pitchFamily="2" charset="-122"/>
              </a:rPr>
            </a:br>
            <a:r>
              <a:rPr lang="en-US" altLang="zh-CN" sz="2400" dirty="0">
                <a:solidFill>
                  <a:srgbClr val="244279"/>
                </a:solidFill>
                <a:ea typeface="宋体" panose="02010600030101010101" pitchFamily="2" charset="-122"/>
              </a:rPr>
              <a:t>To Whom ?</a:t>
            </a:r>
            <a:endParaRPr lang="zh-CN" altLang="en-US" sz="2400" dirty="0">
              <a:solidFill>
                <a:srgbClr val="244279"/>
              </a:solidFill>
              <a:ea typeface="宋体" panose="02010600030101010101" pitchFamily="2" charset="-122"/>
            </a:endParaRPr>
          </a:p>
        </p:txBody>
      </p:sp>
      <p:grpSp>
        <p:nvGrpSpPr>
          <p:cNvPr id="17419" name="Group 11"/>
          <p:cNvGrpSpPr>
            <a:grpSpLocks/>
          </p:cNvGrpSpPr>
          <p:nvPr/>
        </p:nvGrpSpPr>
        <p:grpSpPr bwMode="auto">
          <a:xfrm>
            <a:off x="3578225" y="1371600"/>
            <a:ext cx="1146175" cy="1384300"/>
            <a:chOff x="2064" y="1008"/>
            <a:chExt cx="722" cy="872"/>
          </a:xfrm>
        </p:grpSpPr>
        <p:sp>
          <p:nvSpPr>
            <p:cNvPr id="17559" name="Oval 12"/>
            <p:cNvSpPr>
              <a:spLocks noChangeArrowheads="1"/>
            </p:cNvSpPr>
            <p:nvPr/>
          </p:nvSpPr>
          <p:spPr bwMode="gray">
            <a:xfrm>
              <a:off x="2064" y="1008"/>
              <a:ext cx="722" cy="727"/>
            </a:xfrm>
            <a:prstGeom prst="ellipse">
              <a:avLst/>
            </a:prstGeom>
            <a:solidFill>
              <a:srgbClr val="EAEAEA">
                <a:alpha val="50195"/>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nvGrpSpPr>
            <p:cNvPr id="17560" name="Group 13"/>
            <p:cNvGrpSpPr>
              <a:grpSpLocks/>
            </p:cNvGrpSpPr>
            <p:nvPr/>
          </p:nvGrpSpPr>
          <p:grpSpPr bwMode="auto">
            <a:xfrm>
              <a:off x="2086" y="1031"/>
              <a:ext cx="680" cy="849"/>
              <a:chOff x="3975" y="1593"/>
              <a:chExt cx="931" cy="1163"/>
            </a:xfrm>
          </p:grpSpPr>
          <p:pic>
            <p:nvPicPr>
              <p:cNvPr id="17573" name="Picture 14"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74" name="Oval 15"/>
              <p:cNvSpPr>
                <a:spLocks noChangeArrowheads="1"/>
              </p:cNvSpPr>
              <p:nvPr/>
            </p:nvSpPr>
            <p:spPr bwMode="gray">
              <a:xfrm>
                <a:off x="3975" y="1593"/>
                <a:ext cx="931" cy="937"/>
              </a:xfrm>
              <a:prstGeom prst="ellipse">
                <a:avLst/>
              </a:prstGeom>
              <a:solidFill>
                <a:schemeClr val="hlink">
                  <a:alpha val="50195"/>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pic>
            <p:nvPicPr>
              <p:cNvPr id="17575" name="Picture 16" descr="light_shadow1"/>
              <p:cNvPicPr>
                <a:picLocks noChangeAspect="1" noChangeArrowheads="1"/>
              </p:cNvPicPr>
              <p:nvPr/>
            </p:nvPicPr>
            <p:blipFill>
              <a:blip r:embed="rId3">
                <a:extLst>
                  <a:ext uri="{28A0092B-C50C-407E-A947-70E740481C1C}">
                    <a14:useLocalDpi xmlns:a14="http://schemas.microsoft.com/office/drawing/2010/main" val="0"/>
                  </a:ext>
                </a:extLst>
              </a:blip>
              <a:srcRect t="14285"/>
              <a:stretch>
                <a:fillRect/>
              </a:stretch>
            </p:blipFill>
            <p:spPr bwMode="gray">
              <a:xfrm>
                <a:off x="3984" y="1632"/>
                <a:ext cx="68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76" name="Group 17"/>
              <p:cNvGrpSpPr>
                <a:grpSpLocks/>
              </p:cNvGrpSpPr>
              <p:nvPr/>
            </p:nvGrpSpPr>
            <p:grpSpPr bwMode="auto">
              <a:xfrm rot="-3733502" flipH="1" flipV="1">
                <a:off x="4256" y="2247"/>
                <a:ext cx="820" cy="198"/>
                <a:chOff x="2532" y="1051"/>
                <a:chExt cx="893" cy="246"/>
              </a:xfrm>
            </p:grpSpPr>
            <p:grpSp>
              <p:nvGrpSpPr>
                <p:cNvPr id="17577" name="Group 18"/>
                <p:cNvGrpSpPr>
                  <a:grpSpLocks/>
                </p:cNvGrpSpPr>
                <p:nvPr/>
              </p:nvGrpSpPr>
              <p:grpSpPr bwMode="auto">
                <a:xfrm>
                  <a:off x="2532" y="1051"/>
                  <a:ext cx="743" cy="185"/>
                  <a:chOff x="1565" y="2568"/>
                  <a:chExt cx="1118" cy="279"/>
                </a:xfrm>
              </p:grpSpPr>
              <p:sp>
                <p:nvSpPr>
                  <p:cNvPr id="17583" name="AutoShape 19"/>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84" name="AutoShape 20"/>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85" name="AutoShape 21"/>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86" name="AutoShape 22"/>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nvGrpSpPr>
                <p:cNvPr id="17578" name="Group 23"/>
                <p:cNvGrpSpPr>
                  <a:grpSpLocks/>
                </p:cNvGrpSpPr>
                <p:nvPr/>
              </p:nvGrpSpPr>
              <p:grpSpPr bwMode="auto">
                <a:xfrm rot="1353540">
                  <a:off x="2682" y="1111"/>
                  <a:ext cx="743" cy="186"/>
                  <a:chOff x="1565" y="2568"/>
                  <a:chExt cx="1118" cy="279"/>
                </a:xfrm>
              </p:grpSpPr>
              <p:sp>
                <p:nvSpPr>
                  <p:cNvPr id="17579" name="AutoShape 24"/>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80" name="AutoShape 25"/>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81" name="AutoShape 26"/>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82" name="AutoShape 27"/>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grpSp>
        <p:grpSp>
          <p:nvGrpSpPr>
            <p:cNvPr id="17561" name="Group 28"/>
            <p:cNvGrpSpPr>
              <a:grpSpLocks/>
            </p:cNvGrpSpPr>
            <p:nvPr/>
          </p:nvGrpSpPr>
          <p:grpSpPr bwMode="auto">
            <a:xfrm rot="-3733502" flipH="1" flipV="1">
              <a:off x="2362" y="1505"/>
              <a:ext cx="527" cy="128"/>
              <a:chOff x="2532" y="1051"/>
              <a:chExt cx="893" cy="246"/>
            </a:xfrm>
          </p:grpSpPr>
          <p:grpSp>
            <p:nvGrpSpPr>
              <p:cNvPr id="17563" name="Group 29"/>
              <p:cNvGrpSpPr>
                <a:grpSpLocks/>
              </p:cNvGrpSpPr>
              <p:nvPr/>
            </p:nvGrpSpPr>
            <p:grpSpPr bwMode="auto">
              <a:xfrm>
                <a:off x="2532" y="1051"/>
                <a:ext cx="743" cy="185"/>
                <a:chOff x="1565" y="2568"/>
                <a:chExt cx="1118" cy="279"/>
              </a:xfrm>
            </p:grpSpPr>
            <p:sp>
              <p:nvSpPr>
                <p:cNvPr id="17569" name="AutoShape 30"/>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70" name="AutoShape 31"/>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71" name="AutoShape 32"/>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72" name="AutoShape 33"/>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nvGrpSpPr>
              <p:cNvPr id="17564" name="Group 34"/>
              <p:cNvGrpSpPr>
                <a:grpSpLocks/>
              </p:cNvGrpSpPr>
              <p:nvPr/>
            </p:nvGrpSpPr>
            <p:grpSpPr bwMode="auto">
              <a:xfrm rot="1353540">
                <a:off x="2682" y="1111"/>
                <a:ext cx="743" cy="186"/>
                <a:chOff x="1565" y="2568"/>
                <a:chExt cx="1118" cy="279"/>
              </a:xfrm>
            </p:grpSpPr>
            <p:sp>
              <p:nvSpPr>
                <p:cNvPr id="17565" name="AutoShape 35"/>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66" name="AutoShape 36"/>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67" name="AutoShape 37"/>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68" name="AutoShape 38"/>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sp>
          <p:nvSpPr>
            <p:cNvPr id="17562" name="Rectangle 39"/>
            <p:cNvSpPr>
              <a:spLocks noChangeArrowheads="1"/>
            </p:cNvSpPr>
            <p:nvPr/>
          </p:nvSpPr>
          <p:spPr bwMode="gray">
            <a:xfrm>
              <a:off x="2198" y="1245"/>
              <a:ext cx="439" cy="252"/>
            </a:xfrm>
            <a:prstGeom prst="rect">
              <a:avLst/>
            </a:prstGeom>
            <a:noFill/>
            <a:ln>
              <a:noFill/>
            </a:ln>
            <a:effectLst/>
            <a:extLst>
              <a:ext uri="{909E8E84-426E-40DD-AFC4-6F175D3DCCD1}">
                <a14:hiddenFill xmlns:a14="http://schemas.microsoft.com/office/drawing/2010/main">
                  <a:gradFill rotWithShape="1">
                    <a:gsLst>
                      <a:gs pos="0">
                        <a:srgbClr val="B94646"/>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1000" b="1" dirty="0">
                  <a:solidFill>
                    <a:srgbClr val="000000"/>
                  </a:solidFill>
                  <a:latin typeface="+mj-lt"/>
                  <a:ea typeface="宋体" panose="02010600030101010101" pitchFamily="2" charset="-122"/>
                </a:rPr>
                <a:t>石油石化</a:t>
              </a:r>
            </a:p>
            <a:p>
              <a:pPr algn="ctr" eaLnBrk="1" hangingPunct="1">
                <a:spcBef>
                  <a:spcPct val="0"/>
                </a:spcBef>
                <a:buFontTx/>
                <a:buNone/>
              </a:pPr>
              <a:r>
                <a:rPr lang="zh-CN" altLang="en-US" sz="1000" b="1" dirty="0">
                  <a:solidFill>
                    <a:srgbClr val="000000"/>
                  </a:solidFill>
                  <a:latin typeface="+mj-lt"/>
                  <a:ea typeface="宋体" panose="02010600030101010101" pitchFamily="2" charset="-122"/>
                </a:rPr>
                <a:t>行业</a:t>
              </a:r>
            </a:p>
          </p:txBody>
        </p:sp>
      </p:grpSp>
      <p:grpSp>
        <p:nvGrpSpPr>
          <p:cNvPr id="17420" name="Group 40"/>
          <p:cNvGrpSpPr>
            <a:grpSpLocks/>
          </p:cNvGrpSpPr>
          <p:nvPr/>
        </p:nvGrpSpPr>
        <p:grpSpPr bwMode="auto">
          <a:xfrm>
            <a:off x="2677319" y="4437005"/>
            <a:ext cx="1146175" cy="1384300"/>
            <a:chOff x="2064" y="1008"/>
            <a:chExt cx="722" cy="872"/>
          </a:xfrm>
        </p:grpSpPr>
        <p:sp>
          <p:nvSpPr>
            <p:cNvPr id="17531" name="Oval 41"/>
            <p:cNvSpPr>
              <a:spLocks noChangeArrowheads="1"/>
            </p:cNvSpPr>
            <p:nvPr/>
          </p:nvSpPr>
          <p:spPr bwMode="gray">
            <a:xfrm>
              <a:off x="2064" y="1008"/>
              <a:ext cx="722" cy="727"/>
            </a:xfrm>
            <a:prstGeom prst="ellipse">
              <a:avLst/>
            </a:prstGeom>
            <a:solidFill>
              <a:srgbClr val="EAEAEA">
                <a:alpha val="50195"/>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nvGrpSpPr>
            <p:cNvPr id="17532" name="Group 42"/>
            <p:cNvGrpSpPr>
              <a:grpSpLocks/>
            </p:cNvGrpSpPr>
            <p:nvPr/>
          </p:nvGrpSpPr>
          <p:grpSpPr bwMode="auto">
            <a:xfrm>
              <a:off x="2086" y="1031"/>
              <a:ext cx="680" cy="849"/>
              <a:chOff x="3975" y="1593"/>
              <a:chExt cx="931" cy="1163"/>
            </a:xfrm>
          </p:grpSpPr>
          <p:pic>
            <p:nvPicPr>
              <p:cNvPr id="17545" name="Picture 43"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46" name="Oval 44"/>
              <p:cNvSpPr>
                <a:spLocks noChangeArrowheads="1"/>
              </p:cNvSpPr>
              <p:nvPr/>
            </p:nvSpPr>
            <p:spPr bwMode="gray">
              <a:xfrm>
                <a:off x="3975" y="1593"/>
                <a:ext cx="931" cy="937"/>
              </a:xfrm>
              <a:prstGeom prst="ellipse">
                <a:avLst/>
              </a:prstGeom>
              <a:solidFill>
                <a:schemeClr val="accent2">
                  <a:alpha val="50195"/>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pic>
            <p:nvPicPr>
              <p:cNvPr id="17547" name="Picture 45" descr="light_shadow1"/>
              <p:cNvPicPr>
                <a:picLocks noChangeAspect="1" noChangeArrowheads="1"/>
              </p:cNvPicPr>
              <p:nvPr/>
            </p:nvPicPr>
            <p:blipFill>
              <a:blip r:embed="rId3">
                <a:extLst>
                  <a:ext uri="{28A0092B-C50C-407E-A947-70E740481C1C}">
                    <a14:useLocalDpi xmlns:a14="http://schemas.microsoft.com/office/drawing/2010/main" val="0"/>
                  </a:ext>
                </a:extLst>
              </a:blip>
              <a:srcRect t="14285"/>
              <a:stretch>
                <a:fillRect/>
              </a:stretch>
            </p:blipFill>
            <p:spPr bwMode="gray">
              <a:xfrm>
                <a:off x="3984" y="1632"/>
                <a:ext cx="68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48" name="Group 46"/>
              <p:cNvGrpSpPr>
                <a:grpSpLocks/>
              </p:cNvGrpSpPr>
              <p:nvPr/>
            </p:nvGrpSpPr>
            <p:grpSpPr bwMode="auto">
              <a:xfrm rot="-3733502" flipH="1" flipV="1">
                <a:off x="4256" y="2247"/>
                <a:ext cx="820" cy="198"/>
                <a:chOff x="2532" y="1051"/>
                <a:chExt cx="893" cy="246"/>
              </a:xfrm>
            </p:grpSpPr>
            <p:grpSp>
              <p:nvGrpSpPr>
                <p:cNvPr id="17549" name="Group 47"/>
                <p:cNvGrpSpPr>
                  <a:grpSpLocks/>
                </p:cNvGrpSpPr>
                <p:nvPr/>
              </p:nvGrpSpPr>
              <p:grpSpPr bwMode="auto">
                <a:xfrm>
                  <a:off x="2532" y="1051"/>
                  <a:ext cx="743" cy="185"/>
                  <a:chOff x="1565" y="2568"/>
                  <a:chExt cx="1118" cy="279"/>
                </a:xfrm>
              </p:grpSpPr>
              <p:sp>
                <p:nvSpPr>
                  <p:cNvPr id="17555" name="AutoShape 48"/>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56" name="AutoShape 49"/>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57" name="AutoShape 50"/>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58" name="AutoShape 51"/>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nvGrpSpPr>
                <p:cNvPr id="17550" name="Group 52"/>
                <p:cNvGrpSpPr>
                  <a:grpSpLocks/>
                </p:cNvGrpSpPr>
                <p:nvPr/>
              </p:nvGrpSpPr>
              <p:grpSpPr bwMode="auto">
                <a:xfrm rot="1353540">
                  <a:off x="2682" y="1111"/>
                  <a:ext cx="743" cy="186"/>
                  <a:chOff x="1565" y="2568"/>
                  <a:chExt cx="1118" cy="279"/>
                </a:xfrm>
              </p:grpSpPr>
              <p:sp>
                <p:nvSpPr>
                  <p:cNvPr id="17551" name="AutoShape 53"/>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52" name="AutoShape 54"/>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53" name="AutoShape 55"/>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54" name="AutoShape 56"/>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grpSp>
        <p:grpSp>
          <p:nvGrpSpPr>
            <p:cNvPr id="17533" name="Group 57"/>
            <p:cNvGrpSpPr>
              <a:grpSpLocks/>
            </p:cNvGrpSpPr>
            <p:nvPr/>
          </p:nvGrpSpPr>
          <p:grpSpPr bwMode="auto">
            <a:xfrm rot="-3733502" flipH="1" flipV="1">
              <a:off x="2362" y="1505"/>
              <a:ext cx="527" cy="128"/>
              <a:chOff x="2532" y="1051"/>
              <a:chExt cx="893" cy="246"/>
            </a:xfrm>
          </p:grpSpPr>
          <p:grpSp>
            <p:nvGrpSpPr>
              <p:cNvPr id="17535" name="Group 58"/>
              <p:cNvGrpSpPr>
                <a:grpSpLocks/>
              </p:cNvGrpSpPr>
              <p:nvPr/>
            </p:nvGrpSpPr>
            <p:grpSpPr bwMode="auto">
              <a:xfrm>
                <a:off x="2532" y="1051"/>
                <a:ext cx="743" cy="185"/>
                <a:chOff x="1565" y="2568"/>
                <a:chExt cx="1118" cy="279"/>
              </a:xfrm>
            </p:grpSpPr>
            <p:sp>
              <p:nvSpPr>
                <p:cNvPr id="17541" name="AutoShape 59"/>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42" name="AutoShape 60"/>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43" name="AutoShape 61"/>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44" name="AutoShape 62"/>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nvGrpSpPr>
              <p:cNvPr id="17536" name="Group 63"/>
              <p:cNvGrpSpPr>
                <a:grpSpLocks/>
              </p:cNvGrpSpPr>
              <p:nvPr/>
            </p:nvGrpSpPr>
            <p:grpSpPr bwMode="auto">
              <a:xfrm rot="1353540">
                <a:off x="2682" y="1111"/>
                <a:ext cx="743" cy="186"/>
                <a:chOff x="1565" y="2568"/>
                <a:chExt cx="1118" cy="279"/>
              </a:xfrm>
            </p:grpSpPr>
            <p:sp>
              <p:nvSpPr>
                <p:cNvPr id="17537" name="AutoShape 64"/>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38" name="AutoShape 65"/>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39" name="AutoShape 66"/>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40" name="AutoShape 67"/>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sp>
          <p:nvSpPr>
            <p:cNvPr id="17534" name="Rectangle 68"/>
            <p:cNvSpPr>
              <a:spLocks noChangeArrowheads="1"/>
            </p:cNvSpPr>
            <p:nvPr/>
          </p:nvSpPr>
          <p:spPr bwMode="gray">
            <a:xfrm>
              <a:off x="2199" y="1265"/>
              <a:ext cx="466" cy="174"/>
            </a:xfrm>
            <a:prstGeom prst="rect">
              <a:avLst/>
            </a:prstGeom>
            <a:noFill/>
            <a:ln>
              <a:noFill/>
            </a:ln>
            <a:effectLst/>
            <a:extLst>
              <a:ext uri="{909E8E84-426E-40DD-AFC4-6F175D3DCCD1}">
                <a14:hiddenFill xmlns:a14="http://schemas.microsoft.com/office/drawing/2010/main">
                  <a:gradFill rotWithShape="1">
                    <a:gsLst>
                      <a:gs pos="0">
                        <a:srgbClr val="B94646"/>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1200" b="1" dirty="0">
                  <a:solidFill>
                    <a:srgbClr val="000000"/>
                  </a:solidFill>
                  <a:latin typeface="+mj-lt"/>
                  <a:ea typeface="宋体" panose="02010600030101010101" pitchFamily="2" charset="-122"/>
                </a:rPr>
                <a:t>industry</a:t>
              </a:r>
              <a:endParaRPr lang="zh-CN" altLang="en-US" sz="1200" b="1" dirty="0">
                <a:solidFill>
                  <a:srgbClr val="000000"/>
                </a:solidFill>
                <a:latin typeface="+mj-lt"/>
                <a:ea typeface="宋体" panose="02010600030101010101" pitchFamily="2" charset="-122"/>
              </a:endParaRPr>
            </a:p>
          </p:txBody>
        </p:sp>
      </p:grpSp>
      <p:grpSp>
        <p:nvGrpSpPr>
          <p:cNvPr id="17421" name="Group 69"/>
          <p:cNvGrpSpPr>
            <a:grpSpLocks/>
          </p:cNvGrpSpPr>
          <p:nvPr/>
        </p:nvGrpSpPr>
        <p:grpSpPr bwMode="auto">
          <a:xfrm>
            <a:off x="4442411" y="4929160"/>
            <a:ext cx="1146175" cy="1384300"/>
            <a:chOff x="2064" y="1008"/>
            <a:chExt cx="722" cy="872"/>
          </a:xfrm>
        </p:grpSpPr>
        <p:sp>
          <p:nvSpPr>
            <p:cNvPr id="17503" name="Oval 70"/>
            <p:cNvSpPr>
              <a:spLocks noChangeArrowheads="1"/>
            </p:cNvSpPr>
            <p:nvPr/>
          </p:nvSpPr>
          <p:spPr bwMode="gray">
            <a:xfrm>
              <a:off x="2064" y="1008"/>
              <a:ext cx="722" cy="727"/>
            </a:xfrm>
            <a:prstGeom prst="ellipse">
              <a:avLst/>
            </a:prstGeom>
            <a:solidFill>
              <a:srgbClr val="EAEAEA">
                <a:alpha val="50195"/>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nvGrpSpPr>
            <p:cNvPr id="17504" name="Group 71"/>
            <p:cNvGrpSpPr>
              <a:grpSpLocks/>
            </p:cNvGrpSpPr>
            <p:nvPr/>
          </p:nvGrpSpPr>
          <p:grpSpPr bwMode="auto">
            <a:xfrm>
              <a:off x="2086" y="1031"/>
              <a:ext cx="680" cy="849"/>
              <a:chOff x="3975" y="1593"/>
              <a:chExt cx="931" cy="1163"/>
            </a:xfrm>
          </p:grpSpPr>
          <p:pic>
            <p:nvPicPr>
              <p:cNvPr id="17517" name="Picture 72"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8" name="Oval 73"/>
              <p:cNvSpPr>
                <a:spLocks noChangeArrowheads="1"/>
              </p:cNvSpPr>
              <p:nvPr/>
            </p:nvSpPr>
            <p:spPr bwMode="gray">
              <a:xfrm>
                <a:off x="3975" y="1593"/>
                <a:ext cx="931" cy="937"/>
              </a:xfrm>
              <a:prstGeom prst="ellipse">
                <a:avLst/>
              </a:prstGeom>
              <a:solidFill>
                <a:schemeClr val="accent1">
                  <a:alpha val="50195"/>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pic>
            <p:nvPicPr>
              <p:cNvPr id="17519" name="Picture 74" descr="light_shadow1"/>
              <p:cNvPicPr>
                <a:picLocks noChangeAspect="1" noChangeArrowheads="1"/>
              </p:cNvPicPr>
              <p:nvPr/>
            </p:nvPicPr>
            <p:blipFill>
              <a:blip r:embed="rId3">
                <a:extLst>
                  <a:ext uri="{28A0092B-C50C-407E-A947-70E740481C1C}">
                    <a14:useLocalDpi xmlns:a14="http://schemas.microsoft.com/office/drawing/2010/main" val="0"/>
                  </a:ext>
                </a:extLst>
              </a:blip>
              <a:srcRect t="14285"/>
              <a:stretch>
                <a:fillRect/>
              </a:stretch>
            </p:blipFill>
            <p:spPr bwMode="gray">
              <a:xfrm>
                <a:off x="4029" y="1632"/>
                <a:ext cx="68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20" name="Group 75"/>
              <p:cNvGrpSpPr>
                <a:grpSpLocks/>
              </p:cNvGrpSpPr>
              <p:nvPr/>
            </p:nvGrpSpPr>
            <p:grpSpPr bwMode="auto">
              <a:xfrm rot="-3733502" flipH="1" flipV="1">
                <a:off x="4256" y="2247"/>
                <a:ext cx="820" cy="198"/>
                <a:chOff x="2532" y="1051"/>
                <a:chExt cx="893" cy="246"/>
              </a:xfrm>
            </p:grpSpPr>
            <p:grpSp>
              <p:nvGrpSpPr>
                <p:cNvPr id="17521" name="Group 76"/>
                <p:cNvGrpSpPr>
                  <a:grpSpLocks/>
                </p:cNvGrpSpPr>
                <p:nvPr/>
              </p:nvGrpSpPr>
              <p:grpSpPr bwMode="auto">
                <a:xfrm>
                  <a:off x="2532" y="1051"/>
                  <a:ext cx="743" cy="185"/>
                  <a:chOff x="1565" y="2568"/>
                  <a:chExt cx="1118" cy="279"/>
                </a:xfrm>
              </p:grpSpPr>
              <p:sp>
                <p:nvSpPr>
                  <p:cNvPr id="17527"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28"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29"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30"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nvGrpSpPr>
                <p:cNvPr id="17522" name="Group 81"/>
                <p:cNvGrpSpPr>
                  <a:grpSpLocks/>
                </p:cNvGrpSpPr>
                <p:nvPr/>
              </p:nvGrpSpPr>
              <p:grpSpPr bwMode="auto">
                <a:xfrm rot="1353540">
                  <a:off x="2682" y="1111"/>
                  <a:ext cx="743" cy="186"/>
                  <a:chOff x="1565" y="2568"/>
                  <a:chExt cx="1118" cy="279"/>
                </a:xfrm>
              </p:grpSpPr>
              <p:sp>
                <p:nvSpPr>
                  <p:cNvPr id="17523"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24"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25"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26"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grpSp>
        <p:grpSp>
          <p:nvGrpSpPr>
            <p:cNvPr id="17505" name="Group 86"/>
            <p:cNvGrpSpPr>
              <a:grpSpLocks/>
            </p:cNvGrpSpPr>
            <p:nvPr/>
          </p:nvGrpSpPr>
          <p:grpSpPr bwMode="auto">
            <a:xfrm rot="-3733502" flipH="1" flipV="1">
              <a:off x="2362" y="1505"/>
              <a:ext cx="527" cy="128"/>
              <a:chOff x="2532" y="1051"/>
              <a:chExt cx="893" cy="246"/>
            </a:xfrm>
          </p:grpSpPr>
          <p:grpSp>
            <p:nvGrpSpPr>
              <p:cNvPr id="17507" name="Group 87"/>
              <p:cNvGrpSpPr>
                <a:grpSpLocks/>
              </p:cNvGrpSpPr>
              <p:nvPr/>
            </p:nvGrpSpPr>
            <p:grpSpPr bwMode="auto">
              <a:xfrm>
                <a:off x="2532" y="1051"/>
                <a:ext cx="743" cy="185"/>
                <a:chOff x="1565" y="2568"/>
                <a:chExt cx="1118" cy="279"/>
              </a:xfrm>
            </p:grpSpPr>
            <p:sp>
              <p:nvSpPr>
                <p:cNvPr id="17513"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14"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15"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16"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nvGrpSpPr>
              <p:cNvPr id="17508" name="Group 92"/>
              <p:cNvGrpSpPr>
                <a:grpSpLocks/>
              </p:cNvGrpSpPr>
              <p:nvPr/>
            </p:nvGrpSpPr>
            <p:grpSpPr bwMode="auto">
              <a:xfrm rot="1353540">
                <a:off x="2682" y="1111"/>
                <a:ext cx="743" cy="186"/>
                <a:chOff x="1565" y="2568"/>
                <a:chExt cx="1118" cy="279"/>
              </a:xfrm>
            </p:grpSpPr>
            <p:sp>
              <p:nvSpPr>
                <p:cNvPr id="17509"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10"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11"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12"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sp>
          <p:nvSpPr>
            <p:cNvPr id="17506" name="Rectangle 97"/>
            <p:cNvSpPr>
              <a:spLocks noChangeArrowheads="1"/>
            </p:cNvSpPr>
            <p:nvPr/>
          </p:nvSpPr>
          <p:spPr bwMode="gray">
            <a:xfrm>
              <a:off x="2214" y="1265"/>
              <a:ext cx="439" cy="155"/>
            </a:xfrm>
            <a:prstGeom prst="rect">
              <a:avLst/>
            </a:prstGeom>
            <a:noFill/>
            <a:ln>
              <a:noFill/>
            </a:ln>
            <a:effectLst/>
            <a:extLst>
              <a:ext uri="{909E8E84-426E-40DD-AFC4-6F175D3DCCD1}">
                <a14:hiddenFill xmlns:a14="http://schemas.microsoft.com/office/drawing/2010/main">
                  <a:gradFill rotWithShape="1">
                    <a:gsLst>
                      <a:gs pos="0">
                        <a:srgbClr val="B94646"/>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1000" b="1" dirty="0">
                  <a:solidFill>
                    <a:srgbClr val="000000"/>
                  </a:solidFill>
                  <a:latin typeface="+mj-lt"/>
                  <a:ea typeface="宋体" panose="02010600030101010101" pitchFamily="2" charset="-122"/>
                </a:rPr>
                <a:t>特殊行业</a:t>
              </a:r>
            </a:p>
          </p:txBody>
        </p:sp>
      </p:grpSp>
      <p:grpSp>
        <p:nvGrpSpPr>
          <p:cNvPr id="17422" name="Group 98"/>
          <p:cNvGrpSpPr>
            <a:grpSpLocks/>
          </p:cNvGrpSpPr>
          <p:nvPr/>
        </p:nvGrpSpPr>
        <p:grpSpPr bwMode="auto">
          <a:xfrm>
            <a:off x="5514676" y="3858600"/>
            <a:ext cx="1146175" cy="1385888"/>
            <a:chOff x="2064" y="1008"/>
            <a:chExt cx="722" cy="873"/>
          </a:xfrm>
        </p:grpSpPr>
        <p:sp>
          <p:nvSpPr>
            <p:cNvPr id="17475" name="Oval 99"/>
            <p:cNvSpPr>
              <a:spLocks noChangeArrowheads="1"/>
            </p:cNvSpPr>
            <p:nvPr/>
          </p:nvSpPr>
          <p:spPr bwMode="gray">
            <a:xfrm>
              <a:off x="2064" y="1008"/>
              <a:ext cx="722" cy="727"/>
            </a:xfrm>
            <a:prstGeom prst="ellipse">
              <a:avLst/>
            </a:prstGeom>
            <a:solidFill>
              <a:srgbClr val="EAEAEA">
                <a:alpha val="50195"/>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nvGrpSpPr>
            <p:cNvPr id="17476" name="Group 100"/>
            <p:cNvGrpSpPr>
              <a:grpSpLocks/>
            </p:cNvGrpSpPr>
            <p:nvPr/>
          </p:nvGrpSpPr>
          <p:grpSpPr bwMode="auto">
            <a:xfrm>
              <a:off x="2085" y="1031"/>
              <a:ext cx="680" cy="850"/>
              <a:chOff x="3973" y="1592"/>
              <a:chExt cx="931" cy="1164"/>
            </a:xfrm>
          </p:grpSpPr>
          <p:pic>
            <p:nvPicPr>
              <p:cNvPr id="17489" name="Picture 101"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90" name="Oval 102"/>
              <p:cNvSpPr>
                <a:spLocks noChangeArrowheads="1"/>
              </p:cNvSpPr>
              <p:nvPr/>
            </p:nvSpPr>
            <p:spPr bwMode="gray">
              <a:xfrm>
                <a:off x="3973" y="1592"/>
                <a:ext cx="931" cy="937"/>
              </a:xfrm>
              <a:prstGeom prst="ellipse">
                <a:avLst/>
              </a:prstGeom>
              <a:solidFill>
                <a:schemeClr val="bg2">
                  <a:alpha val="50195"/>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pic>
            <p:nvPicPr>
              <p:cNvPr id="17491" name="Picture 103" descr="light_shadow1"/>
              <p:cNvPicPr>
                <a:picLocks noChangeAspect="1" noChangeArrowheads="1"/>
              </p:cNvPicPr>
              <p:nvPr/>
            </p:nvPicPr>
            <p:blipFill>
              <a:blip r:embed="rId3">
                <a:extLst>
                  <a:ext uri="{28A0092B-C50C-407E-A947-70E740481C1C}">
                    <a14:useLocalDpi xmlns:a14="http://schemas.microsoft.com/office/drawing/2010/main" val="0"/>
                  </a:ext>
                </a:extLst>
              </a:blip>
              <a:srcRect t="14285"/>
              <a:stretch>
                <a:fillRect/>
              </a:stretch>
            </p:blipFill>
            <p:spPr bwMode="gray">
              <a:xfrm>
                <a:off x="3984" y="1632"/>
                <a:ext cx="68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92" name="Group 104"/>
              <p:cNvGrpSpPr>
                <a:grpSpLocks/>
              </p:cNvGrpSpPr>
              <p:nvPr/>
            </p:nvGrpSpPr>
            <p:grpSpPr bwMode="auto">
              <a:xfrm rot="-3733502" flipH="1" flipV="1">
                <a:off x="4256" y="2247"/>
                <a:ext cx="820" cy="198"/>
                <a:chOff x="2532" y="1051"/>
                <a:chExt cx="893" cy="246"/>
              </a:xfrm>
            </p:grpSpPr>
            <p:grpSp>
              <p:nvGrpSpPr>
                <p:cNvPr id="17493" name="Group 105"/>
                <p:cNvGrpSpPr>
                  <a:grpSpLocks/>
                </p:cNvGrpSpPr>
                <p:nvPr/>
              </p:nvGrpSpPr>
              <p:grpSpPr bwMode="auto">
                <a:xfrm>
                  <a:off x="2532" y="1051"/>
                  <a:ext cx="743" cy="185"/>
                  <a:chOff x="1565" y="2568"/>
                  <a:chExt cx="1118" cy="279"/>
                </a:xfrm>
              </p:grpSpPr>
              <p:sp>
                <p:nvSpPr>
                  <p:cNvPr id="17499" name="AutoShape 106"/>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00" name="AutoShape 107"/>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01" name="AutoShape 108"/>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502" name="AutoShape 109"/>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nvGrpSpPr>
                <p:cNvPr id="17494" name="Group 110"/>
                <p:cNvGrpSpPr>
                  <a:grpSpLocks/>
                </p:cNvGrpSpPr>
                <p:nvPr/>
              </p:nvGrpSpPr>
              <p:grpSpPr bwMode="auto">
                <a:xfrm rot="1353540">
                  <a:off x="2682" y="1111"/>
                  <a:ext cx="743" cy="186"/>
                  <a:chOff x="1565" y="2568"/>
                  <a:chExt cx="1118" cy="279"/>
                </a:xfrm>
              </p:grpSpPr>
              <p:sp>
                <p:nvSpPr>
                  <p:cNvPr id="17495" name="AutoShape 111"/>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96" name="AutoShape 112"/>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97" name="AutoShape 113"/>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98" name="AutoShape 114"/>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grpSp>
        <p:grpSp>
          <p:nvGrpSpPr>
            <p:cNvPr id="17477" name="Group 115"/>
            <p:cNvGrpSpPr>
              <a:grpSpLocks/>
            </p:cNvGrpSpPr>
            <p:nvPr/>
          </p:nvGrpSpPr>
          <p:grpSpPr bwMode="auto">
            <a:xfrm rot="-3733502" flipH="1" flipV="1">
              <a:off x="2362" y="1505"/>
              <a:ext cx="527" cy="128"/>
              <a:chOff x="2532" y="1051"/>
              <a:chExt cx="893" cy="246"/>
            </a:xfrm>
          </p:grpSpPr>
          <p:grpSp>
            <p:nvGrpSpPr>
              <p:cNvPr id="17479" name="Group 116"/>
              <p:cNvGrpSpPr>
                <a:grpSpLocks/>
              </p:cNvGrpSpPr>
              <p:nvPr/>
            </p:nvGrpSpPr>
            <p:grpSpPr bwMode="auto">
              <a:xfrm>
                <a:off x="2532" y="1051"/>
                <a:ext cx="743" cy="185"/>
                <a:chOff x="1565" y="2568"/>
                <a:chExt cx="1118" cy="279"/>
              </a:xfrm>
            </p:grpSpPr>
            <p:sp>
              <p:nvSpPr>
                <p:cNvPr id="17485" name="AutoShape 117"/>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86" name="AutoShape 118"/>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87" name="AutoShape 119"/>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88" name="AutoShape 120"/>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nvGrpSpPr>
              <p:cNvPr id="17480" name="Group 121"/>
              <p:cNvGrpSpPr>
                <a:grpSpLocks/>
              </p:cNvGrpSpPr>
              <p:nvPr/>
            </p:nvGrpSpPr>
            <p:grpSpPr bwMode="auto">
              <a:xfrm rot="1353540">
                <a:off x="2682" y="1111"/>
                <a:ext cx="743" cy="186"/>
                <a:chOff x="1565" y="2568"/>
                <a:chExt cx="1118" cy="279"/>
              </a:xfrm>
            </p:grpSpPr>
            <p:sp>
              <p:nvSpPr>
                <p:cNvPr id="17481" name="AutoShape 122"/>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82" name="AutoShape 123"/>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83" name="AutoShape 124"/>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84" name="AutoShape 125"/>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sp>
          <p:nvSpPr>
            <p:cNvPr id="17478" name="Rectangle 126"/>
            <p:cNvSpPr>
              <a:spLocks noChangeArrowheads="1"/>
            </p:cNvSpPr>
            <p:nvPr/>
          </p:nvSpPr>
          <p:spPr bwMode="gray">
            <a:xfrm>
              <a:off x="2261" y="1297"/>
              <a:ext cx="359" cy="155"/>
            </a:xfrm>
            <a:prstGeom prst="rect">
              <a:avLst/>
            </a:prstGeom>
            <a:noFill/>
            <a:ln>
              <a:noFill/>
            </a:ln>
            <a:effectLst/>
            <a:extLst>
              <a:ext uri="{909E8E84-426E-40DD-AFC4-6F175D3DCCD1}">
                <a14:hiddenFill xmlns:a14="http://schemas.microsoft.com/office/drawing/2010/main">
                  <a:gradFill rotWithShape="1">
                    <a:gsLst>
                      <a:gs pos="0">
                        <a:srgbClr val="B94646"/>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1000" b="1" dirty="0">
                  <a:solidFill>
                    <a:srgbClr val="000000"/>
                  </a:solidFill>
                  <a:latin typeface="+mj-lt"/>
                  <a:ea typeface="宋体" panose="02010600030101010101" pitchFamily="2" charset="-122"/>
                </a:rPr>
                <a:t>研究所</a:t>
              </a:r>
            </a:p>
          </p:txBody>
        </p:sp>
      </p:grpSp>
      <p:grpSp>
        <p:nvGrpSpPr>
          <p:cNvPr id="17423" name="Group 127"/>
          <p:cNvGrpSpPr>
            <a:grpSpLocks/>
          </p:cNvGrpSpPr>
          <p:nvPr/>
        </p:nvGrpSpPr>
        <p:grpSpPr bwMode="auto">
          <a:xfrm>
            <a:off x="5465043" y="1558265"/>
            <a:ext cx="1146175" cy="1384300"/>
            <a:chOff x="2064" y="1008"/>
            <a:chExt cx="722" cy="872"/>
          </a:xfrm>
        </p:grpSpPr>
        <p:sp>
          <p:nvSpPr>
            <p:cNvPr id="17447" name="Oval 128"/>
            <p:cNvSpPr>
              <a:spLocks noChangeArrowheads="1"/>
            </p:cNvSpPr>
            <p:nvPr/>
          </p:nvSpPr>
          <p:spPr bwMode="gray">
            <a:xfrm>
              <a:off x="2064" y="1008"/>
              <a:ext cx="722" cy="727"/>
            </a:xfrm>
            <a:prstGeom prst="ellipse">
              <a:avLst/>
            </a:prstGeom>
            <a:solidFill>
              <a:srgbClr val="EAEAEA">
                <a:alpha val="50195"/>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nvGrpSpPr>
            <p:cNvPr id="17448" name="Group 129"/>
            <p:cNvGrpSpPr>
              <a:grpSpLocks/>
            </p:cNvGrpSpPr>
            <p:nvPr/>
          </p:nvGrpSpPr>
          <p:grpSpPr bwMode="auto">
            <a:xfrm>
              <a:off x="2086" y="1031"/>
              <a:ext cx="680" cy="849"/>
              <a:chOff x="3975" y="1593"/>
              <a:chExt cx="931" cy="1163"/>
            </a:xfrm>
          </p:grpSpPr>
          <p:pic>
            <p:nvPicPr>
              <p:cNvPr id="17461" name="Picture 130"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62" name="Oval 131"/>
              <p:cNvSpPr>
                <a:spLocks noChangeArrowheads="1"/>
              </p:cNvSpPr>
              <p:nvPr/>
            </p:nvSpPr>
            <p:spPr bwMode="gray">
              <a:xfrm>
                <a:off x="3975" y="1593"/>
                <a:ext cx="931" cy="937"/>
              </a:xfrm>
              <a:prstGeom prst="ellipse">
                <a:avLst/>
              </a:prstGeom>
              <a:solidFill>
                <a:schemeClr val="folHlink">
                  <a:alpha val="50195"/>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pic>
            <p:nvPicPr>
              <p:cNvPr id="17463" name="Picture 132" descr="light_shadow1"/>
              <p:cNvPicPr>
                <a:picLocks noChangeAspect="1" noChangeArrowheads="1"/>
              </p:cNvPicPr>
              <p:nvPr/>
            </p:nvPicPr>
            <p:blipFill>
              <a:blip r:embed="rId3">
                <a:extLst>
                  <a:ext uri="{28A0092B-C50C-407E-A947-70E740481C1C}">
                    <a14:useLocalDpi xmlns:a14="http://schemas.microsoft.com/office/drawing/2010/main" val="0"/>
                  </a:ext>
                </a:extLst>
              </a:blip>
              <a:srcRect t="14285"/>
              <a:stretch>
                <a:fillRect/>
              </a:stretch>
            </p:blipFill>
            <p:spPr bwMode="gray">
              <a:xfrm>
                <a:off x="3984" y="1632"/>
                <a:ext cx="68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64" name="Group 133"/>
              <p:cNvGrpSpPr>
                <a:grpSpLocks/>
              </p:cNvGrpSpPr>
              <p:nvPr/>
            </p:nvGrpSpPr>
            <p:grpSpPr bwMode="auto">
              <a:xfrm rot="-3733502" flipH="1" flipV="1">
                <a:off x="4256" y="2247"/>
                <a:ext cx="820" cy="198"/>
                <a:chOff x="2532" y="1051"/>
                <a:chExt cx="893" cy="246"/>
              </a:xfrm>
            </p:grpSpPr>
            <p:grpSp>
              <p:nvGrpSpPr>
                <p:cNvPr id="17465" name="Group 134"/>
                <p:cNvGrpSpPr>
                  <a:grpSpLocks/>
                </p:cNvGrpSpPr>
                <p:nvPr/>
              </p:nvGrpSpPr>
              <p:grpSpPr bwMode="auto">
                <a:xfrm>
                  <a:off x="2532" y="1051"/>
                  <a:ext cx="743" cy="185"/>
                  <a:chOff x="1565" y="2568"/>
                  <a:chExt cx="1118" cy="279"/>
                </a:xfrm>
              </p:grpSpPr>
              <p:sp>
                <p:nvSpPr>
                  <p:cNvPr id="17471" name="AutoShape 135"/>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72" name="AutoShape 136"/>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73" name="AutoShape 137"/>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74" name="AutoShape 138"/>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nvGrpSpPr>
                <p:cNvPr id="17466" name="Group 139"/>
                <p:cNvGrpSpPr>
                  <a:grpSpLocks/>
                </p:cNvGrpSpPr>
                <p:nvPr/>
              </p:nvGrpSpPr>
              <p:grpSpPr bwMode="auto">
                <a:xfrm rot="1353540">
                  <a:off x="2682" y="1111"/>
                  <a:ext cx="743" cy="186"/>
                  <a:chOff x="1565" y="2568"/>
                  <a:chExt cx="1118" cy="279"/>
                </a:xfrm>
              </p:grpSpPr>
              <p:sp>
                <p:nvSpPr>
                  <p:cNvPr id="17467" name="AutoShape 140"/>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68" name="AutoShape 141"/>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69" name="AutoShape 142"/>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70" name="AutoShape 143"/>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grpSp>
        <p:grpSp>
          <p:nvGrpSpPr>
            <p:cNvPr id="17449" name="Group 144"/>
            <p:cNvGrpSpPr>
              <a:grpSpLocks/>
            </p:cNvGrpSpPr>
            <p:nvPr/>
          </p:nvGrpSpPr>
          <p:grpSpPr bwMode="auto">
            <a:xfrm rot="-3733502" flipH="1" flipV="1">
              <a:off x="2362" y="1505"/>
              <a:ext cx="527" cy="128"/>
              <a:chOff x="2532" y="1051"/>
              <a:chExt cx="893" cy="246"/>
            </a:xfrm>
          </p:grpSpPr>
          <p:grpSp>
            <p:nvGrpSpPr>
              <p:cNvPr id="17451" name="Group 145"/>
              <p:cNvGrpSpPr>
                <a:grpSpLocks/>
              </p:cNvGrpSpPr>
              <p:nvPr/>
            </p:nvGrpSpPr>
            <p:grpSpPr bwMode="auto">
              <a:xfrm>
                <a:off x="2532" y="1051"/>
                <a:ext cx="743" cy="185"/>
                <a:chOff x="1565" y="2568"/>
                <a:chExt cx="1118" cy="279"/>
              </a:xfrm>
            </p:grpSpPr>
            <p:sp>
              <p:nvSpPr>
                <p:cNvPr id="17457" name="AutoShape 146"/>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58" name="AutoShape 147"/>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59" name="AutoShape 148"/>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60" name="AutoShape 149"/>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nvGrpSpPr>
              <p:cNvPr id="17452" name="Group 150"/>
              <p:cNvGrpSpPr>
                <a:grpSpLocks/>
              </p:cNvGrpSpPr>
              <p:nvPr/>
            </p:nvGrpSpPr>
            <p:grpSpPr bwMode="auto">
              <a:xfrm rot="1353540">
                <a:off x="2682" y="1111"/>
                <a:ext cx="743" cy="186"/>
                <a:chOff x="1565" y="2568"/>
                <a:chExt cx="1118" cy="279"/>
              </a:xfrm>
            </p:grpSpPr>
            <p:sp>
              <p:nvSpPr>
                <p:cNvPr id="17453" name="AutoShape 151"/>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54" name="AutoShape 152"/>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55" name="AutoShape 153"/>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56" name="AutoShape 154"/>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sp>
          <p:nvSpPr>
            <p:cNvPr id="17450" name="Rectangle 155"/>
            <p:cNvSpPr>
              <a:spLocks noChangeArrowheads="1"/>
            </p:cNvSpPr>
            <p:nvPr/>
          </p:nvSpPr>
          <p:spPr bwMode="gray">
            <a:xfrm>
              <a:off x="2307" y="1224"/>
              <a:ext cx="278" cy="252"/>
            </a:xfrm>
            <a:prstGeom prst="rect">
              <a:avLst/>
            </a:prstGeom>
            <a:noFill/>
            <a:ln>
              <a:noFill/>
            </a:ln>
            <a:effectLst/>
            <a:extLst>
              <a:ext uri="{909E8E84-426E-40DD-AFC4-6F175D3DCCD1}">
                <a14:hiddenFill xmlns:a14="http://schemas.microsoft.com/office/drawing/2010/main">
                  <a:gradFill rotWithShape="1">
                    <a:gsLst>
                      <a:gs pos="0">
                        <a:srgbClr val="B94646"/>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1000" b="1" dirty="0">
                  <a:solidFill>
                    <a:srgbClr val="000000"/>
                  </a:solidFill>
                  <a:latin typeface="+mj-lt"/>
                  <a:ea typeface="宋体" panose="02010600030101010101" pitchFamily="2" charset="-122"/>
                </a:rPr>
                <a:t>学校</a:t>
              </a:r>
              <a:br>
                <a:rPr lang="zh-CN" altLang="en-US" sz="1000" b="1" dirty="0">
                  <a:solidFill>
                    <a:srgbClr val="000000"/>
                  </a:solidFill>
                  <a:latin typeface="+mj-lt"/>
                  <a:ea typeface="宋体" panose="02010600030101010101" pitchFamily="2" charset="-122"/>
                </a:rPr>
              </a:br>
              <a:r>
                <a:rPr lang="zh-CN" altLang="en-US" sz="1000" b="1" dirty="0">
                  <a:solidFill>
                    <a:srgbClr val="000000"/>
                  </a:solidFill>
                  <a:latin typeface="+mj-lt"/>
                  <a:ea typeface="宋体" panose="02010600030101010101" pitchFamily="2" charset="-122"/>
                </a:rPr>
                <a:t>科研</a:t>
              </a:r>
            </a:p>
          </p:txBody>
        </p:sp>
      </p:grpSp>
      <p:grpSp>
        <p:nvGrpSpPr>
          <p:cNvPr id="17424" name="Group 156"/>
          <p:cNvGrpSpPr>
            <a:grpSpLocks/>
          </p:cNvGrpSpPr>
          <p:nvPr/>
        </p:nvGrpSpPr>
        <p:grpSpPr bwMode="auto">
          <a:xfrm rot="4976862" flipH="1">
            <a:off x="4321043" y="3250098"/>
            <a:ext cx="909482" cy="875162"/>
            <a:chOff x="1945" y="1113"/>
            <a:chExt cx="204" cy="196"/>
          </a:xfrm>
        </p:grpSpPr>
        <p:pic>
          <p:nvPicPr>
            <p:cNvPr id="17432" name="Picture 157" descr="circule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flipH="1">
              <a:off x="1961" y="1124"/>
              <a:ext cx="17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622" name="Oval 158"/>
            <p:cNvSpPr>
              <a:spLocks noChangeArrowheads="1"/>
            </p:cNvSpPr>
            <p:nvPr/>
          </p:nvSpPr>
          <p:spPr bwMode="gray">
            <a:xfrm flipH="1">
              <a:off x="1962" y="1124"/>
              <a:ext cx="173" cy="172"/>
            </a:xfrm>
            <a:prstGeom prst="ellipse">
              <a:avLst/>
            </a:prstGeom>
            <a:gradFill rotWithShape="1">
              <a:gsLst>
                <a:gs pos="0">
                  <a:schemeClr val="bg2">
                    <a:gamma/>
                    <a:shade val="46275"/>
                    <a:invGamma/>
                  </a:schemeClr>
                </a:gs>
                <a:gs pos="50000">
                  <a:schemeClr val="bg2">
                    <a:alpha val="50000"/>
                  </a:schemeClr>
                </a:gs>
                <a:gs pos="100000">
                  <a:schemeClr val="bg2">
                    <a:gamma/>
                    <a:shade val="46275"/>
                    <a:invGamma/>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zh-CN" altLang="en-US">
                <a:latin typeface="+mj-lt"/>
                <a:ea typeface="宋体" panose="02010600030101010101" pitchFamily="2" charset="-122"/>
              </a:endParaRPr>
            </a:p>
          </p:txBody>
        </p:sp>
        <p:grpSp>
          <p:nvGrpSpPr>
            <p:cNvPr id="17434" name="Group 159"/>
            <p:cNvGrpSpPr>
              <a:grpSpLocks/>
            </p:cNvGrpSpPr>
            <p:nvPr/>
          </p:nvGrpSpPr>
          <p:grpSpPr bwMode="auto">
            <a:xfrm rot="1297425" flipV="1">
              <a:off x="1971" y="1258"/>
              <a:ext cx="151" cy="37"/>
              <a:chOff x="2532" y="1051"/>
              <a:chExt cx="893" cy="246"/>
            </a:xfrm>
          </p:grpSpPr>
          <p:grpSp>
            <p:nvGrpSpPr>
              <p:cNvPr id="17437" name="Group 160"/>
              <p:cNvGrpSpPr>
                <a:grpSpLocks/>
              </p:cNvGrpSpPr>
              <p:nvPr/>
            </p:nvGrpSpPr>
            <p:grpSpPr bwMode="auto">
              <a:xfrm>
                <a:off x="2532" y="1051"/>
                <a:ext cx="743" cy="185"/>
                <a:chOff x="1565" y="2568"/>
                <a:chExt cx="1118" cy="279"/>
              </a:xfrm>
            </p:grpSpPr>
            <p:sp>
              <p:nvSpPr>
                <p:cNvPr id="17443" name="AutoShape 161"/>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44" name="AutoShape 162"/>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45" name="AutoShape 163"/>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46" name="AutoShape 164"/>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nvGrpSpPr>
              <p:cNvPr id="17438" name="Group 165"/>
              <p:cNvGrpSpPr>
                <a:grpSpLocks/>
              </p:cNvGrpSpPr>
              <p:nvPr/>
            </p:nvGrpSpPr>
            <p:grpSpPr bwMode="auto">
              <a:xfrm rot="1353540">
                <a:off x="2682" y="1111"/>
                <a:ext cx="743" cy="186"/>
                <a:chOff x="1565" y="2568"/>
                <a:chExt cx="1118" cy="279"/>
              </a:xfrm>
            </p:grpSpPr>
            <p:sp>
              <p:nvSpPr>
                <p:cNvPr id="17439" name="AutoShape 166"/>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40" name="AutoShape 167"/>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41" name="AutoShape 168"/>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sp>
              <p:nvSpPr>
                <p:cNvPr id="17442" name="AutoShape 169"/>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grpSp>
        </p:grpSp>
        <p:sp>
          <p:nvSpPr>
            <p:cNvPr id="17435" name="Arc 170"/>
            <p:cNvSpPr>
              <a:spLocks/>
            </p:cNvSpPr>
            <p:nvPr/>
          </p:nvSpPr>
          <p:spPr bwMode="gray">
            <a:xfrm rot="3847716">
              <a:off x="1949" y="1109"/>
              <a:ext cx="196" cy="204"/>
            </a:xfrm>
            <a:custGeom>
              <a:avLst/>
              <a:gdLst>
                <a:gd name="T0" fmla="*/ 0 w 43200"/>
                <a:gd name="T1" fmla="*/ 1 h 43155"/>
                <a:gd name="T2" fmla="*/ 0 w 43200"/>
                <a:gd name="T3" fmla="*/ 1 h 43155"/>
                <a:gd name="T4" fmla="*/ 0 w 43200"/>
                <a:gd name="T5" fmla="*/ 0 h 43155"/>
                <a:gd name="T6" fmla="*/ 0 60000 65536"/>
                <a:gd name="T7" fmla="*/ 0 60000 65536"/>
                <a:gd name="T8" fmla="*/ 0 60000 65536"/>
              </a:gdLst>
              <a:ahLst/>
              <a:cxnLst>
                <a:cxn ang="T6">
                  <a:pos x="T0" y="T1"/>
                </a:cxn>
                <a:cxn ang="T7">
                  <a:pos x="T2" y="T3"/>
                </a:cxn>
                <a:cxn ang="T8">
                  <a:pos x="T4" y="T5"/>
                </a:cxn>
              </a:cxnLst>
              <a:rect l="0" t="0" r="r" b="b"/>
              <a:pathLst>
                <a:path w="43200" h="43155" fill="none" extrusionOk="0">
                  <a:moveTo>
                    <a:pt x="3603" y="33544"/>
                  </a:moveTo>
                  <a:cubicBezTo>
                    <a:pt x="1253" y="30004"/>
                    <a:pt x="0" y="25849"/>
                    <a:pt x="0" y="21600"/>
                  </a:cubicBezTo>
                  <a:cubicBezTo>
                    <a:pt x="0" y="9670"/>
                    <a:pt x="9670" y="0"/>
                    <a:pt x="21600" y="0"/>
                  </a:cubicBezTo>
                  <a:cubicBezTo>
                    <a:pt x="33529" y="0"/>
                    <a:pt x="43200" y="9670"/>
                    <a:pt x="43200" y="21600"/>
                  </a:cubicBezTo>
                  <a:cubicBezTo>
                    <a:pt x="43200" y="32987"/>
                    <a:pt x="34359" y="42418"/>
                    <a:pt x="22995" y="43154"/>
                  </a:cubicBezTo>
                </a:path>
                <a:path w="43200" h="43155" stroke="0" extrusionOk="0">
                  <a:moveTo>
                    <a:pt x="3603" y="33544"/>
                  </a:moveTo>
                  <a:cubicBezTo>
                    <a:pt x="1253" y="30004"/>
                    <a:pt x="0" y="25849"/>
                    <a:pt x="0" y="21600"/>
                  </a:cubicBezTo>
                  <a:cubicBezTo>
                    <a:pt x="0" y="9670"/>
                    <a:pt x="9670" y="0"/>
                    <a:pt x="21600" y="0"/>
                  </a:cubicBezTo>
                  <a:cubicBezTo>
                    <a:pt x="33529" y="0"/>
                    <a:pt x="43200" y="9670"/>
                    <a:pt x="43200" y="21600"/>
                  </a:cubicBezTo>
                  <a:cubicBezTo>
                    <a:pt x="43200" y="32987"/>
                    <a:pt x="34359" y="42418"/>
                    <a:pt x="22995" y="43154"/>
                  </a:cubicBezTo>
                  <a:lnTo>
                    <a:pt x="21600" y="21600"/>
                  </a:lnTo>
                  <a:lnTo>
                    <a:pt x="3603" y="33544"/>
                  </a:lnTo>
                  <a:close/>
                </a:path>
              </a:pathLst>
            </a:custGeom>
            <a:noFill/>
            <a:ln w="12700">
              <a:solidFill>
                <a:srgbClr val="000000"/>
              </a:solidFill>
              <a:prstDash val="sysDot"/>
              <a:round/>
              <a:headEnd/>
              <a:tailEnd type="triangle" w="sm" len="sm"/>
            </a:ln>
            <a:effectLst/>
            <a:extLst>
              <a:ext uri="{909E8E84-426E-40DD-AFC4-6F175D3DCCD1}">
                <a14:hiddenFill xmlns:a14="http://schemas.microsoft.com/office/drawing/2010/main">
                  <a:solidFill>
                    <a:srgbClr val="00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lt"/>
              </a:endParaRPr>
            </a:p>
          </p:txBody>
        </p:sp>
        <p:pic>
          <p:nvPicPr>
            <p:cNvPr id="17436" name="Picture 171" descr="light_shadow1"/>
            <p:cNvPicPr>
              <a:picLocks noChangeAspect="1" noChangeArrowheads="1"/>
            </p:cNvPicPr>
            <p:nvPr/>
          </p:nvPicPr>
          <p:blipFill>
            <a:blip r:embed="rId5">
              <a:extLst>
                <a:ext uri="{28A0092B-C50C-407E-A947-70E740481C1C}">
                  <a14:useLocalDpi xmlns:a14="http://schemas.microsoft.com/office/drawing/2010/main" val="0"/>
                </a:ext>
              </a:extLst>
            </a:blip>
            <a:srcRect t="23740"/>
            <a:stretch>
              <a:fillRect/>
            </a:stretch>
          </p:blipFill>
          <p:spPr bwMode="gray">
            <a:xfrm rot="2569845" flipH="1">
              <a:off x="2015" y="1139"/>
              <a:ext cx="129"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25" name="AutoShape 172"/>
          <p:cNvSpPr>
            <a:spLocks/>
          </p:cNvSpPr>
          <p:nvPr/>
        </p:nvSpPr>
        <p:spPr bwMode="auto">
          <a:xfrm>
            <a:off x="7058945" y="1439827"/>
            <a:ext cx="1761948" cy="1250199"/>
          </a:xfrm>
          <a:prstGeom prst="accentCallout2">
            <a:avLst>
              <a:gd name="adj1" fmla="val 7894"/>
              <a:gd name="adj2" fmla="val -1106"/>
              <a:gd name="adj3" fmla="val 7894"/>
              <a:gd name="adj4" fmla="val -9819"/>
              <a:gd name="adj5" fmla="val 34833"/>
              <a:gd name="adj6" fmla="val -29288"/>
            </a:avLst>
          </a:prstGeom>
          <a:solidFill>
            <a:srgbClr val="A4CFF5"/>
          </a:solidFill>
          <a:ln w="19050">
            <a:solidFill>
              <a:schemeClr val="folHlink"/>
            </a:solidFill>
            <a:miter lim="800000"/>
            <a:headEnd/>
            <a:tailEnd type="diamond" w="med" len="med"/>
          </a:ln>
          <a:effectLst/>
          <a:extLst/>
        </p:spPr>
        <p:txBody>
          <a:bodyPr anchor="ct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a:spcBef>
                <a:spcPct val="0"/>
              </a:spcBef>
              <a:buFontTx/>
              <a:buNone/>
            </a:pPr>
            <a:r>
              <a:rPr lang="en-US" altLang="zh-CN" sz="1200" dirty="0">
                <a:solidFill>
                  <a:srgbClr val="000000"/>
                </a:solidFill>
                <a:latin typeface="+mj-lt"/>
                <a:ea typeface="宋体" panose="02010600030101010101" pitchFamily="2" charset="-122"/>
              </a:rPr>
              <a:t>1.</a:t>
            </a:r>
            <a:r>
              <a:rPr lang="zh-CN" altLang="en-US" sz="1200" dirty="0">
                <a:solidFill>
                  <a:srgbClr val="000000"/>
                </a:solidFill>
                <a:latin typeface="+mj-lt"/>
                <a:ea typeface="宋体" panose="02010600030101010101" pitchFamily="2" charset="-122"/>
              </a:rPr>
              <a:t>表面活性剂 </a:t>
            </a:r>
          </a:p>
          <a:p>
            <a:pPr marL="0">
              <a:spcBef>
                <a:spcPct val="0"/>
              </a:spcBef>
              <a:buFontTx/>
              <a:buNone/>
            </a:pPr>
            <a:r>
              <a:rPr lang="zh-CN" altLang="en-US" sz="1200" dirty="0">
                <a:solidFill>
                  <a:srgbClr val="000000"/>
                </a:solidFill>
                <a:latin typeface="+mj-lt"/>
                <a:ea typeface="宋体" panose="02010600030101010101" pitchFamily="2" charset="-122"/>
              </a:rPr>
              <a:t>   表面张力仪</a:t>
            </a:r>
          </a:p>
          <a:p>
            <a:pPr marL="0">
              <a:spcBef>
                <a:spcPct val="0"/>
              </a:spcBef>
              <a:buFontTx/>
              <a:buNone/>
            </a:pPr>
            <a:r>
              <a:rPr lang="en-US" altLang="zh-CN" sz="1200" dirty="0">
                <a:solidFill>
                  <a:srgbClr val="000000"/>
                </a:solidFill>
                <a:latin typeface="+mj-lt"/>
                <a:ea typeface="宋体" panose="02010600030101010101" pitchFamily="2" charset="-122"/>
              </a:rPr>
              <a:t>2.</a:t>
            </a:r>
            <a:r>
              <a:rPr lang="zh-CN" altLang="en-US" sz="1200" dirty="0">
                <a:solidFill>
                  <a:srgbClr val="000000"/>
                </a:solidFill>
                <a:latin typeface="+mj-lt"/>
                <a:ea typeface="宋体" panose="02010600030101010101" pitchFamily="2" charset="-122"/>
              </a:rPr>
              <a:t>石油学院 </a:t>
            </a:r>
          </a:p>
          <a:p>
            <a:pPr marL="0">
              <a:spcBef>
                <a:spcPct val="0"/>
              </a:spcBef>
              <a:buFontTx/>
              <a:buNone/>
            </a:pPr>
            <a:r>
              <a:rPr lang="zh-CN" altLang="en-US" sz="1200" dirty="0">
                <a:solidFill>
                  <a:srgbClr val="000000"/>
                </a:solidFill>
                <a:latin typeface="+mj-lt"/>
                <a:ea typeface="宋体" panose="02010600030101010101" pitchFamily="2" charset="-122"/>
              </a:rPr>
              <a:t>   油田应用的仪器 </a:t>
            </a:r>
          </a:p>
          <a:p>
            <a:pPr marL="0">
              <a:spcBef>
                <a:spcPct val="0"/>
              </a:spcBef>
              <a:buFontTx/>
              <a:buNone/>
            </a:pPr>
            <a:r>
              <a:rPr lang="en-US" altLang="zh-CN" sz="1200" dirty="0">
                <a:solidFill>
                  <a:srgbClr val="000000"/>
                </a:solidFill>
                <a:latin typeface="+mj-lt"/>
                <a:ea typeface="宋体" panose="02010600030101010101" pitchFamily="2" charset="-122"/>
              </a:rPr>
              <a:t>3. </a:t>
            </a:r>
            <a:r>
              <a:rPr lang="zh-CN" altLang="en-US" sz="1200" dirty="0">
                <a:solidFill>
                  <a:srgbClr val="000000"/>
                </a:solidFill>
                <a:latin typeface="+mj-lt"/>
                <a:ea typeface="宋体" panose="02010600030101010101" pitchFamily="2" charset="-122"/>
              </a:rPr>
              <a:t>仿生、纳米材料研究</a:t>
            </a:r>
          </a:p>
          <a:p>
            <a:pPr marL="0">
              <a:spcBef>
                <a:spcPct val="0"/>
              </a:spcBef>
              <a:buFontTx/>
              <a:buNone/>
            </a:pPr>
            <a:r>
              <a:rPr lang="zh-CN" altLang="en-US" sz="1200" dirty="0">
                <a:solidFill>
                  <a:srgbClr val="000000"/>
                </a:solidFill>
                <a:latin typeface="+mj-lt"/>
                <a:ea typeface="宋体" panose="02010600030101010101" pitchFamily="2" charset="-122"/>
              </a:rPr>
              <a:t>   光学接触角仪</a:t>
            </a:r>
          </a:p>
        </p:txBody>
      </p:sp>
      <p:sp>
        <p:nvSpPr>
          <p:cNvPr id="17426" name="AutoShape 173"/>
          <p:cNvSpPr>
            <a:spLocks/>
          </p:cNvSpPr>
          <p:nvPr/>
        </p:nvSpPr>
        <p:spPr bwMode="auto">
          <a:xfrm>
            <a:off x="7058945" y="3045199"/>
            <a:ext cx="1780255" cy="1238586"/>
          </a:xfrm>
          <a:prstGeom prst="accentCallout2">
            <a:avLst>
              <a:gd name="adj1" fmla="val 45041"/>
              <a:gd name="adj2" fmla="val -2457"/>
              <a:gd name="adj3" fmla="val 46434"/>
              <a:gd name="adj4" fmla="val -20737"/>
              <a:gd name="adj5" fmla="val 79212"/>
              <a:gd name="adj6" fmla="val -35366"/>
            </a:avLst>
          </a:prstGeom>
          <a:solidFill>
            <a:srgbClr val="B5B5B5"/>
          </a:solidFill>
          <a:ln w="19050">
            <a:solidFill>
              <a:schemeClr val="bg2"/>
            </a:solidFill>
            <a:miter lim="800000"/>
            <a:headEnd/>
            <a:tailEnd type="diamond" w="med" len="med"/>
          </a:ln>
          <a:effectLs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200" dirty="0">
                <a:solidFill>
                  <a:srgbClr val="000000"/>
                </a:solidFill>
                <a:latin typeface="+mj-lt"/>
                <a:ea typeface="宋体" panose="02010600030101010101" pitchFamily="2" charset="-122"/>
              </a:rPr>
              <a:t>1.</a:t>
            </a:r>
            <a:r>
              <a:rPr lang="zh-CN" altLang="en-US" sz="1200" dirty="0">
                <a:solidFill>
                  <a:srgbClr val="000000"/>
                </a:solidFill>
                <a:latin typeface="+mj-lt"/>
                <a:ea typeface="宋体" panose="02010600030101010101" pitchFamily="2" charset="-122"/>
              </a:rPr>
              <a:t>表面活性剂、油漆</a:t>
            </a:r>
          </a:p>
          <a:p>
            <a:pPr>
              <a:spcBef>
                <a:spcPct val="0"/>
              </a:spcBef>
              <a:buFontTx/>
              <a:buNone/>
            </a:pPr>
            <a:r>
              <a:rPr lang="en-US" altLang="zh-CN" sz="1200" dirty="0">
                <a:solidFill>
                  <a:srgbClr val="000000"/>
                </a:solidFill>
                <a:latin typeface="+mj-lt"/>
                <a:ea typeface="宋体" panose="02010600030101010101" pitchFamily="2" charset="-122"/>
              </a:rPr>
              <a:t>2.</a:t>
            </a:r>
            <a:r>
              <a:rPr lang="zh-CN" altLang="en-US" sz="1200" dirty="0">
                <a:solidFill>
                  <a:srgbClr val="000000"/>
                </a:solidFill>
                <a:latin typeface="+mj-lt"/>
                <a:ea typeface="宋体" panose="02010600030101010101" pitchFamily="2" charset="-122"/>
              </a:rPr>
              <a:t>纳米材料研究</a:t>
            </a:r>
          </a:p>
          <a:p>
            <a:pPr>
              <a:spcBef>
                <a:spcPct val="0"/>
              </a:spcBef>
              <a:buFontTx/>
              <a:buNone/>
            </a:pPr>
            <a:r>
              <a:rPr lang="en-US" altLang="zh-CN" sz="1200" dirty="0">
                <a:solidFill>
                  <a:srgbClr val="000000"/>
                </a:solidFill>
                <a:latin typeface="+mj-lt"/>
                <a:ea typeface="宋体" panose="02010600030101010101" pitchFamily="2" charset="-122"/>
              </a:rPr>
              <a:t>3.</a:t>
            </a:r>
            <a:r>
              <a:rPr lang="zh-CN" altLang="en-US" sz="1200" dirty="0">
                <a:solidFill>
                  <a:srgbClr val="000000"/>
                </a:solidFill>
                <a:latin typeface="+mj-lt"/>
                <a:ea typeface="宋体" panose="02010600030101010101" pitchFamily="2" charset="-122"/>
              </a:rPr>
              <a:t>石油相关行业分析</a:t>
            </a:r>
          </a:p>
          <a:p>
            <a:pPr>
              <a:spcBef>
                <a:spcPct val="0"/>
              </a:spcBef>
              <a:buFontTx/>
              <a:buNone/>
            </a:pPr>
            <a:r>
              <a:rPr lang="en-US" altLang="zh-CN" sz="1200" dirty="0">
                <a:solidFill>
                  <a:srgbClr val="000000"/>
                </a:solidFill>
                <a:latin typeface="+mj-lt"/>
                <a:ea typeface="宋体" panose="02010600030101010101" pitchFamily="2" charset="-122"/>
              </a:rPr>
              <a:t>4.</a:t>
            </a:r>
            <a:r>
              <a:rPr lang="zh-CN" altLang="en-US" sz="1200" dirty="0">
                <a:solidFill>
                  <a:srgbClr val="000000"/>
                </a:solidFill>
                <a:latin typeface="+mj-lt"/>
                <a:ea typeface="宋体" panose="02010600030101010101" pitchFamily="2" charset="-122"/>
              </a:rPr>
              <a:t>新材料研究 金属、功能陶瓷、硅酸盐等</a:t>
            </a:r>
          </a:p>
          <a:p>
            <a:pPr>
              <a:spcBef>
                <a:spcPct val="0"/>
              </a:spcBef>
              <a:buFontTx/>
              <a:buNone/>
            </a:pPr>
            <a:r>
              <a:rPr lang="en-US" altLang="zh-CN" sz="1200" dirty="0">
                <a:solidFill>
                  <a:srgbClr val="000000"/>
                </a:solidFill>
                <a:latin typeface="+mj-lt"/>
                <a:ea typeface="宋体" panose="02010600030101010101" pitchFamily="2" charset="-122"/>
              </a:rPr>
              <a:t>5.</a:t>
            </a:r>
            <a:r>
              <a:rPr lang="zh-CN" altLang="en-US" sz="1200" dirty="0">
                <a:solidFill>
                  <a:srgbClr val="000000"/>
                </a:solidFill>
                <a:latin typeface="+mj-lt"/>
                <a:ea typeface="宋体" panose="02010600030101010101" pitchFamily="2" charset="-122"/>
              </a:rPr>
              <a:t>仿生材料研究</a:t>
            </a:r>
          </a:p>
        </p:txBody>
      </p:sp>
      <p:sp>
        <p:nvSpPr>
          <p:cNvPr id="17427" name="AutoShape 174"/>
          <p:cNvSpPr>
            <a:spLocks/>
          </p:cNvSpPr>
          <p:nvPr/>
        </p:nvSpPr>
        <p:spPr bwMode="auto">
          <a:xfrm>
            <a:off x="255722" y="1443437"/>
            <a:ext cx="2762907" cy="1567658"/>
          </a:xfrm>
          <a:prstGeom prst="accentCallout2">
            <a:avLst>
              <a:gd name="adj1" fmla="val 9591"/>
              <a:gd name="adj2" fmla="val 100854"/>
              <a:gd name="adj3" fmla="val 9569"/>
              <a:gd name="adj4" fmla="val 110005"/>
              <a:gd name="adj5" fmla="val 40235"/>
              <a:gd name="adj6" fmla="val 114446"/>
            </a:avLst>
          </a:prstGeom>
          <a:solidFill>
            <a:srgbClr val="D9E8AD"/>
          </a:solidFill>
          <a:ln w="19050">
            <a:solidFill>
              <a:schemeClr val="hlink"/>
            </a:solidFill>
            <a:miter lim="800000"/>
            <a:headEnd/>
            <a:tailEnd type="diamond" w="med" len="med"/>
          </a:ln>
          <a:effectLst/>
          <a:extLst/>
        </p:spPr>
        <p:txBody>
          <a:bodyPr anchor="ct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zh-CN" altLang="en-US" sz="1200" dirty="0">
                <a:solidFill>
                  <a:srgbClr val="000000"/>
                </a:solidFill>
                <a:latin typeface="+mj-lt"/>
                <a:ea typeface="宋体" panose="02010600030101010101" pitchFamily="2" charset="-122"/>
              </a:rPr>
              <a:t>微乳、洗涤 </a:t>
            </a:r>
          </a:p>
          <a:p>
            <a:pPr>
              <a:spcBef>
                <a:spcPct val="0"/>
              </a:spcBef>
              <a:buFontTx/>
              <a:buNone/>
            </a:pPr>
            <a:r>
              <a:rPr lang="zh-CN" altLang="en-US" sz="1200" dirty="0">
                <a:solidFill>
                  <a:srgbClr val="000000"/>
                </a:solidFill>
                <a:latin typeface="+mj-lt"/>
                <a:ea typeface="宋体" panose="02010600030101010101" pitchFamily="2" charset="-122"/>
              </a:rPr>
              <a:t>    </a:t>
            </a:r>
            <a:r>
              <a:rPr lang="en-US" altLang="zh-CN" sz="1200" dirty="0">
                <a:solidFill>
                  <a:srgbClr val="000000"/>
                </a:solidFill>
                <a:latin typeface="+mj-lt"/>
                <a:ea typeface="宋体" panose="02010600030101010101" pitchFamily="2" charset="-122"/>
              </a:rPr>
              <a:t>1.</a:t>
            </a:r>
            <a:r>
              <a:rPr lang="zh-CN" altLang="en-US" sz="1200" dirty="0">
                <a:solidFill>
                  <a:srgbClr val="000000"/>
                </a:solidFill>
                <a:latin typeface="+mj-lt"/>
                <a:ea typeface="宋体" panose="02010600030101010101" pitchFamily="2" charset="-122"/>
              </a:rPr>
              <a:t>油驱界面张力：</a:t>
            </a:r>
          </a:p>
          <a:p>
            <a:pPr>
              <a:spcBef>
                <a:spcPct val="0"/>
              </a:spcBef>
              <a:buFontTx/>
              <a:buNone/>
            </a:pPr>
            <a:r>
              <a:rPr lang="zh-CN" altLang="en-US" sz="1200" dirty="0">
                <a:solidFill>
                  <a:srgbClr val="000000"/>
                </a:solidFill>
                <a:latin typeface="+mj-lt"/>
                <a:ea typeface="宋体" panose="02010600030101010101" pitchFamily="2" charset="-122"/>
              </a:rPr>
              <a:t>       表面张力仪旋转滴界面张力仪、停滴法界面张力仪（</a:t>
            </a:r>
            <a:r>
              <a:rPr lang="en-US" altLang="zh-CN" sz="1200" dirty="0">
                <a:solidFill>
                  <a:srgbClr val="000000"/>
                </a:solidFill>
                <a:latin typeface="+mj-lt"/>
                <a:ea typeface="宋体" panose="02010600030101010101" pitchFamily="2" charset="-122"/>
              </a:rPr>
              <a:t>IFT</a:t>
            </a:r>
            <a:r>
              <a:rPr lang="zh-CN" altLang="en-US" sz="1200" dirty="0">
                <a:solidFill>
                  <a:srgbClr val="000000"/>
                </a:solidFill>
                <a:latin typeface="+mj-lt"/>
                <a:ea typeface="宋体" panose="02010600030101010101" pitchFamily="2" charset="-122"/>
              </a:rPr>
              <a:t>）</a:t>
            </a:r>
          </a:p>
          <a:p>
            <a:pPr>
              <a:spcBef>
                <a:spcPct val="0"/>
              </a:spcBef>
              <a:buFontTx/>
              <a:buNone/>
            </a:pPr>
            <a:r>
              <a:rPr lang="zh-CN" altLang="en-US" sz="1200" dirty="0">
                <a:solidFill>
                  <a:srgbClr val="000000"/>
                </a:solidFill>
                <a:latin typeface="+mj-lt"/>
                <a:ea typeface="宋体" panose="02010600030101010101" pitchFamily="2" charset="-122"/>
              </a:rPr>
              <a:t>    </a:t>
            </a:r>
            <a:r>
              <a:rPr lang="en-US" altLang="zh-CN" sz="1200" dirty="0">
                <a:solidFill>
                  <a:srgbClr val="000000"/>
                </a:solidFill>
                <a:latin typeface="+mj-lt"/>
                <a:ea typeface="宋体" panose="02010600030101010101" pitchFamily="2" charset="-122"/>
              </a:rPr>
              <a:t>2.</a:t>
            </a:r>
            <a:r>
              <a:rPr lang="zh-CN" altLang="en-US" sz="1200" dirty="0">
                <a:solidFill>
                  <a:srgbClr val="000000"/>
                </a:solidFill>
                <a:latin typeface="+mj-lt"/>
                <a:ea typeface="宋体" panose="02010600030101010101" pitchFamily="2" charset="-122"/>
              </a:rPr>
              <a:t>助排剂 表面界面张力</a:t>
            </a:r>
          </a:p>
          <a:p>
            <a:pPr>
              <a:spcBef>
                <a:spcPct val="0"/>
              </a:spcBef>
              <a:buFontTx/>
              <a:buNone/>
            </a:pPr>
            <a:r>
              <a:rPr lang="zh-CN" altLang="en-US" sz="1200" dirty="0">
                <a:solidFill>
                  <a:srgbClr val="000000"/>
                </a:solidFill>
                <a:latin typeface="+mj-lt"/>
                <a:ea typeface="宋体" panose="02010600030101010101" pitchFamily="2" charset="-122"/>
              </a:rPr>
              <a:t>    </a:t>
            </a:r>
            <a:r>
              <a:rPr lang="en-US" altLang="zh-CN" sz="1200" dirty="0">
                <a:solidFill>
                  <a:srgbClr val="000000"/>
                </a:solidFill>
                <a:latin typeface="+mj-lt"/>
                <a:ea typeface="宋体" panose="02010600030101010101" pitchFamily="2" charset="-122"/>
              </a:rPr>
              <a:t>3.</a:t>
            </a:r>
            <a:r>
              <a:rPr lang="zh-CN" altLang="en-US" sz="1200" dirty="0">
                <a:solidFill>
                  <a:srgbClr val="000000"/>
                </a:solidFill>
                <a:latin typeface="+mj-lt"/>
                <a:ea typeface="宋体" panose="02010600030101010101" pitchFamily="2" charset="-122"/>
              </a:rPr>
              <a:t>岩芯 界面化学</a:t>
            </a:r>
          </a:p>
          <a:p>
            <a:pPr>
              <a:spcBef>
                <a:spcPct val="0"/>
              </a:spcBef>
              <a:buFontTx/>
              <a:buNone/>
            </a:pPr>
            <a:r>
              <a:rPr lang="zh-CN" altLang="en-US" sz="1200" dirty="0">
                <a:solidFill>
                  <a:srgbClr val="000000"/>
                </a:solidFill>
                <a:latin typeface="+mj-lt"/>
                <a:ea typeface="宋体" panose="02010600030101010101" pitchFamily="2" charset="-122"/>
              </a:rPr>
              <a:t>       光学接触角仪、悬滴与停  滴接触角仪（涉及高温高压）</a:t>
            </a:r>
          </a:p>
        </p:txBody>
      </p:sp>
      <p:sp>
        <p:nvSpPr>
          <p:cNvPr id="17428" name="AutoShape 175"/>
          <p:cNvSpPr>
            <a:spLocks/>
          </p:cNvSpPr>
          <p:nvPr/>
        </p:nvSpPr>
        <p:spPr bwMode="auto">
          <a:xfrm>
            <a:off x="255074" y="3268628"/>
            <a:ext cx="2806938" cy="1225475"/>
          </a:xfrm>
          <a:prstGeom prst="accentCallout2">
            <a:avLst>
              <a:gd name="adj1" fmla="val 68308"/>
              <a:gd name="adj2" fmla="val 101343"/>
              <a:gd name="adj3" fmla="val 69796"/>
              <a:gd name="adj4" fmla="val 111057"/>
              <a:gd name="adj5" fmla="val 100546"/>
              <a:gd name="adj6" fmla="val 112160"/>
            </a:avLst>
          </a:prstGeom>
          <a:solidFill>
            <a:srgbClr val="F6D883"/>
          </a:solidFill>
          <a:ln w="19050">
            <a:solidFill>
              <a:schemeClr val="accent2"/>
            </a:solidFill>
            <a:miter lim="800000"/>
            <a:headEnd/>
            <a:tailEnd type="diamond" w="med" len="med"/>
          </a:ln>
          <a:effectLs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200" dirty="0">
                <a:solidFill>
                  <a:srgbClr val="000000"/>
                </a:solidFill>
                <a:latin typeface="+mj-lt"/>
                <a:ea typeface="宋体" panose="02010600030101010101" pitchFamily="2" charset="-122"/>
              </a:rPr>
              <a:t>1.</a:t>
            </a:r>
            <a:r>
              <a:rPr lang="zh-CN" altLang="en-US" sz="1200" dirty="0">
                <a:solidFill>
                  <a:srgbClr val="000000"/>
                </a:solidFill>
                <a:latin typeface="+mj-lt"/>
                <a:ea typeface="宋体" panose="02010600030101010101" pitchFamily="2" charset="-122"/>
              </a:rPr>
              <a:t>电镀、墨水、油漆、印刷</a:t>
            </a:r>
          </a:p>
          <a:p>
            <a:pPr>
              <a:spcBef>
                <a:spcPct val="0"/>
              </a:spcBef>
              <a:buFontTx/>
              <a:buNone/>
            </a:pPr>
            <a:r>
              <a:rPr lang="en-US" altLang="zh-CN" sz="1200" dirty="0">
                <a:solidFill>
                  <a:srgbClr val="000000"/>
                </a:solidFill>
                <a:latin typeface="+mj-lt"/>
                <a:ea typeface="宋体" panose="02010600030101010101" pitchFamily="2" charset="-122"/>
              </a:rPr>
              <a:t>2.</a:t>
            </a:r>
            <a:r>
              <a:rPr lang="zh-CN" altLang="en-US" sz="1200" dirty="0">
                <a:solidFill>
                  <a:srgbClr val="000000"/>
                </a:solidFill>
                <a:latin typeface="+mj-lt"/>
                <a:ea typeface="宋体" panose="02010600030101010101" pitchFamily="2" charset="-122"/>
              </a:rPr>
              <a:t>新材料研究（自清洁玻璃，自清洁纤维）</a:t>
            </a:r>
          </a:p>
          <a:p>
            <a:pPr>
              <a:spcBef>
                <a:spcPct val="0"/>
              </a:spcBef>
              <a:buFontTx/>
              <a:buNone/>
            </a:pPr>
            <a:r>
              <a:rPr lang="en-US" altLang="zh-CN" sz="1200" dirty="0">
                <a:solidFill>
                  <a:srgbClr val="000000"/>
                </a:solidFill>
                <a:latin typeface="+mj-lt"/>
                <a:ea typeface="宋体" panose="02010600030101010101" pitchFamily="2" charset="-122"/>
              </a:rPr>
              <a:t>3.</a:t>
            </a:r>
            <a:r>
              <a:rPr lang="zh-CN" altLang="en-US" sz="1200" dirty="0">
                <a:solidFill>
                  <a:srgbClr val="000000"/>
                </a:solidFill>
                <a:latin typeface="+mj-lt"/>
                <a:ea typeface="宋体" panose="02010600030101010101" pitchFamily="2" charset="-122"/>
              </a:rPr>
              <a:t>新型表面活性剂</a:t>
            </a:r>
          </a:p>
          <a:p>
            <a:pPr>
              <a:spcBef>
                <a:spcPct val="0"/>
              </a:spcBef>
              <a:buFontTx/>
              <a:buNone/>
            </a:pPr>
            <a:r>
              <a:rPr lang="en-US" altLang="zh-CN" sz="1200" dirty="0">
                <a:solidFill>
                  <a:srgbClr val="000000"/>
                </a:solidFill>
                <a:latin typeface="+mj-lt"/>
                <a:ea typeface="宋体" panose="02010600030101010101" pitchFamily="2" charset="-122"/>
              </a:rPr>
              <a:t>4.</a:t>
            </a:r>
            <a:r>
              <a:rPr lang="zh-CN" altLang="en-US" sz="1200" dirty="0">
                <a:solidFill>
                  <a:srgbClr val="000000"/>
                </a:solidFill>
                <a:latin typeface="+mj-lt"/>
                <a:ea typeface="宋体" panose="02010600030101010101" pitchFamily="2" charset="-122"/>
              </a:rPr>
              <a:t>芯片、半导体、</a:t>
            </a:r>
            <a:r>
              <a:rPr lang="en-US" altLang="zh-CN" sz="1200" dirty="0">
                <a:solidFill>
                  <a:srgbClr val="000000"/>
                </a:solidFill>
                <a:latin typeface="+mj-lt"/>
                <a:ea typeface="宋体" panose="02010600030101010101" pitchFamily="2" charset="-122"/>
              </a:rPr>
              <a:t>PCB</a:t>
            </a:r>
            <a:r>
              <a:rPr lang="zh-CN" altLang="en-US" sz="1200" dirty="0">
                <a:solidFill>
                  <a:srgbClr val="000000"/>
                </a:solidFill>
                <a:latin typeface="+mj-lt"/>
                <a:ea typeface="宋体" panose="02010600030101010101" pitchFamily="2" charset="-122"/>
              </a:rPr>
              <a:t>板、</a:t>
            </a:r>
            <a:r>
              <a:rPr lang="en-US" altLang="zh-CN" sz="1200" dirty="0">
                <a:solidFill>
                  <a:srgbClr val="000000"/>
                </a:solidFill>
                <a:latin typeface="+mj-lt"/>
                <a:ea typeface="宋体" panose="02010600030101010101" pitchFamily="2" charset="-122"/>
              </a:rPr>
              <a:t>LCD/LED</a:t>
            </a:r>
            <a:r>
              <a:rPr lang="zh-CN" altLang="en-US" sz="1200" dirty="0">
                <a:solidFill>
                  <a:srgbClr val="000000"/>
                </a:solidFill>
                <a:latin typeface="+mj-lt"/>
                <a:ea typeface="宋体" panose="02010600030101010101" pitchFamily="2" charset="-122"/>
              </a:rPr>
              <a:t>行业清洁度分析</a:t>
            </a:r>
          </a:p>
        </p:txBody>
      </p:sp>
      <p:sp>
        <p:nvSpPr>
          <p:cNvPr id="17429" name="AutoShape 176"/>
          <p:cNvSpPr>
            <a:spLocks/>
          </p:cNvSpPr>
          <p:nvPr/>
        </p:nvSpPr>
        <p:spPr bwMode="auto">
          <a:xfrm>
            <a:off x="7058471" y="4900735"/>
            <a:ext cx="1814132" cy="978840"/>
          </a:xfrm>
          <a:prstGeom prst="accentCallout2">
            <a:avLst>
              <a:gd name="adj1" fmla="val 27000"/>
              <a:gd name="adj2" fmla="val -2329"/>
              <a:gd name="adj3" fmla="val 42864"/>
              <a:gd name="adj4" fmla="val -29753"/>
              <a:gd name="adj5" fmla="val 61029"/>
              <a:gd name="adj6" fmla="val -81365"/>
            </a:avLst>
          </a:prstGeom>
          <a:solidFill>
            <a:srgbClr val="F4A5A5"/>
          </a:solidFill>
          <a:ln w="19050">
            <a:solidFill>
              <a:schemeClr val="accent1"/>
            </a:solidFill>
            <a:miter lim="800000"/>
            <a:headEnd/>
            <a:tailEnd type="diamond" w="med" len="med"/>
          </a:ln>
          <a:effectLst/>
          <a:extLst/>
        </p:spPr>
        <p:txBody>
          <a:bodyPr anchor="ct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a:spcBef>
                <a:spcPct val="0"/>
              </a:spcBef>
              <a:buFontTx/>
              <a:buNone/>
            </a:pPr>
            <a:r>
              <a:rPr lang="en-US" altLang="zh-CN" sz="1200" dirty="0">
                <a:solidFill>
                  <a:srgbClr val="000000"/>
                </a:solidFill>
                <a:latin typeface="+mj-lt"/>
                <a:ea typeface="宋体" panose="02010600030101010101" pitchFamily="2" charset="-122"/>
              </a:rPr>
              <a:t>1.</a:t>
            </a:r>
            <a:r>
              <a:rPr lang="zh-CN" altLang="en-US" sz="1200" dirty="0">
                <a:solidFill>
                  <a:srgbClr val="000000"/>
                </a:solidFill>
                <a:latin typeface="+mj-lt"/>
                <a:ea typeface="宋体" panose="02010600030101010101" pitchFamily="2" charset="-122"/>
              </a:rPr>
              <a:t>中国大飞机项目</a:t>
            </a:r>
          </a:p>
          <a:p>
            <a:pPr marL="0">
              <a:spcBef>
                <a:spcPct val="0"/>
              </a:spcBef>
              <a:buFontTx/>
              <a:buNone/>
            </a:pPr>
            <a:r>
              <a:rPr lang="en-US" altLang="zh-CN" sz="1200" dirty="0">
                <a:solidFill>
                  <a:srgbClr val="000000"/>
                </a:solidFill>
                <a:latin typeface="+mj-lt"/>
                <a:ea typeface="宋体" panose="02010600030101010101" pitchFamily="2" charset="-122"/>
              </a:rPr>
              <a:t>2.</a:t>
            </a:r>
            <a:r>
              <a:rPr lang="zh-CN" altLang="en-US" sz="1200" dirty="0">
                <a:solidFill>
                  <a:srgbClr val="000000"/>
                </a:solidFill>
                <a:latin typeface="+mj-lt"/>
                <a:ea typeface="宋体" panose="02010600030101010101" pitchFamily="2" charset="-122"/>
              </a:rPr>
              <a:t>特殊军工项目，如炸药等</a:t>
            </a:r>
          </a:p>
        </p:txBody>
      </p:sp>
      <p:sp>
        <p:nvSpPr>
          <p:cNvPr id="62641" name="Rectangle 177"/>
          <p:cNvSpPr>
            <a:spLocks noChangeArrowheads="1"/>
          </p:cNvSpPr>
          <p:nvPr/>
        </p:nvSpPr>
        <p:spPr bwMode="auto">
          <a:xfrm>
            <a:off x="42451" y="4831997"/>
            <a:ext cx="2648755" cy="584775"/>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zh-CN" sz="1600" b="1" dirty="0">
                <a:solidFill>
                  <a:srgbClr val="0099CC"/>
                </a:solidFill>
                <a:latin typeface="+mj-lt"/>
                <a:ea typeface="宋体" pitchFamily="2" charset="-122"/>
              </a:rPr>
              <a:t>KINO</a:t>
            </a:r>
            <a:r>
              <a:rPr lang="zh-CN" altLang="en-US" sz="1600" b="1" dirty="0">
                <a:solidFill>
                  <a:srgbClr val="0099CC"/>
                </a:solidFill>
                <a:latin typeface="+mj-lt"/>
                <a:ea typeface="宋体" pitchFamily="2" charset="-122"/>
              </a:rPr>
              <a:t>给您一个全面、专业、个性化的综合解决方案</a:t>
            </a:r>
            <a:r>
              <a:rPr lang="en-US" altLang="zh-CN" sz="1600" b="1" dirty="0">
                <a:solidFill>
                  <a:srgbClr val="0099CC"/>
                </a:solidFill>
                <a:latin typeface="+mj-lt"/>
                <a:ea typeface="宋体" pitchFamily="2" charset="-122"/>
              </a:rPr>
              <a:t>.</a:t>
            </a:r>
          </a:p>
        </p:txBody>
      </p:sp>
      <p:sp>
        <p:nvSpPr>
          <p:cNvPr id="17431" name="Rectangle 178"/>
          <p:cNvSpPr>
            <a:spLocks noChangeArrowheads="1"/>
          </p:cNvSpPr>
          <p:nvPr/>
        </p:nvSpPr>
        <p:spPr bwMode="gray">
          <a:xfrm flipH="1">
            <a:off x="1242820" y="6305689"/>
            <a:ext cx="49485" cy="434624"/>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zh-CN" altLang="en-US" sz="1800">
              <a:latin typeface="+mj-lt"/>
              <a:ea typeface="宋体" panose="02010600030101010101" pitchFamily="2" charset="-122"/>
            </a:endParaRPr>
          </a:p>
        </p:txBody>
      </p:sp>
      <p:pic>
        <p:nvPicPr>
          <p:cNvPr id="180" name="Picture 132" descr="light_shadow1"/>
          <p:cNvPicPr>
            <a:picLocks noChangeAspect="1" noChangeArrowheads="1"/>
          </p:cNvPicPr>
          <p:nvPr/>
        </p:nvPicPr>
        <p:blipFill>
          <a:blip r:embed="rId3">
            <a:extLst>
              <a:ext uri="{28A0092B-C50C-407E-A947-70E740481C1C}">
                <a14:useLocalDpi xmlns:a14="http://schemas.microsoft.com/office/drawing/2010/main" val="0"/>
              </a:ext>
            </a:extLst>
          </a:blip>
          <a:srcRect t="14285"/>
          <a:stretch>
            <a:fillRect/>
          </a:stretch>
        </p:blipFill>
        <p:spPr bwMode="gray">
          <a:xfrm>
            <a:off x="5215478" y="1593890"/>
            <a:ext cx="790783" cy="6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 name="Rectangle 39"/>
          <p:cNvSpPr>
            <a:spLocks noChangeArrowheads="1"/>
          </p:cNvSpPr>
          <p:nvPr/>
        </p:nvSpPr>
        <p:spPr bwMode="gray">
          <a:xfrm>
            <a:off x="4421108" y="3455837"/>
            <a:ext cx="745718" cy="369332"/>
          </a:xfrm>
          <a:prstGeom prst="rect">
            <a:avLst/>
          </a:prstGeom>
          <a:noFill/>
          <a:ln>
            <a:noFill/>
          </a:ln>
          <a:effectLst/>
          <a:extLst>
            <a:ext uri="{909E8E84-426E-40DD-AFC4-6F175D3DCCD1}">
              <a14:hiddenFill xmlns:a14="http://schemas.microsoft.com/office/drawing/2010/main">
                <a:gradFill rotWithShape="1">
                  <a:gsLst>
                    <a:gs pos="0">
                      <a:srgbClr val="B94646"/>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1800" b="1" dirty="0">
                <a:ln w="0"/>
                <a:solidFill>
                  <a:srgbClr val="244279"/>
                </a:solidFill>
                <a:effectLst>
                  <a:outerShdw blurRad="38100" dist="25400" dir="5400000" algn="ctr" rotWithShape="0">
                    <a:srgbClr val="6E747A">
                      <a:alpha val="43000"/>
                    </a:srgbClr>
                  </a:outerShdw>
                </a:effectLst>
                <a:latin typeface="Magneto" panose="04030805050802020D02" pitchFamily="82" charset="0"/>
                <a:ea typeface="Meiryo" panose="020B0604030504040204" pitchFamily="34" charset="-128"/>
                <a:cs typeface="Meiryo" panose="020B0604030504040204" pitchFamily="34" charset="-128"/>
              </a:rPr>
              <a:t>Kino</a:t>
            </a:r>
          </a:p>
        </p:txBody>
      </p:sp>
      <p:sp>
        <p:nvSpPr>
          <p:cNvPr id="182" name="Rectangle 177"/>
          <p:cNvSpPr>
            <a:spLocks noChangeArrowheads="1"/>
          </p:cNvSpPr>
          <p:nvPr/>
        </p:nvSpPr>
        <p:spPr bwMode="auto">
          <a:xfrm>
            <a:off x="1292305" y="6251125"/>
            <a:ext cx="8003796" cy="461665"/>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zh-CN" altLang="en-US" sz="1200" dirty="0">
                <a:solidFill>
                  <a:schemeClr val="bg2">
                    <a:lumMod val="60000"/>
                    <a:lumOff val="40000"/>
                  </a:schemeClr>
                </a:solidFill>
                <a:latin typeface="宋体" panose="02010600030101010101" pitchFamily="2" charset="-122"/>
                <a:ea typeface="宋体" panose="02010600030101010101" pitchFamily="2" charset="-122"/>
              </a:rPr>
              <a:t>详细应用可参考</a:t>
            </a:r>
            <a:r>
              <a:rPr lang="en-US" altLang="zh-CN" sz="1200" dirty="0">
                <a:solidFill>
                  <a:schemeClr val="bg2">
                    <a:lumMod val="60000"/>
                    <a:lumOff val="40000"/>
                  </a:schemeClr>
                </a:solidFill>
                <a:latin typeface="宋体" panose="02010600030101010101" pitchFamily="2" charset="-122"/>
                <a:ea typeface="宋体" panose="02010600030101010101" pitchFamily="2" charset="-122"/>
              </a:rPr>
              <a:t> “handbook of applied surface and colloid chemistry” Vol 1&amp;2 for more information about application, edited by </a:t>
            </a:r>
            <a:r>
              <a:rPr lang="en-US" altLang="zh-CN" sz="1200" dirty="0" err="1">
                <a:solidFill>
                  <a:schemeClr val="bg2">
                    <a:lumMod val="60000"/>
                    <a:lumOff val="40000"/>
                  </a:schemeClr>
                </a:solidFill>
                <a:latin typeface="宋体" panose="02010600030101010101" pitchFamily="2" charset="-122"/>
                <a:ea typeface="宋体" panose="02010600030101010101" pitchFamily="2" charset="-122"/>
              </a:rPr>
              <a:t>krister</a:t>
            </a:r>
            <a:r>
              <a:rPr lang="en-US" altLang="zh-CN" sz="1200" dirty="0">
                <a:solidFill>
                  <a:schemeClr val="bg2">
                    <a:lumMod val="60000"/>
                    <a:lumOff val="40000"/>
                  </a:schemeClr>
                </a:solidFill>
                <a:latin typeface="宋体" panose="02010600030101010101" pitchFamily="2" charset="-122"/>
                <a:ea typeface="宋体" panose="02010600030101010101" pitchFamily="2" charset="-122"/>
              </a:rPr>
              <a:t> Holmberg, Wiley, 2002, ISBN 0-471-49083-0</a:t>
            </a:r>
          </a:p>
        </p:txBody>
      </p:sp>
    </p:spTree>
    <p:extLst>
      <p:ext uri="{BB962C8B-B14F-4D97-AF65-F5344CB8AC3E}">
        <p14:creationId xmlns:p14="http://schemas.microsoft.com/office/powerpoint/2010/main" val="132625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419"/>
                                        </p:tgtEl>
                                        <p:attrNameLst>
                                          <p:attrName>style.visibility</p:attrName>
                                        </p:attrNameLst>
                                      </p:cBhvr>
                                      <p:to>
                                        <p:strVal val="visible"/>
                                      </p:to>
                                    </p:set>
                                    <p:animEffect transition="in" filter="wheel(1)">
                                      <p:cBhvr>
                                        <p:cTn id="7" dur="2000"/>
                                        <p:tgtEl>
                                          <p:spTgt spid="174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1"/>
                                        </p:tgtEl>
                                        <p:attrNameLst>
                                          <p:attrName>style.visibility</p:attrName>
                                        </p:attrNameLst>
                                      </p:cBhvr>
                                      <p:to>
                                        <p:strVal val="visible"/>
                                      </p:to>
                                    </p:set>
                                    <p:animEffect transition="in" filter="fade">
                                      <p:cBhvr>
                                        <p:cTn id="10" dur="500"/>
                                        <p:tgtEl>
                                          <p:spTgt spid="18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427"/>
                                        </p:tgtEl>
                                        <p:attrNameLst>
                                          <p:attrName>style.visibility</p:attrName>
                                        </p:attrNameLst>
                                      </p:cBhvr>
                                      <p:to>
                                        <p:strVal val="visible"/>
                                      </p:to>
                                    </p:set>
                                    <p:animEffect transition="in" filter="wipe(up)">
                                      <p:cBhvr>
                                        <p:cTn id="13" dur="2100"/>
                                        <p:tgtEl>
                                          <p:spTgt spid="1742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7413"/>
                                        </p:tgtEl>
                                        <p:attrNameLst>
                                          <p:attrName>style.visibility</p:attrName>
                                        </p:attrNameLst>
                                      </p:cBhvr>
                                      <p:to>
                                        <p:strVal val="visible"/>
                                      </p:to>
                                    </p:set>
                                    <p:anim calcmode="lin" valueType="num">
                                      <p:cBhvr>
                                        <p:cTn id="16" dur="500" fill="hold"/>
                                        <p:tgtEl>
                                          <p:spTgt spid="17413"/>
                                        </p:tgtEl>
                                        <p:attrNameLst>
                                          <p:attrName>ppt_w</p:attrName>
                                        </p:attrNameLst>
                                      </p:cBhvr>
                                      <p:tavLst>
                                        <p:tav tm="0">
                                          <p:val>
                                            <p:fltVal val="0"/>
                                          </p:val>
                                        </p:tav>
                                        <p:tav tm="100000">
                                          <p:val>
                                            <p:strVal val="#ppt_w"/>
                                          </p:val>
                                        </p:tav>
                                      </p:tavLst>
                                    </p:anim>
                                    <p:anim calcmode="lin" valueType="num">
                                      <p:cBhvr>
                                        <p:cTn id="17" dur="500" fill="hold"/>
                                        <p:tgtEl>
                                          <p:spTgt spid="17413"/>
                                        </p:tgtEl>
                                        <p:attrNameLst>
                                          <p:attrName>ppt_h</p:attrName>
                                        </p:attrNameLst>
                                      </p:cBhvr>
                                      <p:tavLst>
                                        <p:tav tm="0">
                                          <p:val>
                                            <p:fltVal val="0"/>
                                          </p:val>
                                        </p:tav>
                                        <p:tav tm="100000">
                                          <p:val>
                                            <p:strVal val="#ppt_h"/>
                                          </p:val>
                                        </p:tav>
                                      </p:tavLst>
                                    </p:anim>
                                    <p:animEffect transition="in" filter="fade">
                                      <p:cBhvr>
                                        <p:cTn id="18" dur="500"/>
                                        <p:tgtEl>
                                          <p:spTgt spid="1741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7410"/>
                                        </p:tgtEl>
                                        <p:attrNameLst>
                                          <p:attrName>style.visibility</p:attrName>
                                        </p:attrNameLst>
                                      </p:cBhvr>
                                      <p:to>
                                        <p:strVal val="visible"/>
                                      </p:to>
                                    </p:set>
                                    <p:animEffect transition="in" filter="wheel(1)">
                                      <p:cBhvr>
                                        <p:cTn id="21" dur="2000"/>
                                        <p:tgtEl>
                                          <p:spTgt spid="17410"/>
                                        </p:tgtEl>
                                      </p:cBhvr>
                                    </p:animEffect>
                                  </p:childTnLst>
                                </p:cTn>
                              </p:par>
                              <p:par>
                                <p:cTn id="22" presetID="21" presetClass="entr" presetSubtype="1" fill="hold" nodeType="withEffect">
                                  <p:stCondLst>
                                    <p:cond delay="0"/>
                                  </p:stCondLst>
                                  <p:childTnLst>
                                    <p:set>
                                      <p:cBhvr>
                                        <p:cTn id="23" dur="1" fill="hold">
                                          <p:stCondLst>
                                            <p:cond delay="0"/>
                                          </p:stCondLst>
                                        </p:cTn>
                                        <p:tgtEl>
                                          <p:spTgt spid="17424"/>
                                        </p:tgtEl>
                                        <p:attrNameLst>
                                          <p:attrName>style.visibility</p:attrName>
                                        </p:attrNameLst>
                                      </p:cBhvr>
                                      <p:to>
                                        <p:strVal val="visible"/>
                                      </p:to>
                                    </p:set>
                                    <p:animEffect transition="in" filter="wheel(1)">
                                      <p:cBhvr>
                                        <p:cTn id="24" dur="2000"/>
                                        <p:tgtEl>
                                          <p:spTgt spid="17424"/>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7411"/>
                                        </p:tgtEl>
                                        <p:attrNameLst>
                                          <p:attrName>style.visibility</p:attrName>
                                        </p:attrNameLst>
                                      </p:cBhvr>
                                      <p:to>
                                        <p:strVal val="visible"/>
                                      </p:to>
                                    </p:set>
                                    <p:animEffect transition="in" filter="wheel(1)">
                                      <p:cBhvr>
                                        <p:cTn id="27" dur="2000"/>
                                        <p:tgtEl>
                                          <p:spTgt spid="1741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7417"/>
                                        </p:tgtEl>
                                        <p:attrNameLst>
                                          <p:attrName>style.visibility</p:attrName>
                                        </p:attrNameLst>
                                      </p:cBhvr>
                                      <p:to>
                                        <p:strVal val="visible"/>
                                      </p:to>
                                    </p:set>
                                    <p:animEffect transition="in" filter="wheel(1)">
                                      <p:cBhvr>
                                        <p:cTn id="30" dur="2000"/>
                                        <p:tgtEl>
                                          <p:spTgt spid="174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416"/>
                                        </p:tgtEl>
                                        <p:attrNameLst>
                                          <p:attrName>style.visibility</p:attrName>
                                        </p:attrNameLst>
                                      </p:cBhvr>
                                      <p:to>
                                        <p:strVal val="visible"/>
                                      </p:to>
                                    </p:set>
                                    <p:anim calcmode="lin" valueType="num">
                                      <p:cBhvr>
                                        <p:cTn id="35" dur="500" fill="hold"/>
                                        <p:tgtEl>
                                          <p:spTgt spid="17416"/>
                                        </p:tgtEl>
                                        <p:attrNameLst>
                                          <p:attrName>ppt_w</p:attrName>
                                        </p:attrNameLst>
                                      </p:cBhvr>
                                      <p:tavLst>
                                        <p:tav tm="0">
                                          <p:val>
                                            <p:fltVal val="0"/>
                                          </p:val>
                                        </p:tav>
                                        <p:tav tm="100000">
                                          <p:val>
                                            <p:strVal val="#ppt_w"/>
                                          </p:val>
                                        </p:tav>
                                      </p:tavLst>
                                    </p:anim>
                                    <p:anim calcmode="lin" valueType="num">
                                      <p:cBhvr>
                                        <p:cTn id="36" dur="500" fill="hold"/>
                                        <p:tgtEl>
                                          <p:spTgt spid="17416"/>
                                        </p:tgtEl>
                                        <p:attrNameLst>
                                          <p:attrName>ppt_h</p:attrName>
                                        </p:attrNameLst>
                                      </p:cBhvr>
                                      <p:tavLst>
                                        <p:tav tm="0">
                                          <p:val>
                                            <p:fltVal val="0"/>
                                          </p:val>
                                        </p:tav>
                                        <p:tav tm="100000">
                                          <p:val>
                                            <p:strVal val="#ppt_h"/>
                                          </p:val>
                                        </p:tav>
                                      </p:tavLst>
                                    </p:anim>
                                    <p:animEffect transition="in" filter="fade">
                                      <p:cBhvr>
                                        <p:cTn id="37" dur="500"/>
                                        <p:tgtEl>
                                          <p:spTgt spid="17416"/>
                                        </p:tgtEl>
                                      </p:cBhvr>
                                    </p:animEffect>
                                  </p:childTnLst>
                                </p:cTn>
                              </p:par>
                              <p:par>
                                <p:cTn id="38" presetID="21" presetClass="entr" presetSubtype="1" fill="hold" nodeType="withEffect">
                                  <p:stCondLst>
                                    <p:cond delay="0"/>
                                  </p:stCondLst>
                                  <p:childTnLst>
                                    <p:set>
                                      <p:cBhvr>
                                        <p:cTn id="39" dur="1" fill="hold">
                                          <p:stCondLst>
                                            <p:cond delay="0"/>
                                          </p:stCondLst>
                                        </p:cTn>
                                        <p:tgtEl>
                                          <p:spTgt spid="17423"/>
                                        </p:tgtEl>
                                        <p:attrNameLst>
                                          <p:attrName>style.visibility</p:attrName>
                                        </p:attrNameLst>
                                      </p:cBhvr>
                                      <p:to>
                                        <p:strVal val="visible"/>
                                      </p:to>
                                    </p:set>
                                    <p:animEffect transition="in" filter="wheel(1)">
                                      <p:cBhvr>
                                        <p:cTn id="40" dur="2000"/>
                                        <p:tgtEl>
                                          <p:spTgt spid="1742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425"/>
                                        </p:tgtEl>
                                        <p:attrNameLst>
                                          <p:attrName>style.visibility</p:attrName>
                                        </p:attrNameLst>
                                      </p:cBhvr>
                                      <p:to>
                                        <p:strVal val="visible"/>
                                      </p:to>
                                    </p:set>
                                    <p:animEffect transition="in" filter="wipe(up)">
                                      <p:cBhvr>
                                        <p:cTn id="43" dur="2100"/>
                                        <p:tgtEl>
                                          <p:spTgt spid="1742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7415"/>
                                        </p:tgtEl>
                                        <p:attrNameLst>
                                          <p:attrName>style.visibility</p:attrName>
                                        </p:attrNameLst>
                                      </p:cBhvr>
                                      <p:to>
                                        <p:strVal val="visible"/>
                                      </p:to>
                                    </p:set>
                                    <p:anim calcmode="lin" valueType="num">
                                      <p:cBhvr>
                                        <p:cTn id="48" dur="500" fill="hold"/>
                                        <p:tgtEl>
                                          <p:spTgt spid="17415"/>
                                        </p:tgtEl>
                                        <p:attrNameLst>
                                          <p:attrName>ppt_w</p:attrName>
                                        </p:attrNameLst>
                                      </p:cBhvr>
                                      <p:tavLst>
                                        <p:tav tm="0">
                                          <p:val>
                                            <p:fltVal val="0"/>
                                          </p:val>
                                        </p:tav>
                                        <p:tav tm="100000">
                                          <p:val>
                                            <p:strVal val="#ppt_w"/>
                                          </p:val>
                                        </p:tav>
                                      </p:tavLst>
                                    </p:anim>
                                    <p:anim calcmode="lin" valueType="num">
                                      <p:cBhvr>
                                        <p:cTn id="49" dur="500" fill="hold"/>
                                        <p:tgtEl>
                                          <p:spTgt spid="17415"/>
                                        </p:tgtEl>
                                        <p:attrNameLst>
                                          <p:attrName>ppt_h</p:attrName>
                                        </p:attrNameLst>
                                      </p:cBhvr>
                                      <p:tavLst>
                                        <p:tav tm="0">
                                          <p:val>
                                            <p:fltVal val="0"/>
                                          </p:val>
                                        </p:tav>
                                        <p:tav tm="100000">
                                          <p:val>
                                            <p:strVal val="#ppt_h"/>
                                          </p:val>
                                        </p:tav>
                                      </p:tavLst>
                                    </p:anim>
                                    <p:animEffect transition="in" filter="fade">
                                      <p:cBhvr>
                                        <p:cTn id="50" dur="500"/>
                                        <p:tgtEl>
                                          <p:spTgt spid="17415"/>
                                        </p:tgtEl>
                                      </p:cBhvr>
                                    </p:animEffect>
                                  </p:childTnLst>
                                </p:cTn>
                              </p:par>
                              <p:par>
                                <p:cTn id="51" presetID="21" presetClass="entr" presetSubtype="1" fill="hold" nodeType="withEffect">
                                  <p:stCondLst>
                                    <p:cond delay="0"/>
                                  </p:stCondLst>
                                  <p:childTnLst>
                                    <p:set>
                                      <p:cBhvr>
                                        <p:cTn id="52" dur="1" fill="hold">
                                          <p:stCondLst>
                                            <p:cond delay="0"/>
                                          </p:stCondLst>
                                        </p:cTn>
                                        <p:tgtEl>
                                          <p:spTgt spid="17422"/>
                                        </p:tgtEl>
                                        <p:attrNameLst>
                                          <p:attrName>style.visibility</p:attrName>
                                        </p:attrNameLst>
                                      </p:cBhvr>
                                      <p:to>
                                        <p:strVal val="visible"/>
                                      </p:to>
                                    </p:set>
                                    <p:animEffect transition="in" filter="wheel(1)">
                                      <p:cBhvr>
                                        <p:cTn id="53" dur="2000"/>
                                        <p:tgtEl>
                                          <p:spTgt spid="17422"/>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7426"/>
                                        </p:tgtEl>
                                        <p:attrNameLst>
                                          <p:attrName>style.visibility</p:attrName>
                                        </p:attrNameLst>
                                      </p:cBhvr>
                                      <p:to>
                                        <p:strVal val="visible"/>
                                      </p:to>
                                    </p:set>
                                    <p:animEffect transition="in" filter="wipe(up)">
                                      <p:cBhvr>
                                        <p:cTn id="56" dur="2100"/>
                                        <p:tgtEl>
                                          <p:spTgt spid="1742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7412"/>
                                        </p:tgtEl>
                                        <p:attrNameLst>
                                          <p:attrName>style.visibility</p:attrName>
                                        </p:attrNameLst>
                                      </p:cBhvr>
                                      <p:to>
                                        <p:strVal val="visible"/>
                                      </p:to>
                                    </p:set>
                                    <p:anim calcmode="lin" valueType="num">
                                      <p:cBhvr>
                                        <p:cTn id="61" dur="500" fill="hold"/>
                                        <p:tgtEl>
                                          <p:spTgt spid="17412"/>
                                        </p:tgtEl>
                                        <p:attrNameLst>
                                          <p:attrName>ppt_w</p:attrName>
                                        </p:attrNameLst>
                                      </p:cBhvr>
                                      <p:tavLst>
                                        <p:tav tm="0">
                                          <p:val>
                                            <p:fltVal val="0"/>
                                          </p:val>
                                        </p:tav>
                                        <p:tav tm="100000">
                                          <p:val>
                                            <p:strVal val="#ppt_w"/>
                                          </p:val>
                                        </p:tav>
                                      </p:tavLst>
                                    </p:anim>
                                    <p:anim calcmode="lin" valueType="num">
                                      <p:cBhvr>
                                        <p:cTn id="62" dur="500" fill="hold"/>
                                        <p:tgtEl>
                                          <p:spTgt spid="17412"/>
                                        </p:tgtEl>
                                        <p:attrNameLst>
                                          <p:attrName>ppt_h</p:attrName>
                                        </p:attrNameLst>
                                      </p:cBhvr>
                                      <p:tavLst>
                                        <p:tav tm="0">
                                          <p:val>
                                            <p:fltVal val="0"/>
                                          </p:val>
                                        </p:tav>
                                        <p:tav tm="100000">
                                          <p:val>
                                            <p:strVal val="#ppt_h"/>
                                          </p:val>
                                        </p:tav>
                                      </p:tavLst>
                                    </p:anim>
                                    <p:animEffect transition="in" filter="fade">
                                      <p:cBhvr>
                                        <p:cTn id="63" dur="500"/>
                                        <p:tgtEl>
                                          <p:spTgt spid="17412"/>
                                        </p:tgtEl>
                                      </p:cBhvr>
                                    </p:animEffect>
                                  </p:childTnLst>
                                </p:cTn>
                              </p:par>
                              <p:par>
                                <p:cTn id="64" presetID="21" presetClass="entr" presetSubtype="1" fill="hold" nodeType="withEffect">
                                  <p:stCondLst>
                                    <p:cond delay="0"/>
                                  </p:stCondLst>
                                  <p:childTnLst>
                                    <p:set>
                                      <p:cBhvr>
                                        <p:cTn id="65" dur="1" fill="hold">
                                          <p:stCondLst>
                                            <p:cond delay="0"/>
                                          </p:stCondLst>
                                        </p:cTn>
                                        <p:tgtEl>
                                          <p:spTgt spid="17420"/>
                                        </p:tgtEl>
                                        <p:attrNameLst>
                                          <p:attrName>style.visibility</p:attrName>
                                        </p:attrNameLst>
                                      </p:cBhvr>
                                      <p:to>
                                        <p:strVal val="visible"/>
                                      </p:to>
                                    </p:set>
                                    <p:animEffect transition="in" filter="wheel(1)">
                                      <p:cBhvr>
                                        <p:cTn id="66" dur="2000"/>
                                        <p:tgtEl>
                                          <p:spTgt spid="17420"/>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7428"/>
                                        </p:tgtEl>
                                        <p:attrNameLst>
                                          <p:attrName>style.visibility</p:attrName>
                                        </p:attrNameLst>
                                      </p:cBhvr>
                                      <p:to>
                                        <p:strVal val="visible"/>
                                      </p:to>
                                    </p:set>
                                    <p:animEffect transition="in" filter="wipe(up)">
                                      <p:cBhvr>
                                        <p:cTn id="69" dur="2100"/>
                                        <p:tgtEl>
                                          <p:spTgt spid="1742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7414"/>
                                        </p:tgtEl>
                                        <p:attrNameLst>
                                          <p:attrName>style.visibility</p:attrName>
                                        </p:attrNameLst>
                                      </p:cBhvr>
                                      <p:to>
                                        <p:strVal val="visible"/>
                                      </p:to>
                                    </p:set>
                                    <p:anim calcmode="lin" valueType="num">
                                      <p:cBhvr>
                                        <p:cTn id="74" dur="500" fill="hold"/>
                                        <p:tgtEl>
                                          <p:spTgt spid="17414"/>
                                        </p:tgtEl>
                                        <p:attrNameLst>
                                          <p:attrName>ppt_w</p:attrName>
                                        </p:attrNameLst>
                                      </p:cBhvr>
                                      <p:tavLst>
                                        <p:tav tm="0">
                                          <p:val>
                                            <p:fltVal val="0"/>
                                          </p:val>
                                        </p:tav>
                                        <p:tav tm="100000">
                                          <p:val>
                                            <p:strVal val="#ppt_w"/>
                                          </p:val>
                                        </p:tav>
                                      </p:tavLst>
                                    </p:anim>
                                    <p:anim calcmode="lin" valueType="num">
                                      <p:cBhvr>
                                        <p:cTn id="75" dur="500" fill="hold"/>
                                        <p:tgtEl>
                                          <p:spTgt spid="17414"/>
                                        </p:tgtEl>
                                        <p:attrNameLst>
                                          <p:attrName>ppt_h</p:attrName>
                                        </p:attrNameLst>
                                      </p:cBhvr>
                                      <p:tavLst>
                                        <p:tav tm="0">
                                          <p:val>
                                            <p:fltVal val="0"/>
                                          </p:val>
                                        </p:tav>
                                        <p:tav tm="100000">
                                          <p:val>
                                            <p:strVal val="#ppt_h"/>
                                          </p:val>
                                        </p:tav>
                                      </p:tavLst>
                                    </p:anim>
                                    <p:animEffect transition="in" filter="fade">
                                      <p:cBhvr>
                                        <p:cTn id="76" dur="500"/>
                                        <p:tgtEl>
                                          <p:spTgt spid="17414"/>
                                        </p:tgtEl>
                                      </p:cBhvr>
                                    </p:animEffect>
                                  </p:childTnLst>
                                </p:cTn>
                              </p:par>
                              <p:par>
                                <p:cTn id="77" presetID="21" presetClass="entr" presetSubtype="1" fill="hold" nodeType="withEffect">
                                  <p:stCondLst>
                                    <p:cond delay="0"/>
                                  </p:stCondLst>
                                  <p:childTnLst>
                                    <p:set>
                                      <p:cBhvr>
                                        <p:cTn id="78" dur="1" fill="hold">
                                          <p:stCondLst>
                                            <p:cond delay="0"/>
                                          </p:stCondLst>
                                        </p:cTn>
                                        <p:tgtEl>
                                          <p:spTgt spid="17421"/>
                                        </p:tgtEl>
                                        <p:attrNameLst>
                                          <p:attrName>style.visibility</p:attrName>
                                        </p:attrNameLst>
                                      </p:cBhvr>
                                      <p:to>
                                        <p:strVal val="visible"/>
                                      </p:to>
                                    </p:set>
                                    <p:animEffect transition="in" filter="wheel(1)">
                                      <p:cBhvr>
                                        <p:cTn id="79" dur="2000"/>
                                        <p:tgtEl>
                                          <p:spTgt spid="17421"/>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17429"/>
                                        </p:tgtEl>
                                        <p:attrNameLst>
                                          <p:attrName>style.visibility</p:attrName>
                                        </p:attrNameLst>
                                      </p:cBhvr>
                                      <p:to>
                                        <p:strVal val="visible"/>
                                      </p:to>
                                    </p:set>
                                    <p:animEffect transition="in" filter="wipe(up)">
                                      <p:cBhvr>
                                        <p:cTn id="82" dur="2100"/>
                                        <p:tgtEl>
                                          <p:spTgt spid="1742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2641"/>
                                        </p:tgtEl>
                                        <p:attrNameLst>
                                          <p:attrName>style.visibility</p:attrName>
                                        </p:attrNameLst>
                                      </p:cBhvr>
                                      <p:to>
                                        <p:strVal val="visible"/>
                                      </p:to>
                                    </p:set>
                                    <p:animEffect transition="in" filter="wipe(left)">
                                      <p:cBhvr>
                                        <p:cTn id="87" dur="500"/>
                                        <p:tgtEl>
                                          <p:spTgt spid="62641"/>
                                        </p:tgtEl>
                                      </p:cBhvr>
                                    </p:animEffect>
                                  </p:childTnLst>
                                  <p:subTnLst>
                                    <p:set>
                                      <p:cBhvr override="childStyle">
                                        <p:cTn dur="1" fill="hold" display="0" masterRel="nextClick" afterEffect="1"/>
                                        <p:tgtEl>
                                          <p:spTgt spid="62641"/>
                                        </p:tgtEl>
                                        <p:attrNameLst>
                                          <p:attrName>style.visibility</p:attrName>
                                        </p:attrNameLst>
                                      </p:cBhvr>
                                      <p:to>
                                        <p:strVal val="hidden"/>
                                      </p:to>
                                    </p:set>
                                  </p:subTnLst>
                                </p:cTn>
                              </p:par>
                              <p:par>
                                <p:cTn id="88" presetID="53" presetClass="entr" presetSubtype="16" fill="hold" grpId="0" nodeType="withEffect">
                                  <p:stCondLst>
                                    <p:cond delay="0"/>
                                  </p:stCondLst>
                                  <p:childTnLst>
                                    <p:set>
                                      <p:cBhvr>
                                        <p:cTn id="89" dur="1" fill="hold">
                                          <p:stCondLst>
                                            <p:cond delay="0"/>
                                          </p:stCondLst>
                                        </p:cTn>
                                        <p:tgtEl>
                                          <p:spTgt spid="17431"/>
                                        </p:tgtEl>
                                        <p:attrNameLst>
                                          <p:attrName>style.visibility</p:attrName>
                                        </p:attrNameLst>
                                      </p:cBhvr>
                                      <p:to>
                                        <p:strVal val="visible"/>
                                      </p:to>
                                    </p:set>
                                    <p:anim calcmode="lin" valueType="num">
                                      <p:cBhvr>
                                        <p:cTn id="90" dur="500" fill="hold"/>
                                        <p:tgtEl>
                                          <p:spTgt spid="17431"/>
                                        </p:tgtEl>
                                        <p:attrNameLst>
                                          <p:attrName>ppt_w</p:attrName>
                                        </p:attrNameLst>
                                      </p:cBhvr>
                                      <p:tavLst>
                                        <p:tav tm="0">
                                          <p:val>
                                            <p:fltVal val="0"/>
                                          </p:val>
                                        </p:tav>
                                        <p:tav tm="100000">
                                          <p:val>
                                            <p:strVal val="#ppt_w"/>
                                          </p:val>
                                        </p:tav>
                                      </p:tavLst>
                                    </p:anim>
                                    <p:anim calcmode="lin" valueType="num">
                                      <p:cBhvr>
                                        <p:cTn id="91" dur="500" fill="hold"/>
                                        <p:tgtEl>
                                          <p:spTgt spid="17431"/>
                                        </p:tgtEl>
                                        <p:attrNameLst>
                                          <p:attrName>ppt_h</p:attrName>
                                        </p:attrNameLst>
                                      </p:cBhvr>
                                      <p:tavLst>
                                        <p:tav tm="0">
                                          <p:val>
                                            <p:fltVal val="0"/>
                                          </p:val>
                                        </p:tav>
                                        <p:tav tm="100000">
                                          <p:val>
                                            <p:strVal val="#ppt_h"/>
                                          </p:val>
                                        </p:tav>
                                      </p:tavLst>
                                    </p:anim>
                                    <p:animEffect transition="in" filter="fade">
                                      <p:cBhvr>
                                        <p:cTn id="92" dur="500"/>
                                        <p:tgtEl>
                                          <p:spTgt spid="174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82"/>
                                        </p:tgtEl>
                                        <p:attrNameLst>
                                          <p:attrName>style.visibility</p:attrName>
                                        </p:attrNameLst>
                                      </p:cBhvr>
                                      <p:to>
                                        <p:strVal val="visible"/>
                                      </p:to>
                                    </p:set>
                                    <p:animEffect transition="in" filter="wipe(left)">
                                      <p:cBhvr>
                                        <p:cTn id="97"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17411" grpId="0" animBg="1"/>
      <p:bldP spid="17412" grpId="0" animBg="1"/>
      <p:bldP spid="17413" grpId="0" animBg="1"/>
      <p:bldP spid="17414" grpId="0" animBg="1"/>
      <p:bldP spid="17415" grpId="0" animBg="1"/>
      <p:bldP spid="17416" grpId="0" animBg="1"/>
      <p:bldP spid="17417" grpId="0" animBg="1"/>
      <p:bldP spid="17425" grpId="0" animBg="1"/>
      <p:bldP spid="17426" grpId="0" animBg="1"/>
      <p:bldP spid="17427" grpId="0" animBg="1"/>
      <p:bldP spid="17428" grpId="0" animBg="1"/>
      <p:bldP spid="17429" grpId="0" animBg="1"/>
      <p:bldP spid="62641" grpId="0"/>
      <p:bldP spid="17431" grpId="0" animBg="1"/>
      <p:bldP spid="181" grpId="0"/>
      <p:bldP spid="18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ctrTitle"/>
          </p:nvPr>
        </p:nvSpPr>
        <p:spPr>
          <a:xfrm>
            <a:off x="304800" y="0"/>
            <a:ext cx="8229600" cy="1470025"/>
          </a:xfrm>
        </p:spPr>
        <p:txBody>
          <a:bodyPr/>
          <a:lstStyle/>
          <a:p>
            <a:pPr eaLnBrk="1" hangingPunct="1"/>
            <a:r>
              <a:rPr lang="en-US" altLang="zh-CN" sz="4400">
                <a:ea typeface="宋体" panose="02010600030101010101" pitchFamily="2" charset="-122"/>
              </a:rPr>
              <a:t>Thank You!</a:t>
            </a:r>
          </a:p>
        </p:txBody>
      </p:sp>
      <p:sp>
        <p:nvSpPr>
          <p:cNvPr id="36867" name="Rectangle 9"/>
          <p:cNvSpPr>
            <a:spLocks noGrp="1" noChangeArrowheads="1"/>
          </p:cNvSpPr>
          <p:nvPr>
            <p:ph type="subTitle" idx="1"/>
          </p:nvPr>
        </p:nvSpPr>
        <p:spPr>
          <a:xfrm>
            <a:off x="1143000" y="5334000"/>
            <a:ext cx="6400800" cy="457200"/>
          </a:xfrm>
          <a:noFill/>
        </p:spPr>
        <p:txBody>
          <a:bodyPr/>
          <a:lstStyle/>
          <a:p>
            <a:pPr eaLnBrk="1" hangingPunct="1">
              <a:spcBef>
                <a:spcPct val="0"/>
              </a:spcBef>
            </a:pPr>
            <a:r>
              <a:rPr lang="en-US" altLang="zh-CN" sz="1800" b="1">
                <a:solidFill>
                  <a:srgbClr val="4B5CAF"/>
                </a:solidFill>
                <a:ea typeface="宋体" panose="02010600030101010101" pitchFamily="2" charset="-122"/>
              </a:rPr>
              <a:t>http://www.uskino.com  www.kinochina.com</a:t>
            </a:r>
          </a:p>
        </p:txBody>
      </p:sp>
      <p:sp>
        <p:nvSpPr>
          <p:cNvPr id="36868" name="Text Box 10"/>
          <p:cNvSpPr txBox="1">
            <a:spLocks noChangeArrowheads="1"/>
          </p:cNvSpPr>
          <p:nvPr/>
        </p:nvSpPr>
        <p:spPr bwMode="invGray">
          <a:xfrm>
            <a:off x="304800" y="1676400"/>
            <a:ext cx="6400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zh-CN" sz="1600" b="1" dirty="0">
                <a:latin typeface="Times New Roman" panose="02020603050405020304" pitchFamily="18" charset="0"/>
                <a:ea typeface="宋体" panose="02010600030101010101" pitchFamily="2" charset="-122"/>
              </a:rPr>
              <a:t>References:</a:t>
            </a:r>
          </a:p>
          <a:p>
            <a:pPr eaLnBrk="1" hangingPunct="1">
              <a:spcBef>
                <a:spcPct val="0"/>
              </a:spcBef>
              <a:buFontTx/>
              <a:buNone/>
            </a:pPr>
            <a:r>
              <a:rPr lang="en-US" altLang="zh-CN" sz="1600" dirty="0">
                <a:latin typeface="Times New Roman" panose="02020603050405020304" pitchFamily="18" charset="0"/>
                <a:ea typeface="宋体" panose="02010600030101010101" pitchFamily="2" charset="-122"/>
              </a:rPr>
              <a:t>1. Physical chemistry of surfaces  </a:t>
            </a:r>
            <a:r>
              <a:rPr lang="en-US" altLang="zh-CN" sz="1600" dirty="0" err="1">
                <a:latin typeface="Times New Roman" panose="02020603050405020304" pitchFamily="18" charset="0"/>
                <a:ea typeface="宋体" panose="02010600030101010101" pitchFamily="2" charset="-122"/>
              </a:rPr>
              <a:t>W.Adamson</a:t>
            </a:r>
            <a:r>
              <a:rPr lang="en-US" altLang="zh-CN" sz="1600" dirty="0">
                <a:latin typeface="Times New Roman" panose="02020603050405020304" pitchFamily="18" charset="0"/>
                <a:ea typeface="宋体" panose="02010600030101010101" pitchFamily="2" charset="-122"/>
              </a:rPr>
              <a:t> &amp; Alice </a:t>
            </a:r>
            <a:r>
              <a:rPr lang="en-US" altLang="zh-CN" sz="1600" dirty="0" err="1">
                <a:latin typeface="Times New Roman" panose="02020603050405020304" pitchFamily="18" charset="0"/>
                <a:ea typeface="宋体" panose="02010600030101010101" pitchFamily="2" charset="-122"/>
              </a:rPr>
              <a:t>P.Gast</a:t>
            </a:r>
            <a:br>
              <a:rPr lang="en-US" altLang="zh-CN" sz="1600" dirty="0">
                <a:latin typeface="Times New Roman" panose="02020603050405020304" pitchFamily="18" charset="0"/>
                <a:ea typeface="宋体" panose="02010600030101010101" pitchFamily="2" charset="-122"/>
              </a:rPr>
            </a:br>
            <a:r>
              <a:rPr lang="en-US" altLang="zh-CN" sz="1600" dirty="0">
                <a:latin typeface="Times New Roman" panose="02020603050405020304" pitchFamily="18" charset="0"/>
                <a:ea typeface="宋体" panose="02010600030101010101" pitchFamily="2" charset="-122"/>
              </a:rPr>
              <a:t>2. Surface chemistry of solid and liquid interface  </a:t>
            </a:r>
            <a:r>
              <a:rPr lang="en-US" altLang="zh-CN" sz="1600" dirty="0" err="1">
                <a:latin typeface="Times New Roman" panose="02020603050405020304" pitchFamily="18" charset="0"/>
                <a:ea typeface="宋体" panose="02010600030101010101" pitchFamily="2" charset="-122"/>
              </a:rPr>
              <a:t>H.Yildirim</a:t>
            </a:r>
            <a:r>
              <a:rPr lang="en-US" altLang="zh-CN" sz="1600" dirty="0">
                <a:latin typeface="Times New Roman" panose="02020603050405020304" pitchFamily="18" charset="0"/>
                <a:ea typeface="宋体" panose="02010600030101010101" pitchFamily="2" charset="-122"/>
              </a:rPr>
              <a:t> Erbil</a:t>
            </a:r>
          </a:p>
          <a:p>
            <a:pPr eaLnBrk="1" hangingPunct="1">
              <a:spcBef>
                <a:spcPct val="0"/>
              </a:spcBef>
              <a:buFontTx/>
              <a:buNone/>
            </a:pPr>
            <a:r>
              <a:rPr lang="en-US" altLang="zh-CN" sz="1600" dirty="0">
                <a:latin typeface="Times New Roman" panose="02020603050405020304" pitchFamily="18" charset="0"/>
                <a:ea typeface="宋体" panose="02010600030101010101" pitchFamily="2" charset="-122"/>
              </a:rPr>
              <a:t>3. Fundamentals of interface and colloid science VЩ liquid-fluid interfaces</a:t>
            </a:r>
          </a:p>
          <a:p>
            <a:pPr eaLnBrk="1" hangingPunct="1">
              <a:spcBef>
                <a:spcPct val="0"/>
              </a:spcBef>
              <a:buFontTx/>
              <a:buNone/>
            </a:pPr>
            <a:r>
              <a:rPr lang="en-US" altLang="zh-CN" sz="1600" dirty="0">
                <a:latin typeface="Times New Roman" panose="02020603050405020304" pitchFamily="18" charset="0"/>
                <a:ea typeface="宋体" panose="02010600030101010101" pitchFamily="2" charset="-122"/>
              </a:rPr>
              <a:t>4. Interfacial </a:t>
            </a:r>
            <a:r>
              <a:rPr lang="en-US" altLang="zh-CN" sz="1600" dirty="0" err="1">
                <a:latin typeface="Times New Roman" panose="02020603050405020304" pitchFamily="18" charset="0"/>
                <a:ea typeface="宋体" panose="02010600030101010101" pitchFamily="2" charset="-122"/>
              </a:rPr>
              <a:t>tensiometry</a:t>
            </a:r>
            <a:r>
              <a:rPr lang="en-US" altLang="zh-CN" sz="1600" dirty="0">
                <a:latin typeface="Times New Roman" panose="02020603050405020304" pitchFamily="18" charset="0"/>
                <a:ea typeface="宋体" panose="02010600030101010101" pitchFamily="2" charset="-122"/>
              </a:rPr>
              <a:t>  </a:t>
            </a:r>
            <a:r>
              <a:rPr lang="en-US" altLang="zh-CN" sz="1600" dirty="0" err="1">
                <a:latin typeface="Times New Roman" panose="02020603050405020304" pitchFamily="18" charset="0"/>
                <a:ea typeface="宋体" panose="02010600030101010101" pitchFamily="2" charset="-122"/>
              </a:rPr>
              <a:t>A.I.Rusanov</a:t>
            </a:r>
            <a:r>
              <a:rPr lang="en-US" altLang="zh-CN" sz="1600" dirty="0">
                <a:latin typeface="Times New Roman" panose="02020603050405020304" pitchFamily="18" charset="0"/>
                <a:ea typeface="宋体" panose="02010600030101010101" pitchFamily="2" charset="-122"/>
              </a:rPr>
              <a:t> and </a:t>
            </a:r>
            <a:r>
              <a:rPr lang="en-US" altLang="zh-CN" sz="1600" dirty="0" err="1">
                <a:latin typeface="Times New Roman" panose="02020603050405020304" pitchFamily="18" charset="0"/>
                <a:ea typeface="宋体" panose="02010600030101010101" pitchFamily="2" charset="-122"/>
              </a:rPr>
              <a:t>V.A.Proknorov</a:t>
            </a:r>
            <a:endParaRPr lang="en-US" altLang="zh-CN" sz="1600" dirty="0">
              <a:latin typeface="Times New Roman" panose="02020603050405020304" pitchFamily="18" charset="0"/>
              <a:ea typeface="宋体" panose="02010600030101010101" pitchFamily="2" charset="-122"/>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8367</TotalTime>
  <Words>9367</Words>
  <Application>Microsoft Office PowerPoint</Application>
  <PresentationFormat>全屏显示(4:3)</PresentationFormat>
  <Paragraphs>1345</Paragraphs>
  <Slides>97</Slides>
  <Notes>4</Notes>
  <HiddenSlides>0</HiddenSlides>
  <MMClips>2</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5</vt:i4>
      </vt:variant>
      <vt:variant>
        <vt:lpstr>幻灯片标题</vt:lpstr>
      </vt:variant>
      <vt:variant>
        <vt:i4>97</vt:i4>
      </vt:variant>
    </vt:vector>
  </HeadingPairs>
  <TitlesOfParts>
    <vt:vector size="122" baseType="lpstr">
      <vt:lpstr>Adobe 黑体 Std R</vt:lpstr>
      <vt:lpstr>Adobe 宋体 Std L</vt:lpstr>
      <vt:lpstr>AvantGarde Bk BT</vt:lpstr>
      <vt:lpstr>Meiryo</vt:lpstr>
      <vt:lpstr>Mincho</vt:lpstr>
      <vt:lpstr>TheSansBold-Plain</vt:lpstr>
      <vt:lpstr>TheSans-Plain</vt:lpstr>
      <vt:lpstr>方正姚体</vt:lpstr>
      <vt:lpstr>黑体</vt:lpstr>
      <vt:lpstr>楷体_GB2312</vt:lpstr>
      <vt:lpstr>宋体</vt:lpstr>
      <vt:lpstr>Arial</vt:lpstr>
      <vt:lpstr>Arial Narrow</vt:lpstr>
      <vt:lpstr>Calibri</vt:lpstr>
      <vt:lpstr>Cambria Math</vt:lpstr>
      <vt:lpstr>Magneto</vt:lpstr>
      <vt:lpstr>Symbol</vt:lpstr>
      <vt:lpstr>Times New Roman</vt:lpstr>
      <vt:lpstr>Wingdings</vt:lpstr>
      <vt:lpstr>Default Design</vt:lpstr>
      <vt:lpstr>CorelDRAW</vt:lpstr>
      <vt:lpstr>Picture</vt:lpstr>
      <vt:lpstr>Equation</vt:lpstr>
      <vt:lpstr>Designer Zeichnung</vt:lpstr>
      <vt:lpstr>Document</vt:lpstr>
      <vt:lpstr>界面化学分析测试技术 —接触角测试原理</vt:lpstr>
      <vt:lpstr>界面化学测试技术略谈   — 测试技术水平研究历程</vt:lpstr>
      <vt:lpstr>什么是表面张力? — 表面张力</vt:lpstr>
      <vt:lpstr>什么是表面张力？ — 表面张力和接触角</vt:lpstr>
      <vt:lpstr>什么是表面张力？ — 表面张力和接触角</vt:lpstr>
      <vt:lpstr>什么是接触角？ — 接触角与表面张力、界面张力的关系？</vt:lpstr>
      <vt:lpstr>什么是接触角？ — 润湿</vt:lpstr>
      <vt:lpstr>什么是接触角？ — 润湿性</vt:lpstr>
      <vt:lpstr>为什么测量接触角和表面张力？ Why?</vt:lpstr>
      <vt:lpstr>接触角和表面张力VS其他表面特征技术</vt:lpstr>
      <vt:lpstr>PowerPoint 演示文稿</vt:lpstr>
      <vt:lpstr>PowerPoint 演示文稿</vt:lpstr>
      <vt:lpstr>PowerPoint 演示文稿</vt:lpstr>
      <vt:lpstr>PowerPoint 演示文稿</vt:lpstr>
      <vt:lpstr>如何测试接触角及表面自由能 - Solid system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接触角测试技术 —气泡捕获法</vt:lpstr>
      <vt:lpstr>接触角测试技术 —气泡捕获法</vt:lpstr>
      <vt:lpstr>接触角测试技术 —气泡捕获法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毛细管润湿</vt:lpstr>
      <vt:lpstr>PowerPoint 演示文稿</vt:lpstr>
      <vt:lpstr>采用渗透法测试粉体接触角的仪器示意图</vt:lpstr>
      <vt:lpstr>PowerPoint 演示文稿</vt:lpstr>
      <vt:lpstr>改进后的Washburn方程</vt:lpstr>
      <vt:lpstr>扩展Washburn公式：Extended Washburn Equation</vt:lpstr>
      <vt:lpstr>PowerPoint 演示文稿</vt:lpstr>
      <vt:lpstr>PowerPoint 演示文稿</vt:lpstr>
      <vt:lpstr>界面化学分析仪器的应用领域 To Whom ?</vt:lpstr>
      <vt:lpstr>Thank You!</vt:lpstr>
    </vt:vector>
  </TitlesOfParts>
  <Company>Guild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KINO Industry Co.,Ltd</dc:title>
  <dc:subject>interface chemistry</dc:subject>
  <dc:creator>rechard</dc:creator>
  <cp:lastModifiedBy>jaime</cp:lastModifiedBy>
  <cp:revision>1850</cp:revision>
  <dcterms:created xsi:type="dcterms:W3CDTF">2008-03-10T09:13:42Z</dcterms:created>
  <dcterms:modified xsi:type="dcterms:W3CDTF">2017-10-26T06:32:42Z</dcterms:modified>
</cp:coreProperties>
</file>